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15.xml" ContentType="application/vnd.openxmlformats-officedocument.presentationml.notesSlide+xml"/>
  <Override PartName="/ppt/tags/tag18.xml" ContentType="application/vnd.openxmlformats-officedocument.presentationml.tags+xml"/>
  <Override PartName="/ppt/notesSlides/notesSlide16.xml" ContentType="application/vnd.openxmlformats-officedocument.presentationml.notesSlide+xml"/>
  <Override PartName="/ppt/tags/tag19.xml" ContentType="application/vnd.openxmlformats-officedocument.presentationml.tags+xml"/>
  <Override PartName="/ppt/notesSlides/notesSlide17.xml" ContentType="application/vnd.openxmlformats-officedocument.presentationml.notesSlide+xml"/>
  <Override PartName="/ppt/tags/tag20.xml" ContentType="application/vnd.openxmlformats-officedocument.presentationml.tags+xml"/>
  <Override PartName="/ppt/notesSlides/notesSlide18.xml" ContentType="application/vnd.openxmlformats-officedocument.presentationml.notesSlide+xml"/>
  <Override PartName="/ppt/tags/tag21.xml" ContentType="application/vnd.openxmlformats-officedocument.presentationml.tags+xml"/>
  <Override PartName="/ppt/notesSlides/notesSlide19.xml" ContentType="application/vnd.openxmlformats-officedocument.presentationml.notesSlide+xml"/>
  <Override PartName="/ppt/tags/tag22.xml" ContentType="application/vnd.openxmlformats-officedocument.presentationml.tags+xml"/>
  <Override PartName="/ppt/notesSlides/notesSlide20.xml" ContentType="application/vnd.openxmlformats-officedocument.presentationml.notesSlide+xml"/>
  <Override PartName="/ppt/tags/tag23.xml" ContentType="application/vnd.openxmlformats-officedocument.presentationml.tags+xml"/>
  <Override PartName="/ppt/notesSlides/notesSlide21.xml" ContentType="application/vnd.openxmlformats-officedocument.presentationml.notesSlide+xml"/>
  <Override PartName="/ppt/tags/tag24.xml" ContentType="application/vnd.openxmlformats-officedocument.presentationml.tags+xml"/>
  <Override PartName="/ppt/notesSlides/notesSlide22.xml" ContentType="application/vnd.openxmlformats-officedocument.presentationml.notesSlide+xml"/>
  <Override PartName="/ppt/tags/tag25.xml" ContentType="application/vnd.openxmlformats-officedocument.presentationml.tags+xml"/>
  <Override PartName="/ppt/notesSlides/notesSlide23.xml" ContentType="application/vnd.openxmlformats-officedocument.presentationml.notesSlide+xml"/>
  <Override PartName="/ppt/tags/tag26.xml" ContentType="application/vnd.openxmlformats-officedocument.presentationml.tags+xml"/>
  <Override PartName="/ppt/notesSlides/notesSlide24.xml" ContentType="application/vnd.openxmlformats-officedocument.presentationml.notesSlide+xml"/>
  <Override PartName="/ppt/tags/tag27.xml" ContentType="application/vnd.openxmlformats-officedocument.presentationml.tags+xml"/>
  <Override PartName="/ppt/notesSlides/notesSlide25.xml" ContentType="application/vnd.openxmlformats-officedocument.presentationml.notesSlide+xml"/>
  <Override PartName="/ppt/tags/tag28.xml" ContentType="application/vnd.openxmlformats-officedocument.presentationml.tags+xml"/>
  <Override PartName="/ppt/notesSlides/notesSlide26.xml" ContentType="application/vnd.openxmlformats-officedocument.presentationml.notesSlide+xml"/>
  <Override PartName="/ppt/tags/tag29.xml" ContentType="application/vnd.openxmlformats-officedocument.presentationml.tags+xml"/>
  <Override PartName="/ppt/notesSlides/notesSlide27.xml" ContentType="application/vnd.openxmlformats-officedocument.presentationml.notesSlide+xml"/>
  <Override PartName="/ppt/tags/tag30.xml" ContentType="application/vnd.openxmlformats-officedocument.presentationml.tags+xml"/>
  <Override PartName="/ppt/notesSlides/notesSlide28.xml" ContentType="application/vnd.openxmlformats-officedocument.presentationml.notesSlide+xml"/>
  <Override PartName="/ppt/tags/tag31.xml" ContentType="application/vnd.openxmlformats-officedocument.presentationml.tags+xml"/>
  <Override PartName="/ppt/notesSlides/notesSlide29.xml" ContentType="application/vnd.openxmlformats-officedocument.presentationml.notesSlide+xml"/>
  <Override PartName="/ppt/tags/tag32.xml" ContentType="application/vnd.openxmlformats-officedocument.presentationml.tags+xml"/>
  <Override PartName="/ppt/notesSlides/notesSlide30.xml" ContentType="application/vnd.openxmlformats-officedocument.presentationml.notesSlide+xml"/>
  <Override PartName="/ppt/tags/tag33.xml" ContentType="application/vnd.openxmlformats-officedocument.presentationml.tags+xml"/>
  <Override PartName="/ppt/notesSlides/notesSlide31.xml" ContentType="application/vnd.openxmlformats-officedocument.presentationml.notesSlide+xml"/>
  <Override PartName="/ppt/tags/tag34.xml" ContentType="application/vnd.openxmlformats-officedocument.presentationml.tags+xml"/>
  <Override PartName="/ppt/notesSlides/notesSlide32.xml" ContentType="application/vnd.openxmlformats-officedocument.presentationml.notesSlide+xml"/>
  <Override PartName="/ppt/tags/tag35.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37.xml" ContentType="application/vnd.openxmlformats-officedocument.presentationml.tags+xml"/>
  <Override PartName="/ppt/notesSlides/notesSlide54.xml" ContentType="application/vnd.openxmlformats-officedocument.presentationml.notesSlide+xml"/>
  <Override PartName="/ppt/tags/tag38.xml" ContentType="application/vnd.openxmlformats-officedocument.presentationml.tags+xml"/>
  <Override PartName="/ppt/notesSlides/notesSlide55.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56.xml" ContentType="application/vnd.openxmlformats-officedocument.presentationml.notesSlide+xml"/>
  <Override PartName="/ppt/tags/tag44.xml" ContentType="application/vnd.openxmlformats-officedocument.presentationml.tags+xml"/>
  <Override PartName="/ppt/notesSlides/notesSlide57.xml" ContentType="application/vnd.openxmlformats-officedocument.presentationml.notesSlide+xml"/>
  <Override PartName="/ppt/tags/tag45.xml" ContentType="application/vnd.openxmlformats-officedocument.presentationml.tags+xml"/>
  <Override PartName="/ppt/notesSlides/notesSlide58.xml" ContentType="application/vnd.openxmlformats-officedocument.presentationml.notesSlide+xml"/>
  <Override PartName="/ppt/tags/tag46.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tags/tag47.xml" ContentType="application/vnd.openxmlformats-officedocument.presentationml.tags+xml"/>
  <Override PartName="/ppt/notesSlides/notesSlide76.xml" ContentType="application/vnd.openxmlformats-officedocument.presentationml.notesSlide+xml"/>
  <Override PartName="/ppt/tags/tag48.xml" ContentType="application/vnd.openxmlformats-officedocument.presentationml.tags+xml"/>
  <Override PartName="/ppt/notesSlides/notesSlide77.xml" ContentType="application/vnd.openxmlformats-officedocument.presentationml.notesSlide+xml"/>
  <Override PartName="/ppt/tags/tag49.xml" ContentType="application/vnd.openxmlformats-officedocument.presentationml.tags+xml"/>
  <Override PartName="/ppt/notesSlides/notesSlide78.xml" ContentType="application/vnd.openxmlformats-officedocument.presentationml.notesSlide+xml"/>
  <Override PartName="/ppt/tags/tag50.xml" ContentType="application/vnd.openxmlformats-officedocument.presentationml.tags+xml"/>
  <Override PartName="/ppt/notesSlides/notesSlide79.xml" ContentType="application/vnd.openxmlformats-officedocument.presentationml.notesSlide+xml"/>
  <Override PartName="/ppt/tags/tag51.xml" ContentType="application/vnd.openxmlformats-officedocument.presentationml.tags+xml"/>
  <Override PartName="/ppt/notesSlides/notesSlide80.xml" ContentType="application/vnd.openxmlformats-officedocument.presentationml.notesSlide+xml"/>
  <Override PartName="/ppt/tags/tag52.xml" ContentType="application/vnd.openxmlformats-officedocument.presentationml.tags+xml"/>
  <Override PartName="/ppt/notesSlides/notesSlide81.xml" ContentType="application/vnd.openxmlformats-officedocument.presentationml.notesSlide+xml"/>
  <Override PartName="/ppt/tags/tag53.xml" ContentType="application/vnd.openxmlformats-officedocument.presentationml.tags+xml"/>
  <Override PartName="/ppt/notesSlides/notesSlide82.xml" ContentType="application/vnd.openxmlformats-officedocument.presentationml.notesSlide+xml"/>
  <Override PartName="/ppt/tags/tag54.xml" ContentType="application/vnd.openxmlformats-officedocument.presentationml.tags+xml"/>
  <Override PartName="/ppt/notesSlides/notesSlide83.xml" ContentType="application/vnd.openxmlformats-officedocument.presentationml.notesSlide+xml"/>
  <Override PartName="/ppt/tags/tag55.xml" ContentType="application/vnd.openxmlformats-officedocument.presentationml.tags+xml"/>
  <Override PartName="/ppt/notesSlides/notesSlide84.xml" ContentType="application/vnd.openxmlformats-officedocument.presentationml.notesSlide+xml"/>
  <Override PartName="/ppt/tags/tag56.xml" ContentType="application/vnd.openxmlformats-officedocument.presentationml.tags+xml"/>
  <Override PartName="/ppt/notesSlides/notesSlide85.xml" ContentType="application/vnd.openxmlformats-officedocument.presentationml.notesSlide+xml"/>
  <Override PartName="/ppt/tags/tag57.xml" ContentType="application/vnd.openxmlformats-officedocument.presentationml.tags+xml"/>
  <Override PartName="/ppt/notesSlides/notesSlide86.xml" ContentType="application/vnd.openxmlformats-officedocument.presentationml.notesSlide+xml"/>
  <Override PartName="/ppt/tags/tag58.xml" ContentType="application/vnd.openxmlformats-officedocument.presentationml.tags+xml"/>
  <Override PartName="/ppt/notesSlides/notesSlide87.xml" ContentType="application/vnd.openxmlformats-officedocument.presentationml.notesSlide+xml"/>
  <Override PartName="/ppt/tags/tag59.xml" ContentType="application/vnd.openxmlformats-officedocument.presentationml.tags+xml"/>
  <Override PartName="/ppt/notesSlides/notesSlide88.xml" ContentType="application/vnd.openxmlformats-officedocument.presentationml.notesSlide+xml"/>
  <Override PartName="/ppt/tags/tag60.xml" ContentType="application/vnd.openxmlformats-officedocument.presentationml.tags+xml"/>
  <Override PartName="/ppt/notesSlides/notesSlide89.xml" ContentType="application/vnd.openxmlformats-officedocument.presentationml.notesSlide+xml"/>
  <Override PartName="/ppt/tags/tag61.xml" ContentType="application/vnd.openxmlformats-officedocument.presentationml.tags+xml"/>
  <Override PartName="/ppt/notesSlides/notesSlide90.xml" ContentType="application/vnd.openxmlformats-officedocument.presentationml.notesSlide+xml"/>
  <Override PartName="/ppt/tags/tag62.xml" ContentType="application/vnd.openxmlformats-officedocument.presentationml.tags+xml"/>
  <Override PartName="/ppt/notesSlides/notesSlide91.xml" ContentType="application/vnd.openxmlformats-officedocument.presentationml.notesSlide+xml"/>
  <Override PartName="/ppt/tags/tag63.xml" ContentType="application/vnd.openxmlformats-officedocument.presentationml.tags+xml"/>
  <Override PartName="/ppt/notesSlides/notesSlide92.xml" ContentType="application/vnd.openxmlformats-officedocument.presentationml.notesSlide+xml"/>
  <Override PartName="/ppt/tags/tag64.xml" ContentType="application/vnd.openxmlformats-officedocument.presentationml.tags+xml"/>
  <Override PartName="/ppt/notesSlides/notesSlide93.xml" ContentType="application/vnd.openxmlformats-officedocument.presentationml.notesSlide+xml"/>
  <Override PartName="/ppt/tags/tag65.xml" ContentType="application/vnd.openxmlformats-officedocument.presentationml.tags+xml"/>
  <Override PartName="/ppt/notesSlides/notesSlide94.xml" ContentType="application/vnd.openxmlformats-officedocument.presentationml.notesSlide+xml"/>
  <Override PartName="/ppt/tags/tag66.xml" ContentType="application/vnd.openxmlformats-officedocument.presentationml.tags+xml"/>
  <Override PartName="/ppt/notesSlides/notesSlide95.xml" ContentType="application/vnd.openxmlformats-officedocument.presentationml.notesSlide+xml"/>
  <Override PartName="/ppt/tags/tag67.xml" ContentType="application/vnd.openxmlformats-officedocument.presentationml.tags+xml"/>
  <Override PartName="/ppt/notesSlides/notesSlide96.xml" ContentType="application/vnd.openxmlformats-officedocument.presentationml.notesSlide+xml"/>
  <Override PartName="/ppt/tags/tag68.xml" ContentType="application/vnd.openxmlformats-officedocument.presentationml.tags+xml"/>
  <Override PartName="/ppt/notesSlides/notesSlide97.xml" ContentType="application/vnd.openxmlformats-officedocument.presentationml.notesSlide+xml"/>
  <Override PartName="/ppt/tags/tag69.xml" ContentType="application/vnd.openxmlformats-officedocument.presentationml.tags+xml"/>
  <Override PartName="/ppt/notesSlides/notesSlide98.xml" ContentType="application/vnd.openxmlformats-officedocument.presentationml.notesSlide+xml"/>
  <Override PartName="/ppt/tags/tag70.xml" ContentType="application/vnd.openxmlformats-officedocument.presentationml.tags+xml"/>
  <Override PartName="/ppt/notesSlides/notesSlide99.xml" ContentType="application/vnd.openxmlformats-officedocument.presentationml.notesSlide+xml"/>
  <Override PartName="/ppt/tags/tag71.xml" ContentType="application/vnd.openxmlformats-officedocument.presentationml.tags+xml"/>
  <Override PartName="/ppt/notesSlides/notesSlide100.xml" ContentType="application/vnd.openxmlformats-officedocument.presentationml.notesSlide+xml"/>
  <Override PartName="/ppt/tags/tag72.xml" ContentType="application/vnd.openxmlformats-officedocument.presentationml.tags+xml"/>
  <Override PartName="/ppt/notesSlides/notesSlide101.xml" ContentType="application/vnd.openxmlformats-officedocument.presentationml.notesSlide+xml"/>
  <Override PartName="/ppt/tags/tag73.xml" ContentType="application/vnd.openxmlformats-officedocument.presentationml.tags+xml"/>
  <Override PartName="/ppt/notesSlides/notesSlide102.xml" ContentType="application/vnd.openxmlformats-officedocument.presentationml.notesSlide+xml"/>
  <Override PartName="/ppt/tags/tag74.xml" ContentType="application/vnd.openxmlformats-officedocument.presentationml.tags+xml"/>
  <Override PartName="/ppt/notesSlides/notesSlide103.xml" ContentType="application/vnd.openxmlformats-officedocument.presentationml.notesSlide+xml"/>
  <Override PartName="/ppt/tags/tag75.xml" ContentType="application/vnd.openxmlformats-officedocument.presentationml.tags+xml"/>
  <Override PartName="/ppt/notesSlides/notesSlide104.xml" ContentType="application/vnd.openxmlformats-officedocument.presentationml.notesSlide+xml"/>
  <Override PartName="/ppt/tags/tag76.xml" ContentType="application/vnd.openxmlformats-officedocument.presentationml.tags+xml"/>
  <Override PartName="/ppt/notesSlides/notesSlide105.xml" ContentType="application/vnd.openxmlformats-officedocument.presentationml.notesSlide+xml"/>
  <Override PartName="/ppt/tags/tag77.xml" ContentType="application/vnd.openxmlformats-officedocument.presentationml.tags+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tags/tag78.xml" ContentType="application/vnd.openxmlformats-officedocument.presentationml.tags+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tags/tag79.xml" ContentType="application/vnd.openxmlformats-officedocument.presentationml.tags+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tags/tag80.xml" ContentType="application/vnd.openxmlformats-officedocument.presentationml.tags+xml"/>
  <Override PartName="/ppt/notesSlides/notesSlide146.xml" ContentType="application/vnd.openxmlformats-officedocument.presentationml.notesSlide+xml"/>
  <Override PartName="/ppt/tags/tag81.xml" ContentType="application/vnd.openxmlformats-officedocument.presentationml.tags+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1"/>
  </p:notesMasterIdLst>
  <p:handoutMasterIdLst>
    <p:handoutMasterId r:id="rId232"/>
  </p:handoutMasterIdLst>
  <p:sldIdLst>
    <p:sldId id="257" r:id="rId2"/>
    <p:sldId id="552" r:id="rId3"/>
    <p:sldId id="550" r:id="rId4"/>
    <p:sldId id="895" r:id="rId5"/>
    <p:sldId id="259" r:id="rId6"/>
    <p:sldId id="598" r:id="rId7"/>
    <p:sldId id="607" r:id="rId8"/>
    <p:sldId id="608" r:id="rId9"/>
    <p:sldId id="609" r:id="rId10"/>
    <p:sldId id="610" r:id="rId11"/>
    <p:sldId id="611" r:id="rId12"/>
    <p:sldId id="435" r:id="rId13"/>
    <p:sldId id="612" r:id="rId14"/>
    <p:sldId id="896" r:id="rId15"/>
    <p:sldId id="559" r:id="rId16"/>
    <p:sldId id="344" r:id="rId17"/>
    <p:sldId id="614" r:id="rId18"/>
    <p:sldId id="615" r:id="rId19"/>
    <p:sldId id="616" r:id="rId20"/>
    <p:sldId id="617" r:id="rId21"/>
    <p:sldId id="618" r:id="rId22"/>
    <p:sldId id="622" r:id="rId23"/>
    <p:sldId id="623" r:id="rId24"/>
    <p:sldId id="624" r:id="rId25"/>
    <p:sldId id="625" r:id="rId26"/>
    <p:sldId id="626" r:id="rId27"/>
    <p:sldId id="566" r:id="rId28"/>
    <p:sldId id="627" r:id="rId29"/>
    <p:sldId id="897" r:id="rId30"/>
    <p:sldId id="628" r:id="rId31"/>
    <p:sldId id="629" r:id="rId32"/>
    <p:sldId id="630" r:id="rId33"/>
    <p:sldId id="631" r:id="rId34"/>
    <p:sldId id="632" r:id="rId35"/>
    <p:sldId id="595" r:id="rId36"/>
    <p:sldId id="676" r:id="rId37"/>
    <p:sldId id="677" r:id="rId38"/>
    <p:sldId id="678" r:id="rId39"/>
    <p:sldId id="679" r:id="rId40"/>
    <p:sldId id="680" r:id="rId41"/>
    <p:sldId id="663" r:id="rId42"/>
    <p:sldId id="681" r:id="rId43"/>
    <p:sldId id="682" r:id="rId44"/>
    <p:sldId id="683" r:id="rId45"/>
    <p:sldId id="675" r:id="rId46"/>
    <p:sldId id="684" r:id="rId47"/>
    <p:sldId id="719" r:id="rId48"/>
    <p:sldId id="720" r:id="rId49"/>
    <p:sldId id="721" r:id="rId50"/>
    <p:sldId id="722" r:id="rId51"/>
    <p:sldId id="688" r:id="rId52"/>
    <p:sldId id="700" r:id="rId53"/>
    <p:sldId id="898" r:id="rId54"/>
    <p:sldId id="723" r:id="rId55"/>
    <p:sldId id="706" r:id="rId56"/>
    <p:sldId id="899" r:id="rId57"/>
    <p:sldId id="724" r:id="rId58"/>
    <p:sldId id="714" r:id="rId59"/>
    <p:sldId id="717" r:id="rId60"/>
    <p:sldId id="718" r:id="rId61"/>
    <p:sldId id="604" r:id="rId62"/>
    <p:sldId id="725" r:id="rId63"/>
    <p:sldId id="726" r:id="rId64"/>
    <p:sldId id="727" r:id="rId65"/>
    <p:sldId id="728" r:id="rId66"/>
    <p:sldId id="729" r:id="rId67"/>
    <p:sldId id="730" r:id="rId68"/>
    <p:sldId id="731" r:id="rId69"/>
    <p:sldId id="732" r:id="rId70"/>
    <p:sldId id="900" r:id="rId71"/>
    <p:sldId id="734" r:id="rId72"/>
    <p:sldId id="735" r:id="rId73"/>
    <p:sldId id="901" r:id="rId74"/>
    <p:sldId id="736" r:id="rId75"/>
    <p:sldId id="902" r:id="rId76"/>
    <p:sldId id="737" r:id="rId77"/>
    <p:sldId id="903" r:id="rId78"/>
    <p:sldId id="738" r:id="rId79"/>
    <p:sldId id="739" r:id="rId80"/>
    <p:sldId id="740" r:id="rId81"/>
    <p:sldId id="741" r:id="rId82"/>
    <p:sldId id="907" r:id="rId83"/>
    <p:sldId id="906" r:id="rId84"/>
    <p:sldId id="909" r:id="rId85"/>
    <p:sldId id="908" r:id="rId86"/>
    <p:sldId id="742" r:id="rId87"/>
    <p:sldId id="743" r:id="rId88"/>
    <p:sldId id="744" r:id="rId89"/>
    <p:sldId id="745" r:id="rId90"/>
    <p:sldId id="746" r:id="rId91"/>
    <p:sldId id="747" r:id="rId92"/>
    <p:sldId id="748" r:id="rId93"/>
    <p:sldId id="749" r:id="rId94"/>
    <p:sldId id="750" r:id="rId95"/>
    <p:sldId id="910" r:id="rId96"/>
    <p:sldId id="911" r:id="rId97"/>
    <p:sldId id="751" r:id="rId98"/>
    <p:sldId id="752" r:id="rId99"/>
    <p:sldId id="754" r:id="rId100"/>
    <p:sldId id="912" r:id="rId101"/>
    <p:sldId id="755" r:id="rId102"/>
    <p:sldId id="913" r:id="rId103"/>
    <p:sldId id="756" r:id="rId104"/>
    <p:sldId id="757" r:id="rId105"/>
    <p:sldId id="758" r:id="rId106"/>
    <p:sldId id="759" r:id="rId107"/>
    <p:sldId id="760" r:id="rId108"/>
    <p:sldId id="761" r:id="rId109"/>
    <p:sldId id="762" r:id="rId110"/>
    <p:sldId id="914" r:id="rId111"/>
    <p:sldId id="763" r:id="rId112"/>
    <p:sldId id="764" r:id="rId113"/>
    <p:sldId id="765" r:id="rId114"/>
    <p:sldId id="766" r:id="rId115"/>
    <p:sldId id="767" r:id="rId116"/>
    <p:sldId id="768" r:id="rId117"/>
    <p:sldId id="769" r:id="rId118"/>
    <p:sldId id="770" r:id="rId119"/>
    <p:sldId id="771" r:id="rId120"/>
    <p:sldId id="772" r:id="rId121"/>
    <p:sldId id="915" r:id="rId122"/>
    <p:sldId id="773" r:id="rId123"/>
    <p:sldId id="774" r:id="rId124"/>
    <p:sldId id="775" r:id="rId125"/>
    <p:sldId id="776" r:id="rId126"/>
    <p:sldId id="777" r:id="rId127"/>
    <p:sldId id="778" r:id="rId128"/>
    <p:sldId id="779" r:id="rId129"/>
    <p:sldId id="780" r:id="rId130"/>
    <p:sldId id="781" r:id="rId131"/>
    <p:sldId id="782" r:id="rId132"/>
    <p:sldId id="783" r:id="rId133"/>
    <p:sldId id="784" r:id="rId134"/>
    <p:sldId id="787" r:id="rId135"/>
    <p:sldId id="788" r:id="rId136"/>
    <p:sldId id="789" r:id="rId137"/>
    <p:sldId id="916" r:id="rId138"/>
    <p:sldId id="920" r:id="rId139"/>
    <p:sldId id="919" r:id="rId140"/>
    <p:sldId id="918" r:id="rId141"/>
    <p:sldId id="917" r:id="rId142"/>
    <p:sldId id="790" r:id="rId143"/>
    <p:sldId id="793" r:id="rId144"/>
    <p:sldId id="794" r:id="rId145"/>
    <p:sldId id="795" r:id="rId146"/>
    <p:sldId id="799" r:id="rId147"/>
    <p:sldId id="798" r:id="rId148"/>
    <p:sldId id="800" r:id="rId149"/>
    <p:sldId id="921" r:id="rId150"/>
    <p:sldId id="801" r:id="rId151"/>
    <p:sldId id="803" r:id="rId152"/>
    <p:sldId id="923" r:id="rId153"/>
    <p:sldId id="925" r:id="rId154"/>
    <p:sldId id="926" r:id="rId155"/>
    <p:sldId id="927" r:id="rId156"/>
    <p:sldId id="928" r:id="rId157"/>
    <p:sldId id="810" r:id="rId158"/>
    <p:sldId id="929" r:id="rId159"/>
    <p:sldId id="931" r:id="rId160"/>
    <p:sldId id="932" r:id="rId161"/>
    <p:sldId id="933" r:id="rId162"/>
    <p:sldId id="934" r:id="rId163"/>
    <p:sldId id="816" r:id="rId164"/>
    <p:sldId id="817" r:id="rId165"/>
    <p:sldId id="818" r:id="rId166"/>
    <p:sldId id="819" r:id="rId167"/>
    <p:sldId id="824" r:id="rId168"/>
    <p:sldId id="825" r:id="rId169"/>
    <p:sldId id="826" r:id="rId170"/>
    <p:sldId id="827" r:id="rId171"/>
    <p:sldId id="828" r:id="rId172"/>
    <p:sldId id="829" r:id="rId173"/>
    <p:sldId id="830" r:id="rId174"/>
    <p:sldId id="831" r:id="rId175"/>
    <p:sldId id="832" r:id="rId176"/>
    <p:sldId id="833" r:id="rId177"/>
    <p:sldId id="834" r:id="rId178"/>
    <p:sldId id="835" r:id="rId179"/>
    <p:sldId id="838" r:id="rId180"/>
    <p:sldId id="935" r:id="rId181"/>
    <p:sldId id="936" r:id="rId182"/>
    <p:sldId id="937" r:id="rId183"/>
    <p:sldId id="841" r:id="rId184"/>
    <p:sldId id="842" r:id="rId185"/>
    <p:sldId id="843" r:id="rId186"/>
    <p:sldId id="844" r:id="rId187"/>
    <p:sldId id="938" r:id="rId188"/>
    <p:sldId id="847" r:id="rId189"/>
    <p:sldId id="848" r:id="rId190"/>
    <p:sldId id="850" r:id="rId191"/>
    <p:sldId id="939" r:id="rId192"/>
    <p:sldId id="851" r:id="rId193"/>
    <p:sldId id="852" r:id="rId194"/>
    <p:sldId id="853" r:id="rId195"/>
    <p:sldId id="854" r:id="rId196"/>
    <p:sldId id="855" r:id="rId197"/>
    <p:sldId id="858" r:id="rId198"/>
    <p:sldId id="859" r:id="rId199"/>
    <p:sldId id="862" r:id="rId200"/>
    <p:sldId id="863" r:id="rId201"/>
    <p:sldId id="864" r:id="rId202"/>
    <p:sldId id="865" r:id="rId203"/>
    <p:sldId id="940" r:id="rId204"/>
    <p:sldId id="941" r:id="rId205"/>
    <p:sldId id="942" r:id="rId206"/>
    <p:sldId id="943" r:id="rId207"/>
    <p:sldId id="945" r:id="rId208"/>
    <p:sldId id="946" r:id="rId209"/>
    <p:sldId id="949" r:id="rId210"/>
    <p:sldId id="950" r:id="rId211"/>
    <p:sldId id="951" r:id="rId212"/>
    <p:sldId id="952" r:id="rId213"/>
    <p:sldId id="961" r:id="rId214"/>
    <p:sldId id="954" r:id="rId215"/>
    <p:sldId id="955" r:id="rId216"/>
    <p:sldId id="956" r:id="rId217"/>
    <p:sldId id="957" r:id="rId218"/>
    <p:sldId id="958" r:id="rId219"/>
    <p:sldId id="959" r:id="rId220"/>
    <p:sldId id="960" r:id="rId221"/>
    <p:sldId id="876" r:id="rId222"/>
    <p:sldId id="877" r:id="rId223"/>
    <p:sldId id="878" r:id="rId224"/>
    <p:sldId id="962" r:id="rId225"/>
    <p:sldId id="963" r:id="rId226"/>
    <p:sldId id="965" r:id="rId227"/>
    <p:sldId id="967" r:id="rId228"/>
    <p:sldId id="968" r:id="rId229"/>
    <p:sldId id="893" r:id="rId230"/>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9">
          <p15:clr>
            <a:srgbClr val="A4A3A4"/>
          </p15:clr>
        </p15:guide>
        <p15:guide id="2" pos="3624">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B2B2B2"/>
    <a:srgbClr val="202020"/>
    <a:srgbClr val="323232"/>
    <a:srgbClr val="CC3300"/>
    <a:srgbClr val="CC00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20767" autoAdjust="0"/>
    <p:restoredTop sz="68585"/>
  </p:normalViewPr>
  <p:slideViewPr>
    <p:cSldViewPr snapToGrid="0" showGuides="1">
      <p:cViewPr>
        <p:scale>
          <a:sx n="76" d="100"/>
          <a:sy n="76" d="100"/>
        </p:scale>
        <p:origin x="1664" y="976"/>
      </p:cViewPr>
      <p:guideLst>
        <p:guide orient="horz" pos="229"/>
        <p:guide pos="3624"/>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theme" Target="theme/theme1.xml"/><Relationship Id="rId26" Type="http://schemas.openxmlformats.org/officeDocument/2006/relationships/slide" Target="slides/slide25.xml"/><Relationship Id="rId231" Type="http://schemas.openxmlformats.org/officeDocument/2006/relationships/notesMaster" Target="notesMasters/notesMaster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handoutMaster" Target="handoutMasters/handout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commentAuthors" Target="commentAuthor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viewProps" Target="view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AB4010-99AC-9E4D-8C69-83232FDB99D3}" type="doc">
      <dgm:prSet loTypeId="urn:microsoft.com/office/officeart/2005/8/layout/hierarchy2" loCatId="" qsTypeId="urn:microsoft.com/office/officeart/2005/8/quickstyle/simple2" qsCatId="simple" csTypeId="urn:microsoft.com/office/officeart/2005/8/colors/accent0_1" csCatId="mainScheme" phldr="1"/>
      <dgm:spPr/>
      <dgm:t>
        <a:bodyPr/>
        <a:lstStyle/>
        <a:p>
          <a:endParaRPr lang="zh-CN" altLang="en-US"/>
        </a:p>
      </dgm:t>
    </dgm:pt>
    <dgm:pt modelId="{3DE48A38-AAA0-104B-9270-72CAA50C2960}">
      <dgm:prSet phldrT="[文本]" custT="1"/>
      <dgm:spPr/>
      <dgm:t>
        <a:bodyPr/>
        <a:lstStyle/>
        <a:p>
          <a:r>
            <a:rPr lang="zh-CN" altLang="en-US" sz="2000" dirty="0">
              <a:latin typeface="Microsoft YaHei" charset="-122"/>
              <a:ea typeface="Microsoft YaHei" charset="-122"/>
              <a:cs typeface="Microsoft YaHei" charset="-122"/>
            </a:rPr>
            <a:t>实现数据可靠传输</a:t>
          </a:r>
        </a:p>
      </dgm:t>
    </dgm:pt>
    <dgm:pt modelId="{937C3B3B-ECE3-2841-BEB0-B7543F49518A}" type="parTrans" cxnId="{E3A4CE13-5D39-154C-9EEE-CFC95BBB3ECC}">
      <dgm:prSet/>
      <dgm:spPr/>
      <dgm:t>
        <a:bodyPr/>
        <a:lstStyle/>
        <a:p>
          <a:endParaRPr lang="zh-CN" altLang="en-US" sz="2000">
            <a:latin typeface="Microsoft YaHei" charset="-122"/>
            <a:ea typeface="Microsoft YaHei" charset="-122"/>
            <a:cs typeface="Microsoft YaHei" charset="-122"/>
          </a:endParaRPr>
        </a:p>
      </dgm:t>
    </dgm:pt>
    <dgm:pt modelId="{BFE56C82-6919-294D-871A-61FB172FACA0}" type="sibTrans" cxnId="{E3A4CE13-5D39-154C-9EEE-CFC95BBB3ECC}">
      <dgm:prSet/>
      <dgm:spPr/>
      <dgm:t>
        <a:bodyPr/>
        <a:lstStyle/>
        <a:p>
          <a:endParaRPr lang="zh-CN" altLang="en-US" sz="2000">
            <a:latin typeface="Microsoft YaHei" charset="-122"/>
            <a:ea typeface="Microsoft YaHei" charset="-122"/>
            <a:cs typeface="Microsoft YaHei" charset="-122"/>
          </a:endParaRPr>
        </a:p>
      </dgm:t>
    </dgm:pt>
    <dgm:pt modelId="{42A57A27-BE55-D840-B10F-3F0D57CDF680}">
      <dgm:prSet phldrT="[文本]" custT="1"/>
      <dgm:spPr/>
      <dgm:t>
        <a:bodyPr/>
        <a:lstStyle/>
        <a:p>
          <a:r>
            <a:rPr lang="zh-CN" altLang="en-US" sz="2000" dirty="0">
              <a:latin typeface="Microsoft YaHei" charset="-122"/>
              <a:ea typeface="Microsoft YaHei" charset="-122"/>
              <a:cs typeface="Microsoft YaHei" charset="-122"/>
            </a:rPr>
            <a:t>自动重传请求协议</a:t>
          </a:r>
          <a:r>
            <a:rPr lang="en-US" altLang="zh-CN" sz="2000" dirty="0">
              <a:latin typeface="Microsoft YaHei" charset="-122"/>
              <a:ea typeface="Microsoft YaHei" charset="-122"/>
              <a:cs typeface="Microsoft YaHei" charset="-122"/>
            </a:rPr>
            <a:t>ARQ</a:t>
          </a:r>
          <a:endParaRPr lang="zh-CN" altLang="en-US" sz="2000" dirty="0">
            <a:latin typeface="Microsoft YaHei" charset="-122"/>
            <a:ea typeface="Microsoft YaHei" charset="-122"/>
            <a:cs typeface="Microsoft YaHei" charset="-122"/>
          </a:endParaRPr>
        </a:p>
      </dgm:t>
    </dgm:pt>
    <dgm:pt modelId="{C0795D07-A1E5-B541-850D-0618587EEB50}" type="parTrans" cxnId="{F6CBDF2B-C9DC-D249-B5D9-93B7BF16699C}">
      <dgm:prSet custT="1"/>
      <dgm:spPr/>
      <dgm:t>
        <a:bodyPr/>
        <a:lstStyle/>
        <a:p>
          <a:endParaRPr lang="zh-CN" altLang="en-US" sz="2000">
            <a:latin typeface="Microsoft YaHei" charset="-122"/>
            <a:ea typeface="Microsoft YaHei" charset="-122"/>
            <a:cs typeface="Microsoft YaHei" charset="-122"/>
          </a:endParaRPr>
        </a:p>
      </dgm:t>
    </dgm:pt>
    <dgm:pt modelId="{CDE652DE-E005-B540-8DE5-3C1783640EE8}" type="sibTrans" cxnId="{F6CBDF2B-C9DC-D249-B5D9-93B7BF16699C}">
      <dgm:prSet/>
      <dgm:spPr/>
      <dgm:t>
        <a:bodyPr/>
        <a:lstStyle/>
        <a:p>
          <a:endParaRPr lang="zh-CN" altLang="en-US" sz="2000">
            <a:latin typeface="Microsoft YaHei" charset="-122"/>
            <a:ea typeface="Microsoft YaHei" charset="-122"/>
            <a:cs typeface="Microsoft YaHei" charset="-122"/>
          </a:endParaRPr>
        </a:p>
      </dgm:t>
    </dgm:pt>
    <dgm:pt modelId="{4BB3C438-A89E-D44B-B844-B0BD0BFD8DA0}">
      <dgm:prSet phldrT="[文本]" custT="1"/>
      <dgm:spPr/>
      <dgm:t>
        <a:bodyPr/>
        <a:lstStyle/>
        <a:p>
          <a:r>
            <a:rPr lang="zh-CN" altLang="en-US" sz="2000" dirty="0">
              <a:latin typeface="Microsoft YaHei" charset="-122"/>
              <a:ea typeface="Microsoft YaHei" charset="-122"/>
              <a:cs typeface="Microsoft YaHei" charset="-122"/>
            </a:rPr>
            <a:t>停</a:t>
          </a:r>
          <a:r>
            <a:rPr lang="en-US" altLang="zh-CN" sz="2000" dirty="0">
              <a:latin typeface="Microsoft YaHei" charset="-122"/>
              <a:ea typeface="Microsoft YaHei" charset="-122"/>
              <a:cs typeface="Microsoft YaHei" charset="-122"/>
            </a:rPr>
            <a:t>-</a:t>
          </a:r>
          <a:r>
            <a:rPr lang="zh-CN" altLang="en-US" sz="2000" dirty="0">
              <a:latin typeface="Microsoft YaHei" charset="-122"/>
              <a:ea typeface="Microsoft YaHei" charset="-122"/>
              <a:cs typeface="Microsoft YaHei" charset="-122"/>
            </a:rPr>
            <a:t>等协议</a:t>
          </a:r>
        </a:p>
      </dgm:t>
    </dgm:pt>
    <dgm:pt modelId="{22635484-81A9-DF43-8574-EA258FC0E33C}" type="parTrans" cxnId="{EA541BA2-E716-E344-973B-FE638DA53B30}">
      <dgm:prSet custT="1"/>
      <dgm:spPr/>
      <dgm:t>
        <a:bodyPr/>
        <a:lstStyle/>
        <a:p>
          <a:endParaRPr lang="zh-CN" altLang="en-US" sz="2000">
            <a:latin typeface="Microsoft YaHei" charset="-122"/>
            <a:ea typeface="Microsoft YaHei" charset="-122"/>
            <a:cs typeface="Microsoft YaHei" charset="-122"/>
          </a:endParaRPr>
        </a:p>
      </dgm:t>
    </dgm:pt>
    <dgm:pt modelId="{D3627400-B25D-2143-A8B7-54FF8FA6B863}" type="sibTrans" cxnId="{EA541BA2-E716-E344-973B-FE638DA53B30}">
      <dgm:prSet/>
      <dgm:spPr/>
      <dgm:t>
        <a:bodyPr/>
        <a:lstStyle/>
        <a:p>
          <a:endParaRPr lang="zh-CN" altLang="en-US" sz="2000">
            <a:latin typeface="Microsoft YaHei" charset="-122"/>
            <a:ea typeface="Microsoft YaHei" charset="-122"/>
            <a:cs typeface="Microsoft YaHei" charset="-122"/>
          </a:endParaRPr>
        </a:p>
      </dgm:t>
    </dgm:pt>
    <dgm:pt modelId="{9EBE5491-E93D-5841-B0AA-E830D9DF9CD8}">
      <dgm:prSet phldrT="[文本]" custT="1"/>
      <dgm:spPr/>
      <dgm:t>
        <a:bodyPr/>
        <a:lstStyle/>
        <a:p>
          <a:r>
            <a:rPr lang="zh-CN" altLang="en-US" sz="2000" dirty="0">
              <a:latin typeface="Microsoft YaHei" charset="-122"/>
              <a:ea typeface="Microsoft YaHei" charset="-122"/>
              <a:cs typeface="Microsoft YaHei" charset="-122"/>
            </a:rPr>
            <a:t>流水线协议</a:t>
          </a:r>
        </a:p>
        <a:p>
          <a:r>
            <a:rPr lang="zh-CN" altLang="en-US" sz="2000" dirty="0">
              <a:latin typeface="Microsoft YaHei" charset="-122"/>
              <a:ea typeface="Microsoft YaHei" charset="-122"/>
              <a:cs typeface="Microsoft YaHei" charset="-122"/>
            </a:rPr>
            <a:t>（管道协议）</a:t>
          </a:r>
        </a:p>
      </dgm:t>
    </dgm:pt>
    <dgm:pt modelId="{81C91F48-8A96-D940-A90C-EE74DC7FE447}" type="parTrans" cxnId="{B825B47B-0F77-2C4D-804F-B678825B557E}">
      <dgm:prSet custT="1"/>
      <dgm:spPr/>
      <dgm:t>
        <a:bodyPr/>
        <a:lstStyle/>
        <a:p>
          <a:endParaRPr lang="zh-CN" altLang="en-US" sz="2000">
            <a:latin typeface="Microsoft YaHei" charset="-122"/>
            <a:ea typeface="Microsoft YaHei" charset="-122"/>
            <a:cs typeface="Microsoft YaHei" charset="-122"/>
          </a:endParaRPr>
        </a:p>
      </dgm:t>
    </dgm:pt>
    <dgm:pt modelId="{FC6CA493-6D0A-684B-B6B6-EFF08BB05F31}" type="sibTrans" cxnId="{B825B47B-0F77-2C4D-804F-B678825B557E}">
      <dgm:prSet/>
      <dgm:spPr/>
      <dgm:t>
        <a:bodyPr/>
        <a:lstStyle/>
        <a:p>
          <a:endParaRPr lang="zh-CN" altLang="en-US" sz="2000">
            <a:latin typeface="Microsoft YaHei" charset="-122"/>
            <a:ea typeface="Microsoft YaHei" charset="-122"/>
            <a:cs typeface="Microsoft YaHei" charset="-122"/>
          </a:endParaRPr>
        </a:p>
      </dgm:t>
    </dgm:pt>
    <dgm:pt modelId="{3D895921-A525-4D48-9E9C-6E0323130E27}">
      <dgm:prSet phldrT="[文本]" custT="1"/>
      <dgm:spPr/>
      <dgm:t>
        <a:bodyPr/>
        <a:lstStyle/>
        <a:p>
          <a:r>
            <a:rPr lang="zh-CN" altLang="en-US" sz="2000" dirty="0">
              <a:latin typeface="Microsoft YaHei" charset="-122"/>
              <a:ea typeface="Microsoft YaHei" charset="-122"/>
              <a:cs typeface="Microsoft YaHei" charset="-122"/>
            </a:rPr>
            <a:t>滑动窗口协议</a:t>
          </a:r>
        </a:p>
      </dgm:t>
    </dgm:pt>
    <dgm:pt modelId="{1B351BD2-1EE4-ED40-8438-AE294373CA66}" type="parTrans" cxnId="{B7E43FF1-4D4B-A441-8EC6-FDAE27A32C2E}">
      <dgm:prSet custT="1"/>
      <dgm:spPr/>
      <dgm:t>
        <a:bodyPr/>
        <a:lstStyle/>
        <a:p>
          <a:endParaRPr lang="zh-CN" altLang="en-US" sz="2000">
            <a:latin typeface="Microsoft YaHei" charset="-122"/>
            <a:ea typeface="Microsoft YaHei" charset="-122"/>
            <a:cs typeface="Microsoft YaHei" charset="-122"/>
          </a:endParaRPr>
        </a:p>
      </dgm:t>
    </dgm:pt>
    <dgm:pt modelId="{4C86CD46-AC77-9345-807D-6DF994A7407E}" type="sibTrans" cxnId="{B7E43FF1-4D4B-A441-8EC6-FDAE27A32C2E}">
      <dgm:prSet/>
      <dgm:spPr/>
      <dgm:t>
        <a:bodyPr/>
        <a:lstStyle/>
        <a:p>
          <a:endParaRPr lang="zh-CN" altLang="en-US" sz="2000">
            <a:latin typeface="Microsoft YaHei" charset="-122"/>
            <a:ea typeface="Microsoft YaHei" charset="-122"/>
            <a:cs typeface="Microsoft YaHei" charset="-122"/>
          </a:endParaRPr>
        </a:p>
      </dgm:t>
    </dgm:pt>
    <dgm:pt modelId="{34C56881-90AF-E646-A0F4-37E39242DE3F}">
      <dgm:prSet phldrT="[文本]" custT="1"/>
      <dgm:spPr/>
      <dgm:t>
        <a:bodyPr/>
        <a:lstStyle/>
        <a:p>
          <a:r>
            <a:rPr lang="en-US" altLang="zh-CN" sz="2000" dirty="0">
              <a:latin typeface="Microsoft YaHei" charset="-122"/>
              <a:ea typeface="Microsoft YaHei" charset="-122"/>
              <a:cs typeface="Microsoft YaHei" charset="-122"/>
            </a:rPr>
            <a:t>SR</a:t>
          </a:r>
          <a:r>
            <a:rPr lang="zh-CN" altLang="en-US" sz="2000" dirty="0">
              <a:latin typeface="Microsoft YaHei" charset="-122"/>
              <a:ea typeface="Microsoft YaHei" charset="-122"/>
              <a:cs typeface="Microsoft YaHei" charset="-122"/>
            </a:rPr>
            <a:t>协议</a:t>
          </a:r>
        </a:p>
      </dgm:t>
    </dgm:pt>
    <dgm:pt modelId="{66FE7C6A-24FB-494E-B176-BB9BDB9223AC}" type="parTrans" cxnId="{16B9E203-56AA-C345-AA02-210B5F29FB56}">
      <dgm:prSet/>
      <dgm:spPr/>
      <dgm:t>
        <a:bodyPr/>
        <a:lstStyle/>
        <a:p>
          <a:endParaRPr lang="zh-CN" altLang="en-US"/>
        </a:p>
      </dgm:t>
    </dgm:pt>
    <dgm:pt modelId="{9A7CBA28-26F0-B64C-9104-08856932E91A}" type="sibTrans" cxnId="{16B9E203-56AA-C345-AA02-210B5F29FB56}">
      <dgm:prSet/>
      <dgm:spPr/>
      <dgm:t>
        <a:bodyPr/>
        <a:lstStyle/>
        <a:p>
          <a:endParaRPr lang="zh-CN" altLang="en-US"/>
        </a:p>
      </dgm:t>
    </dgm:pt>
    <dgm:pt modelId="{A79BD0E4-2FAC-4549-9609-713FC17B524F}">
      <dgm:prSet phldrT="[文本]" custT="1"/>
      <dgm:spPr/>
      <dgm:t>
        <a:bodyPr/>
        <a:lstStyle/>
        <a:p>
          <a:r>
            <a:rPr lang="en-US" altLang="zh-CN" sz="2000" dirty="0">
              <a:latin typeface="Microsoft YaHei" charset="-122"/>
              <a:ea typeface="Microsoft YaHei" charset="-122"/>
              <a:cs typeface="Microsoft YaHei" charset="-122"/>
            </a:rPr>
            <a:t>GBN</a:t>
          </a:r>
          <a:r>
            <a:rPr lang="zh-CN" altLang="en-US" sz="2000" dirty="0">
              <a:latin typeface="Microsoft YaHei" charset="-122"/>
              <a:ea typeface="Microsoft YaHei" charset="-122"/>
              <a:cs typeface="Microsoft YaHei" charset="-122"/>
            </a:rPr>
            <a:t>协议</a:t>
          </a:r>
        </a:p>
      </dgm:t>
    </dgm:pt>
    <dgm:pt modelId="{A2838BB3-D050-0E4D-AE1B-535136153274}" type="parTrans" cxnId="{2D0ADC9F-4C65-9C4B-A867-D362FF6B8160}">
      <dgm:prSet/>
      <dgm:spPr/>
      <dgm:t>
        <a:bodyPr/>
        <a:lstStyle/>
        <a:p>
          <a:endParaRPr lang="zh-CN" altLang="en-US"/>
        </a:p>
      </dgm:t>
    </dgm:pt>
    <dgm:pt modelId="{1758B835-5BE2-2C40-ADAD-3DACFEA3C498}" type="sibTrans" cxnId="{2D0ADC9F-4C65-9C4B-A867-D362FF6B8160}">
      <dgm:prSet/>
      <dgm:spPr/>
      <dgm:t>
        <a:bodyPr/>
        <a:lstStyle/>
        <a:p>
          <a:endParaRPr lang="zh-CN" altLang="en-US"/>
        </a:p>
      </dgm:t>
    </dgm:pt>
    <dgm:pt modelId="{1AAD0F0C-E00D-9343-A8A0-5567AECCC829}" type="pres">
      <dgm:prSet presAssocID="{A3AB4010-99AC-9E4D-8C69-83232FDB99D3}" presName="diagram" presStyleCnt="0">
        <dgm:presLayoutVars>
          <dgm:chPref val="1"/>
          <dgm:dir/>
          <dgm:animOne val="branch"/>
          <dgm:animLvl val="lvl"/>
          <dgm:resizeHandles val="exact"/>
        </dgm:presLayoutVars>
      </dgm:prSet>
      <dgm:spPr/>
    </dgm:pt>
    <dgm:pt modelId="{B3C6A26D-82BC-0744-9B08-6606AA19FC41}" type="pres">
      <dgm:prSet presAssocID="{3DE48A38-AAA0-104B-9270-72CAA50C2960}" presName="root1" presStyleCnt="0"/>
      <dgm:spPr/>
    </dgm:pt>
    <dgm:pt modelId="{185884CC-7F7B-284F-ABBB-2A74A9760BB4}" type="pres">
      <dgm:prSet presAssocID="{3DE48A38-AAA0-104B-9270-72CAA50C2960}" presName="LevelOneTextNode" presStyleLbl="node0" presStyleIdx="0" presStyleCnt="1" custScaleX="130652">
        <dgm:presLayoutVars>
          <dgm:chPref val="3"/>
        </dgm:presLayoutVars>
      </dgm:prSet>
      <dgm:spPr/>
    </dgm:pt>
    <dgm:pt modelId="{87DB45B2-30B5-564C-94DB-5A7C101D041D}" type="pres">
      <dgm:prSet presAssocID="{3DE48A38-AAA0-104B-9270-72CAA50C2960}" presName="level2hierChild" presStyleCnt="0"/>
      <dgm:spPr/>
    </dgm:pt>
    <dgm:pt modelId="{12428B7C-7F1C-4347-876C-F0FF6DBA1686}" type="pres">
      <dgm:prSet presAssocID="{C0795D07-A1E5-B541-850D-0618587EEB50}" presName="conn2-1" presStyleLbl="parChTrans1D2" presStyleIdx="0" presStyleCnt="2"/>
      <dgm:spPr/>
    </dgm:pt>
    <dgm:pt modelId="{BD228179-465E-124F-9CAD-594E06DAE12E}" type="pres">
      <dgm:prSet presAssocID="{C0795D07-A1E5-B541-850D-0618587EEB50}" presName="connTx" presStyleLbl="parChTrans1D2" presStyleIdx="0" presStyleCnt="2"/>
      <dgm:spPr/>
    </dgm:pt>
    <dgm:pt modelId="{2BEE6813-AEB4-7243-8396-3B56D7D576A8}" type="pres">
      <dgm:prSet presAssocID="{42A57A27-BE55-D840-B10F-3F0D57CDF680}" presName="root2" presStyleCnt="0"/>
      <dgm:spPr/>
    </dgm:pt>
    <dgm:pt modelId="{CC121059-EF04-5B41-BD7B-F38AB3425870}" type="pres">
      <dgm:prSet presAssocID="{42A57A27-BE55-D840-B10F-3F0D57CDF680}" presName="LevelTwoTextNode" presStyleLbl="node2" presStyleIdx="0" presStyleCnt="2" custScaleX="188973">
        <dgm:presLayoutVars>
          <dgm:chPref val="3"/>
        </dgm:presLayoutVars>
      </dgm:prSet>
      <dgm:spPr/>
    </dgm:pt>
    <dgm:pt modelId="{913DE7B0-311F-2941-8599-B38E52AF47F6}" type="pres">
      <dgm:prSet presAssocID="{42A57A27-BE55-D840-B10F-3F0D57CDF680}" presName="level3hierChild" presStyleCnt="0"/>
      <dgm:spPr/>
    </dgm:pt>
    <dgm:pt modelId="{25CA80A9-0AD6-254C-8657-F687E01BA88E}" type="pres">
      <dgm:prSet presAssocID="{22635484-81A9-DF43-8574-EA258FC0E33C}" presName="conn2-1" presStyleLbl="parChTrans1D3" presStyleIdx="0" presStyleCnt="2"/>
      <dgm:spPr/>
    </dgm:pt>
    <dgm:pt modelId="{E2C64753-B097-6542-A235-20C4A16AF4E8}" type="pres">
      <dgm:prSet presAssocID="{22635484-81A9-DF43-8574-EA258FC0E33C}" presName="connTx" presStyleLbl="parChTrans1D3" presStyleIdx="0" presStyleCnt="2"/>
      <dgm:spPr/>
    </dgm:pt>
    <dgm:pt modelId="{29E7093E-A53D-8343-9E10-90F9E250C76B}" type="pres">
      <dgm:prSet presAssocID="{4BB3C438-A89E-D44B-B844-B0BD0BFD8DA0}" presName="root2" presStyleCnt="0"/>
      <dgm:spPr/>
    </dgm:pt>
    <dgm:pt modelId="{E00D92C8-A08C-3B40-8637-8CFDBBBE79DF}" type="pres">
      <dgm:prSet presAssocID="{4BB3C438-A89E-D44B-B844-B0BD0BFD8DA0}" presName="LevelTwoTextNode" presStyleLbl="node3" presStyleIdx="0" presStyleCnt="2">
        <dgm:presLayoutVars>
          <dgm:chPref val="3"/>
        </dgm:presLayoutVars>
      </dgm:prSet>
      <dgm:spPr/>
    </dgm:pt>
    <dgm:pt modelId="{49F157B4-BAA0-D248-A70F-829AFF2F97EC}" type="pres">
      <dgm:prSet presAssocID="{4BB3C438-A89E-D44B-B844-B0BD0BFD8DA0}" presName="level3hierChild" presStyleCnt="0"/>
      <dgm:spPr/>
    </dgm:pt>
    <dgm:pt modelId="{B13308BE-63BE-AA43-8354-66B63783DF3D}" type="pres">
      <dgm:prSet presAssocID="{81C91F48-8A96-D940-A90C-EE74DC7FE447}" presName="conn2-1" presStyleLbl="parChTrans1D2" presStyleIdx="1" presStyleCnt="2"/>
      <dgm:spPr/>
    </dgm:pt>
    <dgm:pt modelId="{D4E62B8C-DFC4-E740-8B29-FCDC7C0EA0E0}" type="pres">
      <dgm:prSet presAssocID="{81C91F48-8A96-D940-A90C-EE74DC7FE447}" presName="connTx" presStyleLbl="parChTrans1D2" presStyleIdx="1" presStyleCnt="2"/>
      <dgm:spPr/>
    </dgm:pt>
    <dgm:pt modelId="{063FB378-D2EA-6D46-A1F0-D9CC149A3FEA}" type="pres">
      <dgm:prSet presAssocID="{9EBE5491-E93D-5841-B0AA-E830D9DF9CD8}" presName="root2" presStyleCnt="0"/>
      <dgm:spPr/>
    </dgm:pt>
    <dgm:pt modelId="{C4A7FD44-CA20-3745-B0F0-CF06E01F0ED6}" type="pres">
      <dgm:prSet presAssocID="{9EBE5491-E93D-5841-B0AA-E830D9DF9CD8}" presName="LevelTwoTextNode" presStyleLbl="node2" presStyleIdx="1" presStyleCnt="2" custScaleX="188973">
        <dgm:presLayoutVars>
          <dgm:chPref val="3"/>
        </dgm:presLayoutVars>
      </dgm:prSet>
      <dgm:spPr/>
    </dgm:pt>
    <dgm:pt modelId="{8F4ED70D-4D68-3946-8FF3-4220E655A1EE}" type="pres">
      <dgm:prSet presAssocID="{9EBE5491-E93D-5841-B0AA-E830D9DF9CD8}" presName="level3hierChild" presStyleCnt="0"/>
      <dgm:spPr/>
    </dgm:pt>
    <dgm:pt modelId="{491FD2CF-8176-0043-8BE5-A0284F7EBFB0}" type="pres">
      <dgm:prSet presAssocID="{1B351BD2-1EE4-ED40-8438-AE294373CA66}" presName="conn2-1" presStyleLbl="parChTrans1D3" presStyleIdx="1" presStyleCnt="2"/>
      <dgm:spPr/>
    </dgm:pt>
    <dgm:pt modelId="{216A1094-09A7-5240-B90E-EAE9FD597834}" type="pres">
      <dgm:prSet presAssocID="{1B351BD2-1EE4-ED40-8438-AE294373CA66}" presName="connTx" presStyleLbl="parChTrans1D3" presStyleIdx="1" presStyleCnt="2"/>
      <dgm:spPr/>
    </dgm:pt>
    <dgm:pt modelId="{DD3EC060-9A9C-DC41-899B-FF7F2076E669}" type="pres">
      <dgm:prSet presAssocID="{3D895921-A525-4D48-9E9C-6E0323130E27}" presName="root2" presStyleCnt="0"/>
      <dgm:spPr/>
    </dgm:pt>
    <dgm:pt modelId="{5982CDD9-1D1D-7B47-B18C-665DA7B39398}" type="pres">
      <dgm:prSet presAssocID="{3D895921-A525-4D48-9E9C-6E0323130E27}" presName="LevelTwoTextNode" presStyleLbl="node3" presStyleIdx="1" presStyleCnt="2">
        <dgm:presLayoutVars>
          <dgm:chPref val="3"/>
        </dgm:presLayoutVars>
      </dgm:prSet>
      <dgm:spPr/>
    </dgm:pt>
    <dgm:pt modelId="{F1B8DF92-C0CC-4045-8360-72F36CD21E01}" type="pres">
      <dgm:prSet presAssocID="{3D895921-A525-4D48-9E9C-6E0323130E27}" presName="level3hierChild" presStyleCnt="0"/>
      <dgm:spPr/>
    </dgm:pt>
    <dgm:pt modelId="{443A899F-817A-0A45-BCA5-C36308FFCEAF}" type="pres">
      <dgm:prSet presAssocID="{A2838BB3-D050-0E4D-AE1B-535136153274}" presName="conn2-1" presStyleLbl="parChTrans1D4" presStyleIdx="0" presStyleCnt="2"/>
      <dgm:spPr/>
    </dgm:pt>
    <dgm:pt modelId="{C8FDBECF-0680-A244-8C51-8BFE621EF4FC}" type="pres">
      <dgm:prSet presAssocID="{A2838BB3-D050-0E4D-AE1B-535136153274}" presName="connTx" presStyleLbl="parChTrans1D4" presStyleIdx="0" presStyleCnt="2"/>
      <dgm:spPr/>
    </dgm:pt>
    <dgm:pt modelId="{4A1F0901-1CEE-764E-ABDB-156A024457F4}" type="pres">
      <dgm:prSet presAssocID="{A79BD0E4-2FAC-4549-9609-713FC17B524F}" presName="root2" presStyleCnt="0"/>
      <dgm:spPr/>
    </dgm:pt>
    <dgm:pt modelId="{8D6B353E-BFE3-0948-925D-3CAAD4FCF97B}" type="pres">
      <dgm:prSet presAssocID="{A79BD0E4-2FAC-4549-9609-713FC17B524F}" presName="LevelTwoTextNode" presStyleLbl="node4" presStyleIdx="0" presStyleCnt="2">
        <dgm:presLayoutVars>
          <dgm:chPref val="3"/>
        </dgm:presLayoutVars>
      </dgm:prSet>
      <dgm:spPr/>
    </dgm:pt>
    <dgm:pt modelId="{205DFF27-713C-BA4A-B2F3-9397BECD1F6F}" type="pres">
      <dgm:prSet presAssocID="{A79BD0E4-2FAC-4549-9609-713FC17B524F}" presName="level3hierChild" presStyleCnt="0"/>
      <dgm:spPr/>
    </dgm:pt>
    <dgm:pt modelId="{94B62ECF-4AF9-9E4E-814E-FA247C84AB72}" type="pres">
      <dgm:prSet presAssocID="{66FE7C6A-24FB-494E-B176-BB9BDB9223AC}" presName="conn2-1" presStyleLbl="parChTrans1D4" presStyleIdx="1" presStyleCnt="2"/>
      <dgm:spPr/>
    </dgm:pt>
    <dgm:pt modelId="{55CDF015-6E46-AC45-BCCF-C2442E6F9C19}" type="pres">
      <dgm:prSet presAssocID="{66FE7C6A-24FB-494E-B176-BB9BDB9223AC}" presName="connTx" presStyleLbl="parChTrans1D4" presStyleIdx="1" presStyleCnt="2"/>
      <dgm:spPr/>
    </dgm:pt>
    <dgm:pt modelId="{CCAD10B6-2960-204A-BB22-3C1247098E12}" type="pres">
      <dgm:prSet presAssocID="{34C56881-90AF-E646-A0F4-37E39242DE3F}" presName="root2" presStyleCnt="0"/>
      <dgm:spPr/>
    </dgm:pt>
    <dgm:pt modelId="{A7AD225E-DFFF-654C-93DB-0F3989A1E2D7}" type="pres">
      <dgm:prSet presAssocID="{34C56881-90AF-E646-A0F4-37E39242DE3F}" presName="LevelTwoTextNode" presStyleLbl="node4" presStyleIdx="1" presStyleCnt="2">
        <dgm:presLayoutVars>
          <dgm:chPref val="3"/>
        </dgm:presLayoutVars>
      </dgm:prSet>
      <dgm:spPr/>
    </dgm:pt>
    <dgm:pt modelId="{5C198B22-9DD1-0844-9370-9A43555544D5}" type="pres">
      <dgm:prSet presAssocID="{34C56881-90AF-E646-A0F4-37E39242DE3F}" presName="level3hierChild" presStyleCnt="0"/>
      <dgm:spPr/>
    </dgm:pt>
  </dgm:ptLst>
  <dgm:cxnLst>
    <dgm:cxn modelId="{16B9E203-56AA-C345-AA02-210B5F29FB56}" srcId="{3D895921-A525-4D48-9E9C-6E0323130E27}" destId="{34C56881-90AF-E646-A0F4-37E39242DE3F}" srcOrd="1" destOrd="0" parTransId="{66FE7C6A-24FB-494E-B176-BB9BDB9223AC}" sibTransId="{9A7CBA28-26F0-B64C-9104-08856932E91A}"/>
    <dgm:cxn modelId="{E3A4CE13-5D39-154C-9EEE-CFC95BBB3ECC}" srcId="{A3AB4010-99AC-9E4D-8C69-83232FDB99D3}" destId="{3DE48A38-AAA0-104B-9270-72CAA50C2960}" srcOrd="0" destOrd="0" parTransId="{937C3B3B-ECE3-2841-BEB0-B7543F49518A}" sibTransId="{BFE56C82-6919-294D-871A-61FB172FACA0}"/>
    <dgm:cxn modelId="{F6CBDF2B-C9DC-D249-B5D9-93B7BF16699C}" srcId="{3DE48A38-AAA0-104B-9270-72CAA50C2960}" destId="{42A57A27-BE55-D840-B10F-3F0D57CDF680}" srcOrd="0" destOrd="0" parTransId="{C0795D07-A1E5-B541-850D-0618587EEB50}" sibTransId="{CDE652DE-E005-B540-8DE5-3C1783640EE8}"/>
    <dgm:cxn modelId="{2FF10835-B340-2546-B45F-CF96A5870FD1}" type="presOf" srcId="{34C56881-90AF-E646-A0F4-37E39242DE3F}" destId="{A7AD225E-DFFF-654C-93DB-0F3989A1E2D7}" srcOrd="0" destOrd="0" presId="urn:microsoft.com/office/officeart/2005/8/layout/hierarchy2"/>
    <dgm:cxn modelId="{EAC5F836-F7EF-EE43-A9CD-B2AE75959653}" type="presOf" srcId="{A3AB4010-99AC-9E4D-8C69-83232FDB99D3}" destId="{1AAD0F0C-E00D-9343-A8A0-5567AECCC829}" srcOrd="0" destOrd="0" presId="urn:microsoft.com/office/officeart/2005/8/layout/hierarchy2"/>
    <dgm:cxn modelId="{D6C12037-12A5-2147-8224-CF6B7BA26CF3}" type="presOf" srcId="{C0795D07-A1E5-B541-850D-0618587EEB50}" destId="{12428B7C-7F1C-4347-876C-F0FF6DBA1686}" srcOrd="0" destOrd="0" presId="urn:microsoft.com/office/officeart/2005/8/layout/hierarchy2"/>
    <dgm:cxn modelId="{4EEDD539-7AE3-B748-92A8-F1634C6594A7}" type="presOf" srcId="{66FE7C6A-24FB-494E-B176-BB9BDB9223AC}" destId="{94B62ECF-4AF9-9E4E-814E-FA247C84AB72}" srcOrd="0" destOrd="0" presId="urn:microsoft.com/office/officeart/2005/8/layout/hierarchy2"/>
    <dgm:cxn modelId="{80862743-0794-D54F-86CD-16BE31FAB05B}" type="presOf" srcId="{1B351BD2-1EE4-ED40-8438-AE294373CA66}" destId="{216A1094-09A7-5240-B90E-EAE9FD597834}" srcOrd="1" destOrd="0" presId="urn:microsoft.com/office/officeart/2005/8/layout/hierarchy2"/>
    <dgm:cxn modelId="{2C2DB145-A9EB-8446-BFF8-9D513FD6D12C}" type="presOf" srcId="{22635484-81A9-DF43-8574-EA258FC0E33C}" destId="{E2C64753-B097-6542-A235-20C4A16AF4E8}" srcOrd="1" destOrd="0" presId="urn:microsoft.com/office/officeart/2005/8/layout/hierarchy2"/>
    <dgm:cxn modelId="{45024C52-1285-AA47-BA2A-2EB44FA04D61}" type="presOf" srcId="{C0795D07-A1E5-B541-850D-0618587EEB50}" destId="{BD228179-465E-124F-9CAD-594E06DAE12E}" srcOrd="1" destOrd="0" presId="urn:microsoft.com/office/officeart/2005/8/layout/hierarchy2"/>
    <dgm:cxn modelId="{B83BE752-7A11-A642-A7CA-A52160C9C785}" type="presOf" srcId="{A79BD0E4-2FAC-4549-9609-713FC17B524F}" destId="{8D6B353E-BFE3-0948-925D-3CAAD4FCF97B}" srcOrd="0" destOrd="0" presId="urn:microsoft.com/office/officeart/2005/8/layout/hierarchy2"/>
    <dgm:cxn modelId="{2EF51F54-A22D-014D-9728-B706CF70EF2E}" type="presOf" srcId="{81C91F48-8A96-D940-A90C-EE74DC7FE447}" destId="{B13308BE-63BE-AA43-8354-66B63783DF3D}" srcOrd="0" destOrd="0" presId="urn:microsoft.com/office/officeart/2005/8/layout/hierarchy2"/>
    <dgm:cxn modelId="{C7ACBD65-44D1-5547-9F22-7BB09F1CDBAF}" type="presOf" srcId="{42A57A27-BE55-D840-B10F-3F0D57CDF680}" destId="{CC121059-EF04-5B41-BD7B-F38AB3425870}" srcOrd="0" destOrd="0" presId="urn:microsoft.com/office/officeart/2005/8/layout/hierarchy2"/>
    <dgm:cxn modelId="{3B43E665-8D26-AC41-BE93-8E2F428F0341}" type="presOf" srcId="{9EBE5491-E93D-5841-B0AA-E830D9DF9CD8}" destId="{C4A7FD44-CA20-3745-B0F0-CF06E01F0ED6}" srcOrd="0" destOrd="0" presId="urn:microsoft.com/office/officeart/2005/8/layout/hierarchy2"/>
    <dgm:cxn modelId="{8B056D79-36DB-1B49-BD73-024A89057BFA}" type="presOf" srcId="{3DE48A38-AAA0-104B-9270-72CAA50C2960}" destId="{185884CC-7F7B-284F-ABBB-2A74A9760BB4}" srcOrd="0" destOrd="0" presId="urn:microsoft.com/office/officeart/2005/8/layout/hierarchy2"/>
    <dgm:cxn modelId="{B825B47B-0F77-2C4D-804F-B678825B557E}" srcId="{3DE48A38-AAA0-104B-9270-72CAA50C2960}" destId="{9EBE5491-E93D-5841-B0AA-E830D9DF9CD8}" srcOrd="1" destOrd="0" parTransId="{81C91F48-8A96-D940-A90C-EE74DC7FE447}" sibTransId="{FC6CA493-6D0A-684B-B6B6-EFF08BB05F31}"/>
    <dgm:cxn modelId="{939AE27D-1EAB-EE4A-BC37-71DA5ABDF97A}" type="presOf" srcId="{3D895921-A525-4D48-9E9C-6E0323130E27}" destId="{5982CDD9-1D1D-7B47-B18C-665DA7B39398}" srcOrd="0" destOrd="0" presId="urn:microsoft.com/office/officeart/2005/8/layout/hierarchy2"/>
    <dgm:cxn modelId="{2B862380-B8C3-6A44-B3E7-84B57BBCE008}" type="presOf" srcId="{A2838BB3-D050-0E4D-AE1B-535136153274}" destId="{C8FDBECF-0680-A244-8C51-8BFE621EF4FC}" srcOrd="1" destOrd="0" presId="urn:microsoft.com/office/officeart/2005/8/layout/hierarchy2"/>
    <dgm:cxn modelId="{2D0ADC9F-4C65-9C4B-A867-D362FF6B8160}" srcId="{3D895921-A525-4D48-9E9C-6E0323130E27}" destId="{A79BD0E4-2FAC-4549-9609-713FC17B524F}" srcOrd="0" destOrd="0" parTransId="{A2838BB3-D050-0E4D-AE1B-535136153274}" sibTransId="{1758B835-5BE2-2C40-ADAD-3DACFEA3C498}"/>
    <dgm:cxn modelId="{EA541BA2-E716-E344-973B-FE638DA53B30}" srcId="{42A57A27-BE55-D840-B10F-3F0D57CDF680}" destId="{4BB3C438-A89E-D44B-B844-B0BD0BFD8DA0}" srcOrd="0" destOrd="0" parTransId="{22635484-81A9-DF43-8574-EA258FC0E33C}" sibTransId="{D3627400-B25D-2143-A8B7-54FF8FA6B863}"/>
    <dgm:cxn modelId="{1FB9D9A5-DBD2-2941-A792-0EDB266419A1}" type="presOf" srcId="{1B351BD2-1EE4-ED40-8438-AE294373CA66}" destId="{491FD2CF-8176-0043-8BE5-A0284F7EBFB0}" srcOrd="0" destOrd="0" presId="urn:microsoft.com/office/officeart/2005/8/layout/hierarchy2"/>
    <dgm:cxn modelId="{F990BEB8-CC3E-D043-8C15-73BD9F95BFE5}" type="presOf" srcId="{22635484-81A9-DF43-8574-EA258FC0E33C}" destId="{25CA80A9-0AD6-254C-8657-F687E01BA88E}" srcOrd="0" destOrd="0" presId="urn:microsoft.com/office/officeart/2005/8/layout/hierarchy2"/>
    <dgm:cxn modelId="{5361CAB9-F844-9642-A2AE-8400CB55F477}" type="presOf" srcId="{4BB3C438-A89E-D44B-B844-B0BD0BFD8DA0}" destId="{E00D92C8-A08C-3B40-8637-8CFDBBBE79DF}" srcOrd="0" destOrd="0" presId="urn:microsoft.com/office/officeart/2005/8/layout/hierarchy2"/>
    <dgm:cxn modelId="{EBE27DD0-C0FA-B645-B8EC-15F38D8B08E9}" type="presOf" srcId="{66FE7C6A-24FB-494E-B176-BB9BDB9223AC}" destId="{55CDF015-6E46-AC45-BCCF-C2442E6F9C19}" srcOrd="1" destOrd="0" presId="urn:microsoft.com/office/officeart/2005/8/layout/hierarchy2"/>
    <dgm:cxn modelId="{F16CF6D9-2790-244B-8928-92B96E8E1C36}" type="presOf" srcId="{81C91F48-8A96-D940-A90C-EE74DC7FE447}" destId="{D4E62B8C-DFC4-E740-8B29-FCDC7C0EA0E0}" srcOrd="1" destOrd="0" presId="urn:microsoft.com/office/officeart/2005/8/layout/hierarchy2"/>
    <dgm:cxn modelId="{4168B1E4-CACF-ED47-AA82-77A20A266A8D}" type="presOf" srcId="{A2838BB3-D050-0E4D-AE1B-535136153274}" destId="{443A899F-817A-0A45-BCA5-C36308FFCEAF}" srcOrd="0" destOrd="0" presId="urn:microsoft.com/office/officeart/2005/8/layout/hierarchy2"/>
    <dgm:cxn modelId="{B7E43FF1-4D4B-A441-8EC6-FDAE27A32C2E}" srcId="{9EBE5491-E93D-5841-B0AA-E830D9DF9CD8}" destId="{3D895921-A525-4D48-9E9C-6E0323130E27}" srcOrd="0" destOrd="0" parTransId="{1B351BD2-1EE4-ED40-8438-AE294373CA66}" sibTransId="{4C86CD46-AC77-9345-807D-6DF994A7407E}"/>
    <dgm:cxn modelId="{B7F2A5F3-BC4B-A94D-884D-A6BC78D95E69}" type="presParOf" srcId="{1AAD0F0C-E00D-9343-A8A0-5567AECCC829}" destId="{B3C6A26D-82BC-0744-9B08-6606AA19FC41}" srcOrd="0" destOrd="0" presId="urn:microsoft.com/office/officeart/2005/8/layout/hierarchy2"/>
    <dgm:cxn modelId="{93A13DCA-2C29-1A47-AB0C-E4EB523F9747}" type="presParOf" srcId="{B3C6A26D-82BC-0744-9B08-6606AA19FC41}" destId="{185884CC-7F7B-284F-ABBB-2A74A9760BB4}" srcOrd="0" destOrd="0" presId="urn:microsoft.com/office/officeart/2005/8/layout/hierarchy2"/>
    <dgm:cxn modelId="{90188014-1C69-5C49-ABA0-581FFF35A862}" type="presParOf" srcId="{B3C6A26D-82BC-0744-9B08-6606AA19FC41}" destId="{87DB45B2-30B5-564C-94DB-5A7C101D041D}" srcOrd="1" destOrd="0" presId="urn:microsoft.com/office/officeart/2005/8/layout/hierarchy2"/>
    <dgm:cxn modelId="{AEEE129E-535D-6645-BC3B-20DA963271E3}" type="presParOf" srcId="{87DB45B2-30B5-564C-94DB-5A7C101D041D}" destId="{12428B7C-7F1C-4347-876C-F0FF6DBA1686}" srcOrd="0" destOrd="0" presId="urn:microsoft.com/office/officeart/2005/8/layout/hierarchy2"/>
    <dgm:cxn modelId="{0A369A48-CDBC-534E-841A-CD50E3D4CBE6}" type="presParOf" srcId="{12428B7C-7F1C-4347-876C-F0FF6DBA1686}" destId="{BD228179-465E-124F-9CAD-594E06DAE12E}" srcOrd="0" destOrd="0" presId="urn:microsoft.com/office/officeart/2005/8/layout/hierarchy2"/>
    <dgm:cxn modelId="{EB807C93-DB22-F242-8E7B-3A2B068FEF30}" type="presParOf" srcId="{87DB45B2-30B5-564C-94DB-5A7C101D041D}" destId="{2BEE6813-AEB4-7243-8396-3B56D7D576A8}" srcOrd="1" destOrd="0" presId="urn:microsoft.com/office/officeart/2005/8/layout/hierarchy2"/>
    <dgm:cxn modelId="{F9BCF44C-21C9-2D4F-8674-7078312E74EB}" type="presParOf" srcId="{2BEE6813-AEB4-7243-8396-3B56D7D576A8}" destId="{CC121059-EF04-5B41-BD7B-F38AB3425870}" srcOrd="0" destOrd="0" presId="urn:microsoft.com/office/officeart/2005/8/layout/hierarchy2"/>
    <dgm:cxn modelId="{BB0903E6-E18C-B24C-99CA-A37C93B7FC58}" type="presParOf" srcId="{2BEE6813-AEB4-7243-8396-3B56D7D576A8}" destId="{913DE7B0-311F-2941-8599-B38E52AF47F6}" srcOrd="1" destOrd="0" presId="urn:microsoft.com/office/officeart/2005/8/layout/hierarchy2"/>
    <dgm:cxn modelId="{659B9972-E734-A94D-9D67-7CC3DB567993}" type="presParOf" srcId="{913DE7B0-311F-2941-8599-B38E52AF47F6}" destId="{25CA80A9-0AD6-254C-8657-F687E01BA88E}" srcOrd="0" destOrd="0" presId="urn:microsoft.com/office/officeart/2005/8/layout/hierarchy2"/>
    <dgm:cxn modelId="{47EEDDD5-0549-164A-B2D6-874DA25C1FE6}" type="presParOf" srcId="{25CA80A9-0AD6-254C-8657-F687E01BA88E}" destId="{E2C64753-B097-6542-A235-20C4A16AF4E8}" srcOrd="0" destOrd="0" presId="urn:microsoft.com/office/officeart/2005/8/layout/hierarchy2"/>
    <dgm:cxn modelId="{164EB925-B040-C242-AF2F-2FF319111A39}" type="presParOf" srcId="{913DE7B0-311F-2941-8599-B38E52AF47F6}" destId="{29E7093E-A53D-8343-9E10-90F9E250C76B}" srcOrd="1" destOrd="0" presId="urn:microsoft.com/office/officeart/2005/8/layout/hierarchy2"/>
    <dgm:cxn modelId="{07166991-0ED2-8A4F-8AB4-2F364DFAE2A3}" type="presParOf" srcId="{29E7093E-A53D-8343-9E10-90F9E250C76B}" destId="{E00D92C8-A08C-3B40-8637-8CFDBBBE79DF}" srcOrd="0" destOrd="0" presId="urn:microsoft.com/office/officeart/2005/8/layout/hierarchy2"/>
    <dgm:cxn modelId="{5B59D57A-62AB-EB4D-9220-93CCEB2DF851}" type="presParOf" srcId="{29E7093E-A53D-8343-9E10-90F9E250C76B}" destId="{49F157B4-BAA0-D248-A70F-829AFF2F97EC}" srcOrd="1" destOrd="0" presId="urn:microsoft.com/office/officeart/2005/8/layout/hierarchy2"/>
    <dgm:cxn modelId="{01F35448-9C04-9349-8B19-DE6BFBB49B17}" type="presParOf" srcId="{87DB45B2-30B5-564C-94DB-5A7C101D041D}" destId="{B13308BE-63BE-AA43-8354-66B63783DF3D}" srcOrd="2" destOrd="0" presId="urn:microsoft.com/office/officeart/2005/8/layout/hierarchy2"/>
    <dgm:cxn modelId="{63503994-126E-B145-A9EB-CD0871BC3D26}" type="presParOf" srcId="{B13308BE-63BE-AA43-8354-66B63783DF3D}" destId="{D4E62B8C-DFC4-E740-8B29-FCDC7C0EA0E0}" srcOrd="0" destOrd="0" presId="urn:microsoft.com/office/officeart/2005/8/layout/hierarchy2"/>
    <dgm:cxn modelId="{36F85E4A-105C-424C-BD05-B1A9C3489FE5}" type="presParOf" srcId="{87DB45B2-30B5-564C-94DB-5A7C101D041D}" destId="{063FB378-D2EA-6D46-A1F0-D9CC149A3FEA}" srcOrd="3" destOrd="0" presId="urn:microsoft.com/office/officeart/2005/8/layout/hierarchy2"/>
    <dgm:cxn modelId="{8D8B6A93-A3E8-814B-B541-2DA466440EA8}" type="presParOf" srcId="{063FB378-D2EA-6D46-A1F0-D9CC149A3FEA}" destId="{C4A7FD44-CA20-3745-B0F0-CF06E01F0ED6}" srcOrd="0" destOrd="0" presId="urn:microsoft.com/office/officeart/2005/8/layout/hierarchy2"/>
    <dgm:cxn modelId="{E453F203-0CE6-0E40-9F66-0EAA3B99C42F}" type="presParOf" srcId="{063FB378-D2EA-6D46-A1F0-D9CC149A3FEA}" destId="{8F4ED70D-4D68-3946-8FF3-4220E655A1EE}" srcOrd="1" destOrd="0" presId="urn:microsoft.com/office/officeart/2005/8/layout/hierarchy2"/>
    <dgm:cxn modelId="{E62F189F-629E-904B-BA59-6F0B36F47015}" type="presParOf" srcId="{8F4ED70D-4D68-3946-8FF3-4220E655A1EE}" destId="{491FD2CF-8176-0043-8BE5-A0284F7EBFB0}" srcOrd="0" destOrd="0" presId="urn:microsoft.com/office/officeart/2005/8/layout/hierarchy2"/>
    <dgm:cxn modelId="{C5FBF99F-48B5-C747-B680-8381865C3FFA}" type="presParOf" srcId="{491FD2CF-8176-0043-8BE5-A0284F7EBFB0}" destId="{216A1094-09A7-5240-B90E-EAE9FD597834}" srcOrd="0" destOrd="0" presId="urn:microsoft.com/office/officeart/2005/8/layout/hierarchy2"/>
    <dgm:cxn modelId="{045B9A15-F214-4744-B079-421A3CB75B26}" type="presParOf" srcId="{8F4ED70D-4D68-3946-8FF3-4220E655A1EE}" destId="{DD3EC060-9A9C-DC41-899B-FF7F2076E669}" srcOrd="1" destOrd="0" presId="urn:microsoft.com/office/officeart/2005/8/layout/hierarchy2"/>
    <dgm:cxn modelId="{8F455732-2D8F-0343-BB3E-12DC74D181DB}" type="presParOf" srcId="{DD3EC060-9A9C-DC41-899B-FF7F2076E669}" destId="{5982CDD9-1D1D-7B47-B18C-665DA7B39398}" srcOrd="0" destOrd="0" presId="urn:microsoft.com/office/officeart/2005/8/layout/hierarchy2"/>
    <dgm:cxn modelId="{C467ED0E-0E2C-5C4F-8227-CFD8F21A815C}" type="presParOf" srcId="{DD3EC060-9A9C-DC41-899B-FF7F2076E669}" destId="{F1B8DF92-C0CC-4045-8360-72F36CD21E01}" srcOrd="1" destOrd="0" presId="urn:microsoft.com/office/officeart/2005/8/layout/hierarchy2"/>
    <dgm:cxn modelId="{1CF77CF3-86D9-EF48-AB69-85EBA840D51F}" type="presParOf" srcId="{F1B8DF92-C0CC-4045-8360-72F36CD21E01}" destId="{443A899F-817A-0A45-BCA5-C36308FFCEAF}" srcOrd="0" destOrd="0" presId="urn:microsoft.com/office/officeart/2005/8/layout/hierarchy2"/>
    <dgm:cxn modelId="{5B408750-9C7C-E541-89A0-0E0C7DE83BAB}" type="presParOf" srcId="{443A899F-817A-0A45-BCA5-C36308FFCEAF}" destId="{C8FDBECF-0680-A244-8C51-8BFE621EF4FC}" srcOrd="0" destOrd="0" presId="urn:microsoft.com/office/officeart/2005/8/layout/hierarchy2"/>
    <dgm:cxn modelId="{D3799051-DB79-6A40-9A07-EF547485DF2F}" type="presParOf" srcId="{F1B8DF92-C0CC-4045-8360-72F36CD21E01}" destId="{4A1F0901-1CEE-764E-ABDB-156A024457F4}" srcOrd="1" destOrd="0" presId="urn:microsoft.com/office/officeart/2005/8/layout/hierarchy2"/>
    <dgm:cxn modelId="{FF7FCCAB-904B-6D44-90CE-9E867638E7A7}" type="presParOf" srcId="{4A1F0901-1CEE-764E-ABDB-156A024457F4}" destId="{8D6B353E-BFE3-0948-925D-3CAAD4FCF97B}" srcOrd="0" destOrd="0" presId="urn:microsoft.com/office/officeart/2005/8/layout/hierarchy2"/>
    <dgm:cxn modelId="{0880E485-EF71-A048-BAD7-C3E972A7D8CD}" type="presParOf" srcId="{4A1F0901-1CEE-764E-ABDB-156A024457F4}" destId="{205DFF27-713C-BA4A-B2F3-9397BECD1F6F}" srcOrd="1" destOrd="0" presId="urn:microsoft.com/office/officeart/2005/8/layout/hierarchy2"/>
    <dgm:cxn modelId="{2C7F7BFE-F639-684C-88EC-F3380E271BD9}" type="presParOf" srcId="{F1B8DF92-C0CC-4045-8360-72F36CD21E01}" destId="{94B62ECF-4AF9-9E4E-814E-FA247C84AB72}" srcOrd="2" destOrd="0" presId="urn:microsoft.com/office/officeart/2005/8/layout/hierarchy2"/>
    <dgm:cxn modelId="{F670F06E-A5B3-C341-A3F5-2FC7D4C483EA}" type="presParOf" srcId="{94B62ECF-4AF9-9E4E-814E-FA247C84AB72}" destId="{55CDF015-6E46-AC45-BCCF-C2442E6F9C19}" srcOrd="0" destOrd="0" presId="urn:microsoft.com/office/officeart/2005/8/layout/hierarchy2"/>
    <dgm:cxn modelId="{C9EC23B7-7545-194C-BC8B-57A818878B6B}" type="presParOf" srcId="{F1B8DF92-C0CC-4045-8360-72F36CD21E01}" destId="{CCAD10B6-2960-204A-BB22-3C1247098E12}" srcOrd="3" destOrd="0" presId="urn:microsoft.com/office/officeart/2005/8/layout/hierarchy2"/>
    <dgm:cxn modelId="{01F18947-A85B-6A40-9BCD-EB3412412278}" type="presParOf" srcId="{CCAD10B6-2960-204A-BB22-3C1247098E12}" destId="{A7AD225E-DFFF-654C-93DB-0F3989A1E2D7}" srcOrd="0" destOrd="0" presId="urn:microsoft.com/office/officeart/2005/8/layout/hierarchy2"/>
    <dgm:cxn modelId="{83992601-0330-5140-B00A-6EB30FBD3DC4}" type="presParOf" srcId="{CCAD10B6-2960-204A-BB22-3C1247098E12}" destId="{5C198B22-9DD1-0844-9370-9A43555544D5}"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5884CC-7F7B-284F-ABBB-2A74A9760BB4}">
      <dsp:nvSpPr>
        <dsp:cNvPr id="0" name=""/>
        <dsp:cNvSpPr/>
      </dsp:nvSpPr>
      <dsp:spPr>
        <a:xfrm>
          <a:off x="5806" y="2039071"/>
          <a:ext cx="2224027" cy="851126"/>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charset="-122"/>
              <a:ea typeface="Microsoft YaHei" charset="-122"/>
              <a:cs typeface="Microsoft YaHei" charset="-122"/>
            </a:rPr>
            <a:t>实现数据可靠传输</a:t>
          </a:r>
        </a:p>
      </dsp:txBody>
      <dsp:txXfrm>
        <a:off x="30735" y="2064000"/>
        <a:ext cx="2174169" cy="801268"/>
      </dsp:txXfrm>
    </dsp:sp>
    <dsp:sp modelId="{12428B7C-7F1C-4347-876C-F0FF6DBA1686}">
      <dsp:nvSpPr>
        <dsp:cNvPr id="0" name=""/>
        <dsp:cNvSpPr/>
      </dsp:nvSpPr>
      <dsp:spPr>
        <a:xfrm rot="18770822">
          <a:off x="2069654" y="2083449"/>
          <a:ext cx="1001261" cy="28273"/>
        </a:xfrm>
        <a:custGeom>
          <a:avLst/>
          <a:gdLst/>
          <a:ahLst/>
          <a:cxnLst/>
          <a:rect l="0" t="0" r="0" b="0"/>
          <a:pathLst>
            <a:path>
              <a:moveTo>
                <a:pt x="0" y="14136"/>
              </a:moveTo>
              <a:lnTo>
                <a:pt x="1001261" y="1413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latin typeface="Microsoft YaHei" charset="-122"/>
            <a:ea typeface="Microsoft YaHei" charset="-122"/>
            <a:cs typeface="Microsoft YaHei" charset="-122"/>
          </a:endParaRPr>
        </a:p>
      </dsp:txBody>
      <dsp:txXfrm>
        <a:off x="2545253" y="2072554"/>
        <a:ext cx="50063" cy="50063"/>
      </dsp:txXfrm>
    </dsp:sp>
    <dsp:sp modelId="{CC121059-EF04-5B41-BD7B-F38AB3425870}">
      <dsp:nvSpPr>
        <dsp:cNvPr id="0" name=""/>
        <dsp:cNvSpPr/>
      </dsp:nvSpPr>
      <dsp:spPr>
        <a:xfrm>
          <a:off x="2910735" y="1304974"/>
          <a:ext cx="3216798" cy="851126"/>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charset="-122"/>
              <a:ea typeface="Microsoft YaHei" charset="-122"/>
              <a:cs typeface="Microsoft YaHei" charset="-122"/>
            </a:rPr>
            <a:t>自动重传请求协议</a:t>
          </a:r>
          <a:r>
            <a:rPr lang="en-US" altLang="zh-CN" sz="2000" kern="1200" dirty="0">
              <a:latin typeface="Microsoft YaHei" charset="-122"/>
              <a:ea typeface="Microsoft YaHei" charset="-122"/>
              <a:cs typeface="Microsoft YaHei" charset="-122"/>
            </a:rPr>
            <a:t>ARQ</a:t>
          </a:r>
          <a:endParaRPr lang="zh-CN" altLang="en-US" sz="2000" kern="1200" dirty="0">
            <a:latin typeface="Microsoft YaHei" charset="-122"/>
            <a:ea typeface="Microsoft YaHei" charset="-122"/>
            <a:cs typeface="Microsoft YaHei" charset="-122"/>
          </a:endParaRPr>
        </a:p>
      </dsp:txBody>
      <dsp:txXfrm>
        <a:off x="2935664" y="1329903"/>
        <a:ext cx="3166940" cy="801268"/>
      </dsp:txXfrm>
    </dsp:sp>
    <dsp:sp modelId="{25CA80A9-0AD6-254C-8657-F687E01BA88E}">
      <dsp:nvSpPr>
        <dsp:cNvPr id="0" name=""/>
        <dsp:cNvSpPr/>
      </dsp:nvSpPr>
      <dsp:spPr>
        <a:xfrm>
          <a:off x="6127533" y="1716401"/>
          <a:ext cx="680901" cy="28273"/>
        </a:xfrm>
        <a:custGeom>
          <a:avLst/>
          <a:gdLst/>
          <a:ahLst/>
          <a:cxnLst/>
          <a:rect l="0" t="0" r="0" b="0"/>
          <a:pathLst>
            <a:path>
              <a:moveTo>
                <a:pt x="0" y="14136"/>
              </a:moveTo>
              <a:lnTo>
                <a:pt x="680901" y="1413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latin typeface="Microsoft YaHei" charset="-122"/>
            <a:ea typeface="Microsoft YaHei" charset="-122"/>
            <a:cs typeface="Microsoft YaHei" charset="-122"/>
          </a:endParaRPr>
        </a:p>
      </dsp:txBody>
      <dsp:txXfrm>
        <a:off x="6450961" y="1713515"/>
        <a:ext cx="34045" cy="34045"/>
      </dsp:txXfrm>
    </dsp:sp>
    <dsp:sp modelId="{E00D92C8-A08C-3B40-8637-8CFDBBBE79DF}">
      <dsp:nvSpPr>
        <dsp:cNvPr id="0" name=""/>
        <dsp:cNvSpPr/>
      </dsp:nvSpPr>
      <dsp:spPr>
        <a:xfrm>
          <a:off x="6808434" y="1304974"/>
          <a:ext cx="1702252" cy="851126"/>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charset="-122"/>
              <a:ea typeface="Microsoft YaHei" charset="-122"/>
              <a:cs typeface="Microsoft YaHei" charset="-122"/>
            </a:rPr>
            <a:t>停</a:t>
          </a:r>
          <a:r>
            <a:rPr lang="en-US" altLang="zh-CN" sz="2000" kern="1200" dirty="0">
              <a:latin typeface="Microsoft YaHei" charset="-122"/>
              <a:ea typeface="Microsoft YaHei" charset="-122"/>
              <a:cs typeface="Microsoft YaHei" charset="-122"/>
            </a:rPr>
            <a:t>-</a:t>
          </a:r>
          <a:r>
            <a:rPr lang="zh-CN" altLang="en-US" sz="2000" kern="1200" dirty="0">
              <a:latin typeface="Microsoft YaHei" charset="-122"/>
              <a:ea typeface="Microsoft YaHei" charset="-122"/>
              <a:cs typeface="Microsoft YaHei" charset="-122"/>
            </a:rPr>
            <a:t>等协议</a:t>
          </a:r>
        </a:p>
      </dsp:txBody>
      <dsp:txXfrm>
        <a:off x="6833363" y="1329903"/>
        <a:ext cx="1652394" cy="801268"/>
      </dsp:txXfrm>
    </dsp:sp>
    <dsp:sp modelId="{B13308BE-63BE-AA43-8354-66B63783DF3D}">
      <dsp:nvSpPr>
        <dsp:cNvPr id="0" name=""/>
        <dsp:cNvSpPr/>
      </dsp:nvSpPr>
      <dsp:spPr>
        <a:xfrm rot="2829178">
          <a:off x="2069654" y="2817546"/>
          <a:ext cx="1001261" cy="28273"/>
        </a:xfrm>
        <a:custGeom>
          <a:avLst/>
          <a:gdLst/>
          <a:ahLst/>
          <a:cxnLst/>
          <a:rect l="0" t="0" r="0" b="0"/>
          <a:pathLst>
            <a:path>
              <a:moveTo>
                <a:pt x="0" y="14136"/>
              </a:moveTo>
              <a:lnTo>
                <a:pt x="1001261" y="1413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latin typeface="Microsoft YaHei" charset="-122"/>
            <a:ea typeface="Microsoft YaHei" charset="-122"/>
            <a:cs typeface="Microsoft YaHei" charset="-122"/>
          </a:endParaRPr>
        </a:p>
      </dsp:txBody>
      <dsp:txXfrm>
        <a:off x="2545253" y="2806651"/>
        <a:ext cx="50063" cy="50063"/>
      </dsp:txXfrm>
    </dsp:sp>
    <dsp:sp modelId="{C4A7FD44-CA20-3745-B0F0-CF06E01F0ED6}">
      <dsp:nvSpPr>
        <dsp:cNvPr id="0" name=""/>
        <dsp:cNvSpPr/>
      </dsp:nvSpPr>
      <dsp:spPr>
        <a:xfrm>
          <a:off x="2910735" y="2773167"/>
          <a:ext cx="3216798" cy="851126"/>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charset="-122"/>
              <a:ea typeface="Microsoft YaHei" charset="-122"/>
              <a:cs typeface="Microsoft YaHei" charset="-122"/>
            </a:rPr>
            <a:t>流水线协议</a:t>
          </a:r>
        </a:p>
        <a:p>
          <a:pPr marL="0" lvl="0" indent="0" algn="ctr" defTabSz="889000">
            <a:lnSpc>
              <a:spcPct val="90000"/>
            </a:lnSpc>
            <a:spcBef>
              <a:spcPct val="0"/>
            </a:spcBef>
            <a:spcAft>
              <a:spcPct val="35000"/>
            </a:spcAft>
            <a:buNone/>
          </a:pPr>
          <a:r>
            <a:rPr lang="zh-CN" altLang="en-US" sz="2000" kern="1200" dirty="0">
              <a:latin typeface="Microsoft YaHei" charset="-122"/>
              <a:ea typeface="Microsoft YaHei" charset="-122"/>
              <a:cs typeface="Microsoft YaHei" charset="-122"/>
            </a:rPr>
            <a:t>（管道协议）</a:t>
          </a:r>
        </a:p>
      </dsp:txBody>
      <dsp:txXfrm>
        <a:off x="2935664" y="2798096"/>
        <a:ext cx="3166940" cy="801268"/>
      </dsp:txXfrm>
    </dsp:sp>
    <dsp:sp modelId="{491FD2CF-8176-0043-8BE5-A0284F7EBFB0}">
      <dsp:nvSpPr>
        <dsp:cNvPr id="0" name=""/>
        <dsp:cNvSpPr/>
      </dsp:nvSpPr>
      <dsp:spPr>
        <a:xfrm>
          <a:off x="6127533" y="3184594"/>
          <a:ext cx="680901" cy="28273"/>
        </a:xfrm>
        <a:custGeom>
          <a:avLst/>
          <a:gdLst/>
          <a:ahLst/>
          <a:cxnLst/>
          <a:rect l="0" t="0" r="0" b="0"/>
          <a:pathLst>
            <a:path>
              <a:moveTo>
                <a:pt x="0" y="14136"/>
              </a:moveTo>
              <a:lnTo>
                <a:pt x="680901" y="1413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latin typeface="Microsoft YaHei" charset="-122"/>
            <a:ea typeface="Microsoft YaHei" charset="-122"/>
            <a:cs typeface="Microsoft YaHei" charset="-122"/>
          </a:endParaRPr>
        </a:p>
      </dsp:txBody>
      <dsp:txXfrm>
        <a:off x="6450961" y="3181708"/>
        <a:ext cx="34045" cy="34045"/>
      </dsp:txXfrm>
    </dsp:sp>
    <dsp:sp modelId="{5982CDD9-1D1D-7B47-B18C-665DA7B39398}">
      <dsp:nvSpPr>
        <dsp:cNvPr id="0" name=""/>
        <dsp:cNvSpPr/>
      </dsp:nvSpPr>
      <dsp:spPr>
        <a:xfrm>
          <a:off x="6808434" y="2773167"/>
          <a:ext cx="1702252" cy="851126"/>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charset="-122"/>
              <a:ea typeface="Microsoft YaHei" charset="-122"/>
              <a:cs typeface="Microsoft YaHei" charset="-122"/>
            </a:rPr>
            <a:t>滑动窗口协议</a:t>
          </a:r>
        </a:p>
      </dsp:txBody>
      <dsp:txXfrm>
        <a:off x="6833363" y="2798096"/>
        <a:ext cx="1652394" cy="801268"/>
      </dsp:txXfrm>
    </dsp:sp>
    <dsp:sp modelId="{443A899F-817A-0A45-BCA5-C36308FFCEAF}">
      <dsp:nvSpPr>
        <dsp:cNvPr id="0" name=""/>
        <dsp:cNvSpPr/>
      </dsp:nvSpPr>
      <dsp:spPr>
        <a:xfrm rot="19457599">
          <a:off x="8431871" y="2939895"/>
          <a:ext cx="838532" cy="28273"/>
        </a:xfrm>
        <a:custGeom>
          <a:avLst/>
          <a:gdLst/>
          <a:ahLst/>
          <a:cxnLst/>
          <a:rect l="0" t="0" r="0" b="0"/>
          <a:pathLst>
            <a:path>
              <a:moveTo>
                <a:pt x="0" y="14136"/>
              </a:moveTo>
              <a:lnTo>
                <a:pt x="838532" y="1413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8830174" y="2933069"/>
        <a:ext cx="41926" cy="41926"/>
      </dsp:txXfrm>
    </dsp:sp>
    <dsp:sp modelId="{8D6B353E-BFE3-0948-925D-3CAAD4FCF97B}">
      <dsp:nvSpPr>
        <dsp:cNvPr id="0" name=""/>
        <dsp:cNvSpPr/>
      </dsp:nvSpPr>
      <dsp:spPr>
        <a:xfrm>
          <a:off x="9191588" y="2283770"/>
          <a:ext cx="1702252" cy="851126"/>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latin typeface="Microsoft YaHei" charset="-122"/>
              <a:ea typeface="Microsoft YaHei" charset="-122"/>
              <a:cs typeface="Microsoft YaHei" charset="-122"/>
            </a:rPr>
            <a:t>GBN</a:t>
          </a:r>
          <a:r>
            <a:rPr lang="zh-CN" altLang="en-US" sz="2000" kern="1200" dirty="0">
              <a:latin typeface="Microsoft YaHei" charset="-122"/>
              <a:ea typeface="Microsoft YaHei" charset="-122"/>
              <a:cs typeface="Microsoft YaHei" charset="-122"/>
            </a:rPr>
            <a:t>协议</a:t>
          </a:r>
        </a:p>
      </dsp:txBody>
      <dsp:txXfrm>
        <a:off x="9216517" y="2308699"/>
        <a:ext cx="1652394" cy="801268"/>
      </dsp:txXfrm>
    </dsp:sp>
    <dsp:sp modelId="{94B62ECF-4AF9-9E4E-814E-FA247C84AB72}">
      <dsp:nvSpPr>
        <dsp:cNvPr id="0" name=""/>
        <dsp:cNvSpPr/>
      </dsp:nvSpPr>
      <dsp:spPr>
        <a:xfrm rot="2142401">
          <a:off x="8431871" y="3429293"/>
          <a:ext cx="838532" cy="28273"/>
        </a:xfrm>
        <a:custGeom>
          <a:avLst/>
          <a:gdLst/>
          <a:ahLst/>
          <a:cxnLst/>
          <a:rect l="0" t="0" r="0" b="0"/>
          <a:pathLst>
            <a:path>
              <a:moveTo>
                <a:pt x="0" y="14136"/>
              </a:moveTo>
              <a:lnTo>
                <a:pt x="838532" y="1413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8830174" y="3422466"/>
        <a:ext cx="41926" cy="41926"/>
      </dsp:txXfrm>
    </dsp:sp>
    <dsp:sp modelId="{A7AD225E-DFFF-654C-93DB-0F3989A1E2D7}">
      <dsp:nvSpPr>
        <dsp:cNvPr id="0" name=""/>
        <dsp:cNvSpPr/>
      </dsp:nvSpPr>
      <dsp:spPr>
        <a:xfrm>
          <a:off x="9191588" y="3262565"/>
          <a:ext cx="1702252" cy="851126"/>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latin typeface="Microsoft YaHei" charset="-122"/>
              <a:ea typeface="Microsoft YaHei" charset="-122"/>
              <a:cs typeface="Microsoft YaHei" charset="-122"/>
            </a:rPr>
            <a:t>SR</a:t>
          </a:r>
          <a:r>
            <a:rPr lang="zh-CN" altLang="en-US" sz="2000" kern="1200" dirty="0">
              <a:latin typeface="Microsoft YaHei" charset="-122"/>
              <a:ea typeface="Microsoft YaHei" charset="-122"/>
              <a:cs typeface="Microsoft YaHei" charset="-122"/>
            </a:rPr>
            <a:t>协议</a:t>
          </a:r>
        </a:p>
      </dsp:txBody>
      <dsp:txXfrm>
        <a:off x="9216517" y="3287494"/>
        <a:ext cx="1652394" cy="80126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2020/9/8</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t>2020/9/8</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 </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nSpc>
                <a:spcPct val="150000"/>
              </a:lnSpc>
            </a:pPr>
            <a:r>
              <a:rPr lang="zh-CN" altLang="en-US" sz="1200" dirty="0">
                <a:solidFill>
                  <a:srgbClr val="000000">
                    <a:lumMod val="75000"/>
                    <a:lumOff val="25000"/>
                  </a:srgbClr>
                </a:solidFill>
                <a:latin typeface="Microsoft YaHei" charset="-122"/>
                <a:ea typeface="Microsoft YaHei" charset="-122"/>
                <a:cs typeface="Microsoft YaHei" charset="-122"/>
              </a:rPr>
              <a:t>互连：是指利用通信链路链接相互独立的计算机系统。</a:t>
            </a:r>
            <a:endParaRPr lang="en-US" altLang="zh-CN" sz="1200" dirty="0">
              <a:solidFill>
                <a:srgbClr val="000000">
                  <a:lumMod val="75000"/>
                  <a:lumOff val="25000"/>
                </a:srgbClr>
              </a:solidFill>
              <a:latin typeface="Microsoft YaHei" charset="-122"/>
              <a:ea typeface="Microsoft YaHei" charset="-122"/>
              <a:cs typeface="Microsoft YaHei" charset="-122"/>
            </a:endParaRPr>
          </a:p>
          <a:p>
            <a:pPr lvl="0">
              <a:lnSpc>
                <a:spcPct val="150000"/>
              </a:lnSpc>
            </a:pPr>
            <a:r>
              <a:rPr lang="zh-CN" altLang="en-US" sz="1200" dirty="0">
                <a:solidFill>
                  <a:srgbClr val="000000">
                    <a:lumMod val="75000"/>
                    <a:lumOff val="25000"/>
                  </a:srgbClr>
                </a:solidFill>
                <a:latin typeface="Microsoft YaHei" charset="-122"/>
                <a:ea typeface="Microsoft YaHei" charset="-122"/>
                <a:cs typeface="Microsoft YaHei" charset="-122"/>
              </a:rPr>
              <a:t>自治：是</a:t>
            </a:r>
            <a:r>
              <a:rPr lang="zh-CN" altLang="en-US" sz="1200" dirty="0">
                <a:solidFill>
                  <a:srgbClr val="000000">
                    <a:lumMod val="75000"/>
                    <a:lumOff val="25000"/>
                  </a:srgbClr>
                </a:solidFill>
                <a:latin typeface="Microsoft YaHei" charset="-122"/>
                <a:ea typeface="Microsoft YaHei" charset="-122"/>
                <a:cs typeface="Microsoft YaHei" charset="-122"/>
                <a:sym typeface="+mn-ea"/>
              </a:rPr>
              <a:t>指互连的计算机系统彼此独立，不存在主从或者控制与被控制的关系。</a:t>
            </a:r>
            <a:r>
              <a:rPr lang="zh-CN" altLang="en-US" sz="1200" dirty="0">
                <a:latin typeface="Microsoft YaHei" charset="-122"/>
                <a:ea typeface="Microsoft YaHei" charset="-122"/>
                <a:cs typeface="Microsoft YaHei" charset="-122"/>
              </a:rPr>
              <a:t>                    </a:t>
            </a:r>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10</a:t>
            </a:fld>
            <a:endParaRPr lang="zh-CN" altLang="en-US"/>
          </a:p>
        </p:txBody>
      </p:sp>
    </p:spTree>
    <p:extLst>
      <p:ext uri="{BB962C8B-B14F-4D97-AF65-F5344CB8AC3E}">
        <p14:creationId xmlns:p14="http://schemas.microsoft.com/office/powerpoint/2010/main" val="46481712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114</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150407685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115</a:t>
            </a:fld>
            <a:endParaRPr lang="zh-CN" altLang="en-US"/>
          </a:p>
        </p:txBody>
      </p:sp>
    </p:spTree>
    <p:extLst>
      <p:ext uri="{BB962C8B-B14F-4D97-AF65-F5344CB8AC3E}">
        <p14:creationId xmlns:p14="http://schemas.microsoft.com/office/powerpoint/2010/main" val="145063818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116</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138310358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dirty="0"/>
              <a:t> </a:t>
            </a:r>
            <a:r>
              <a:rPr lang="en-US" altLang="zh-CN" dirty="0"/>
              <a:t>sock</a:t>
            </a:r>
            <a:r>
              <a:rPr lang="zh-CN" altLang="en-US" baseline="0" dirty="0"/>
              <a:t> </a:t>
            </a:r>
            <a:r>
              <a:rPr lang="en-US" altLang="zh-CN" baseline="0" dirty="0" err="1"/>
              <a:t>steram</a:t>
            </a:r>
            <a:endParaRPr lang="en-US" altLang="zh-CN" dirty="0"/>
          </a:p>
          <a:p>
            <a:pPr eaLnBrk="1" hangingPunct="1">
              <a:spcBef>
                <a:spcPct val="0"/>
              </a:spcBef>
            </a:pPr>
            <a:r>
              <a:rPr lang="zh-CN" altLang="en-US" dirty="0"/>
              <a:t> </a:t>
            </a:r>
            <a:r>
              <a:rPr lang="en-US" altLang="zh-CN" dirty="0"/>
              <a:t>SOCK</a:t>
            </a:r>
            <a:r>
              <a:rPr lang="zh-CN" altLang="en-US" dirty="0"/>
              <a:t>  </a:t>
            </a:r>
            <a:r>
              <a:rPr lang="en-US" altLang="zh-CN" dirty="0" err="1"/>
              <a:t>digeram</a:t>
            </a:r>
            <a:endParaRPr lang="en-US" altLang="zh-CN" dirty="0"/>
          </a:p>
          <a:p>
            <a:pPr eaLnBrk="1" hangingPunct="1">
              <a:spcBef>
                <a:spcPct val="0"/>
              </a:spcBef>
            </a:pPr>
            <a:r>
              <a:rPr lang="zh-CN" altLang="en-US" dirty="0"/>
              <a:t> </a:t>
            </a:r>
            <a:r>
              <a:rPr lang="en-US" altLang="zh-CN" dirty="0"/>
              <a:t>sock</a:t>
            </a:r>
            <a:r>
              <a:rPr lang="zh-CN" altLang="en-US" dirty="0"/>
              <a:t> </a:t>
            </a:r>
            <a:r>
              <a:rPr lang="en-US" altLang="zh-CN" dirty="0" err="1"/>
              <a:t>rao</a:t>
            </a: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117</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103581455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118</a:t>
            </a:fld>
            <a:endParaRPr lang="zh-CN" altLang="en-US"/>
          </a:p>
        </p:txBody>
      </p:sp>
    </p:spTree>
    <p:extLst>
      <p:ext uri="{BB962C8B-B14F-4D97-AF65-F5344CB8AC3E}">
        <p14:creationId xmlns:p14="http://schemas.microsoft.com/office/powerpoint/2010/main" val="95590868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119</a:t>
            </a:fld>
            <a:endParaRPr lang="zh-CN" altLang="en-US"/>
          </a:p>
        </p:txBody>
      </p:sp>
    </p:spTree>
    <p:extLst>
      <p:ext uri="{BB962C8B-B14F-4D97-AF65-F5344CB8AC3E}">
        <p14:creationId xmlns:p14="http://schemas.microsoft.com/office/powerpoint/2010/main" val="40538106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120</a:t>
            </a:fld>
            <a:endParaRPr lang="zh-CN" altLang="en-US"/>
          </a:p>
        </p:txBody>
      </p:sp>
    </p:spTree>
    <p:extLst>
      <p:ext uri="{BB962C8B-B14F-4D97-AF65-F5344CB8AC3E}">
        <p14:creationId xmlns:p14="http://schemas.microsoft.com/office/powerpoint/2010/main" val="211891358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121</a:t>
            </a:fld>
            <a:endParaRPr lang="zh-CN" altLang="en-US"/>
          </a:p>
        </p:txBody>
      </p:sp>
    </p:spTree>
    <p:extLst>
      <p:ext uri="{BB962C8B-B14F-4D97-AF65-F5344CB8AC3E}">
        <p14:creationId xmlns:p14="http://schemas.microsoft.com/office/powerpoint/2010/main" val="126814041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122</a:t>
            </a:fld>
            <a:endParaRPr lang="zh-CN" altLang="en-US"/>
          </a:p>
        </p:txBody>
      </p:sp>
    </p:spTree>
    <p:extLst>
      <p:ext uri="{BB962C8B-B14F-4D97-AF65-F5344CB8AC3E}">
        <p14:creationId xmlns:p14="http://schemas.microsoft.com/office/powerpoint/2010/main" val="127532035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124</a:t>
            </a:fld>
            <a:endParaRPr lang="zh-CN" altLang="en-US"/>
          </a:p>
        </p:txBody>
      </p:sp>
    </p:spTree>
    <p:extLst>
      <p:ext uri="{BB962C8B-B14F-4D97-AF65-F5344CB8AC3E}">
        <p14:creationId xmlns:p14="http://schemas.microsoft.com/office/powerpoint/2010/main" val="12980520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11</a:t>
            </a:fld>
            <a:endParaRPr lang="zh-CN" altLang="en-US"/>
          </a:p>
        </p:txBody>
      </p:sp>
    </p:spTree>
    <p:extLst>
      <p:ext uri="{BB962C8B-B14F-4D97-AF65-F5344CB8AC3E}">
        <p14:creationId xmlns:p14="http://schemas.microsoft.com/office/powerpoint/2010/main" val="19602462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添加服务器端的端口号</a:t>
            </a:r>
            <a:r>
              <a:rPr kumimoji="1" lang="en-US" altLang="zh-CN" dirty="0"/>
              <a:t>——</a:t>
            </a:r>
            <a:r>
              <a:rPr kumimoji="1" lang="zh-CN" altLang="en-US" dirty="0"/>
              <a:t>客户端的端口号</a:t>
            </a:r>
            <a:endParaRPr kumimoji="1" lang="en-US" altLang="zh-CN" dirty="0"/>
          </a:p>
          <a:p>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125</a:t>
            </a:fld>
            <a:endParaRPr lang="zh-CN" altLang="en-US"/>
          </a:p>
        </p:txBody>
      </p:sp>
    </p:spTree>
    <p:extLst>
      <p:ext uri="{BB962C8B-B14F-4D97-AF65-F5344CB8AC3E}">
        <p14:creationId xmlns:p14="http://schemas.microsoft.com/office/powerpoint/2010/main" val="107180807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126</a:t>
            </a:fld>
            <a:endParaRPr lang="zh-CN" altLang="en-US"/>
          </a:p>
        </p:txBody>
      </p:sp>
    </p:spTree>
    <p:extLst>
      <p:ext uri="{BB962C8B-B14F-4D97-AF65-F5344CB8AC3E}">
        <p14:creationId xmlns:p14="http://schemas.microsoft.com/office/powerpoint/2010/main" val="121109157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128</a:t>
            </a:fld>
            <a:endParaRPr lang="zh-CN" altLang="en-US"/>
          </a:p>
        </p:txBody>
      </p:sp>
    </p:spTree>
    <p:extLst>
      <p:ext uri="{BB962C8B-B14F-4D97-AF65-F5344CB8AC3E}">
        <p14:creationId xmlns:p14="http://schemas.microsoft.com/office/powerpoint/2010/main" val="7838708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129</a:t>
            </a:fld>
            <a:endParaRPr lang="zh-CN" altLang="en-US"/>
          </a:p>
        </p:txBody>
      </p:sp>
    </p:spTree>
    <p:extLst>
      <p:ext uri="{BB962C8B-B14F-4D97-AF65-F5344CB8AC3E}">
        <p14:creationId xmlns:p14="http://schemas.microsoft.com/office/powerpoint/2010/main" val="170433943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131</a:t>
            </a:fld>
            <a:endParaRPr lang="zh-CN" altLang="en-US"/>
          </a:p>
        </p:txBody>
      </p:sp>
    </p:spTree>
    <p:extLst>
      <p:ext uri="{BB962C8B-B14F-4D97-AF65-F5344CB8AC3E}">
        <p14:creationId xmlns:p14="http://schemas.microsoft.com/office/powerpoint/2010/main" val="208925583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132</a:t>
            </a:fld>
            <a:endParaRPr lang="zh-CN" altLang="en-US"/>
          </a:p>
        </p:txBody>
      </p:sp>
    </p:spTree>
    <p:extLst>
      <p:ext uri="{BB962C8B-B14F-4D97-AF65-F5344CB8AC3E}">
        <p14:creationId xmlns:p14="http://schemas.microsoft.com/office/powerpoint/2010/main" val="200027525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133</a:t>
            </a:fld>
            <a:endParaRPr lang="zh-CN" altLang="en-US"/>
          </a:p>
        </p:txBody>
      </p:sp>
    </p:spTree>
    <p:extLst>
      <p:ext uri="{BB962C8B-B14F-4D97-AF65-F5344CB8AC3E}">
        <p14:creationId xmlns:p14="http://schemas.microsoft.com/office/powerpoint/2010/main" val="10319571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根据传输的基本原理，出现了不同协议。</a:t>
            </a:r>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134</a:t>
            </a:fld>
            <a:endParaRPr lang="zh-CN" altLang="en-US"/>
          </a:p>
        </p:txBody>
      </p:sp>
    </p:spTree>
    <p:extLst>
      <p:ext uri="{BB962C8B-B14F-4D97-AF65-F5344CB8AC3E}">
        <p14:creationId xmlns:p14="http://schemas.microsoft.com/office/powerpoint/2010/main" val="151837697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根据传输的基本原理，出现了不同协议。</a:t>
            </a:r>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135</a:t>
            </a:fld>
            <a:endParaRPr lang="zh-CN" altLang="en-US"/>
          </a:p>
        </p:txBody>
      </p:sp>
    </p:spTree>
    <p:extLst>
      <p:ext uri="{BB962C8B-B14F-4D97-AF65-F5344CB8AC3E}">
        <p14:creationId xmlns:p14="http://schemas.microsoft.com/office/powerpoint/2010/main" val="128854860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136</a:t>
            </a:fld>
            <a:endParaRPr lang="zh-CN" altLang="en-US"/>
          </a:p>
        </p:txBody>
      </p:sp>
    </p:spTree>
    <p:extLst>
      <p:ext uri="{BB962C8B-B14F-4D97-AF65-F5344CB8AC3E}">
        <p14:creationId xmlns:p14="http://schemas.microsoft.com/office/powerpoint/2010/main" val="8756536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fontAlgn="auto">
              <a:lnSpc>
                <a:spcPct val="150000"/>
              </a:lnSpc>
              <a:buNone/>
            </a:pPr>
            <a:r>
              <a:rPr lang="en-US" altLang="zh-CN" sz="1200" dirty="0">
                <a:sym typeface="+mn-ea"/>
              </a:rPr>
              <a:t>1</a:t>
            </a:r>
            <a:r>
              <a:rPr lang="zh-CN" altLang="en-US" sz="1200" dirty="0">
                <a:sym typeface="+mn-ea"/>
              </a:rPr>
              <a:t>、</a:t>
            </a:r>
            <a:r>
              <a:rPr lang="zh-CN" altLang="en-US" sz="1200" dirty="0">
                <a:solidFill>
                  <a:srgbClr val="FF3300"/>
                </a:solidFill>
                <a:sym typeface="+mn-ea"/>
              </a:rPr>
              <a:t>硬件</a:t>
            </a:r>
            <a:r>
              <a:rPr lang="zh-CN" altLang="en-US" sz="1200" dirty="0">
                <a:sym typeface="+mn-ea"/>
              </a:rPr>
              <a:t>资源共享：计算资源</a:t>
            </a:r>
            <a:r>
              <a:rPr lang="en-US" altLang="zh-CN" sz="1200" dirty="0">
                <a:sym typeface="+mn-ea"/>
              </a:rPr>
              <a:t>(CPU)</a:t>
            </a:r>
            <a:r>
              <a:rPr lang="zh-CN" altLang="en-US" sz="1200" dirty="0">
                <a:sym typeface="+mn-ea"/>
              </a:rPr>
              <a:t>、存储资源、打印机与扫描仪</a:t>
            </a:r>
            <a:r>
              <a:rPr lang="en-US" altLang="zh-CN" sz="1200" dirty="0">
                <a:sym typeface="+mn-ea"/>
              </a:rPr>
              <a:t>I/O</a:t>
            </a:r>
            <a:r>
              <a:rPr lang="zh-CN" altLang="en-US" sz="1200" dirty="0">
                <a:sym typeface="+mn-ea"/>
              </a:rPr>
              <a:t>等，</a:t>
            </a:r>
          </a:p>
          <a:p>
            <a:pPr indent="0" fontAlgn="auto">
              <a:lnSpc>
                <a:spcPct val="150000"/>
              </a:lnSpc>
              <a:buNone/>
            </a:pPr>
            <a:r>
              <a:rPr lang="en-US" altLang="zh-CN" sz="1200" dirty="0">
                <a:sym typeface="+mn-ea"/>
              </a:rPr>
              <a:t>2</a:t>
            </a:r>
            <a:r>
              <a:rPr lang="zh-CN" altLang="en-US" sz="1200" dirty="0">
                <a:sym typeface="+mn-ea"/>
              </a:rPr>
              <a:t>、</a:t>
            </a:r>
            <a:r>
              <a:rPr lang="zh-CN" altLang="en-US" sz="1200" dirty="0">
                <a:solidFill>
                  <a:srgbClr val="FF3300"/>
                </a:solidFill>
                <a:sym typeface="+mn-ea"/>
              </a:rPr>
              <a:t>软件</a:t>
            </a:r>
            <a:r>
              <a:rPr lang="zh-CN" altLang="en-US" sz="1200" dirty="0">
                <a:sym typeface="+mn-ea"/>
              </a:rPr>
              <a:t>资源共享：</a:t>
            </a:r>
            <a:r>
              <a:rPr lang="en-US" altLang="zh-CN" sz="1200" dirty="0">
                <a:sym typeface="+mn-ea"/>
              </a:rPr>
              <a:t>SaaS</a:t>
            </a:r>
            <a:r>
              <a:rPr lang="zh-CN" altLang="en-US" sz="1200" dirty="0">
                <a:sym typeface="+mn-ea"/>
              </a:rPr>
              <a:t>（</a:t>
            </a:r>
            <a:r>
              <a:rPr lang="en-US" altLang="zh-CN" sz="1200" dirty="0">
                <a:sym typeface="+mn-ea"/>
              </a:rPr>
              <a:t>Software as a Service</a:t>
            </a:r>
            <a:r>
              <a:rPr lang="zh-CN" altLang="en-US" sz="1200" dirty="0">
                <a:sym typeface="+mn-ea"/>
              </a:rPr>
              <a:t>）。</a:t>
            </a:r>
            <a:endParaRPr lang="en-US" altLang="zh-CN" sz="1200" dirty="0">
              <a:sym typeface="+mn-ea"/>
            </a:endParaRPr>
          </a:p>
          <a:p>
            <a:pPr indent="0" fontAlgn="auto">
              <a:lnSpc>
                <a:spcPct val="150000"/>
              </a:lnSpc>
              <a:buNone/>
            </a:pPr>
            <a:r>
              <a:rPr lang="en-US" altLang="zh-CN" sz="1200" dirty="0">
                <a:sym typeface="+mn-ea"/>
              </a:rPr>
              <a:t>3</a:t>
            </a:r>
            <a:r>
              <a:rPr lang="zh-CN" altLang="en-US" sz="1200" dirty="0">
                <a:sym typeface="+mn-ea"/>
              </a:rPr>
              <a:t>、</a:t>
            </a:r>
            <a:r>
              <a:rPr lang="zh-CN" altLang="en-US" sz="1200" dirty="0">
                <a:solidFill>
                  <a:srgbClr val="FF3300"/>
                </a:solidFill>
                <a:sym typeface="+mn-ea"/>
              </a:rPr>
              <a:t>信息</a:t>
            </a:r>
            <a:r>
              <a:rPr lang="zh-CN" altLang="en-US" sz="1200" dirty="0">
                <a:sym typeface="+mn-ea"/>
              </a:rPr>
              <a:t>资源共享：信息检索，新闻浏览等。  </a:t>
            </a:r>
            <a:r>
              <a:rPr lang="zh-CN" altLang="en-US" sz="1200" dirty="0"/>
              <a:t> </a:t>
            </a:r>
            <a:r>
              <a:rPr lang="zh-CN" altLang="en-US" dirty="0"/>
              <a:t>                                                 </a:t>
            </a:r>
          </a:p>
          <a:p>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12</a:t>
            </a:fld>
            <a:endParaRPr lang="zh-CN" altLang="en-US"/>
          </a:p>
        </p:txBody>
      </p:sp>
    </p:spTree>
    <p:extLst>
      <p:ext uri="{BB962C8B-B14F-4D97-AF65-F5344CB8AC3E}">
        <p14:creationId xmlns:p14="http://schemas.microsoft.com/office/powerpoint/2010/main" val="111656347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实际在应用过程中，一般主要使用</a:t>
            </a:r>
            <a:r>
              <a:rPr kumimoji="1" lang="en-US" altLang="zh-CN" dirty="0"/>
              <a:t>ACK</a:t>
            </a:r>
            <a:r>
              <a:rPr kumimoji="1" lang="zh-CN" altLang="en-US" dirty="0"/>
              <a:t>进行确认，确认和序号组合。</a:t>
            </a:r>
            <a:endParaRPr kumimoji="1" lang="en-US" altLang="zh-CN" dirty="0"/>
          </a:p>
          <a:p>
            <a:r>
              <a:rPr kumimoji="1" lang="zh-CN" altLang="en-US" dirty="0"/>
              <a:t>例如说</a:t>
            </a:r>
            <a:r>
              <a:rPr kumimoji="1" lang="en-US" altLang="zh-CN" dirty="0"/>
              <a:t>ack01</a:t>
            </a:r>
            <a:r>
              <a:rPr kumimoji="1" lang="zh-CN" altLang="en-US" dirty="0"/>
              <a:t>，表明数据包</a:t>
            </a:r>
            <a:r>
              <a:rPr kumimoji="1" lang="en-US" altLang="zh-CN" dirty="0"/>
              <a:t>01</a:t>
            </a:r>
            <a:r>
              <a:rPr kumimoji="1" lang="zh-CN" altLang="en-US" dirty="0"/>
              <a:t>已经正确接收。</a:t>
            </a:r>
            <a:r>
              <a:rPr kumimoji="1" lang="en-US" altLang="zh-CN" dirty="0"/>
              <a:t>Ack03</a:t>
            </a:r>
            <a:r>
              <a:rPr kumimoji="1" lang="zh-CN" altLang="en-US" dirty="0"/>
              <a:t>数据包</a:t>
            </a:r>
            <a:r>
              <a:rPr kumimoji="1" lang="en-US" altLang="zh-CN" dirty="0"/>
              <a:t>03</a:t>
            </a:r>
            <a:r>
              <a:rPr kumimoji="1" lang="zh-CN" altLang="en-US" dirty="0"/>
              <a:t>已经正确接收。如果没有收到</a:t>
            </a:r>
            <a:r>
              <a:rPr kumimoji="1" lang="en-US" altLang="zh-CN" dirty="0"/>
              <a:t>ack02</a:t>
            </a:r>
            <a:r>
              <a:rPr kumimoji="1" lang="zh-CN" altLang="en-US" dirty="0"/>
              <a:t>，表明</a:t>
            </a:r>
            <a:r>
              <a:rPr kumimoji="1" lang="en-US" altLang="zh-CN" dirty="0"/>
              <a:t>02</a:t>
            </a:r>
            <a:r>
              <a:rPr kumimoji="1" lang="zh-CN" altLang="en-US" dirty="0"/>
              <a:t>出现问题，需要重传。</a:t>
            </a:r>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137</a:t>
            </a:fld>
            <a:endParaRPr lang="zh-CN" altLang="en-US"/>
          </a:p>
        </p:txBody>
      </p:sp>
    </p:spTree>
    <p:extLst>
      <p:ext uri="{BB962C8B-B14F-4D97-AF65-F5344CB8AC3E}">
        <p14:creationId xmlns:p14="http://schemas.microsoft.com/office/powerpoint/2010/main" val="117062591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实际在应用过程中，一般主要使用</a:t>
            </a:r>
            <a:r>
              <a:rPr kumimoji="1" lang="en-US" altLang="zh-CN" dirty="0"/>
              <a:t>ACK</a:t>
            </a:r>
            <a:r>
              <a:rPr kumimoji="1" lang="zh-CN" altLang="en-US" dirty="0"/>
              <a:t>进行确认，确认和序号组合。</a:t>
            </a:r>
            <a:endParaRPr kumimoji="1" lang="en-US" altLang="zh-CN" dirty="0"/>
          </a:p>
          <a:p>
            <a:r>
              <a:rPr kumimoji="1" lang="zh-CN" altLang="en-US" dirty="0"/>
              <a:t>例如说</a:t>
            </a:r>
            <a:r>
              <a:rPr kumimoji="1" lang="en-US" altLang="zh-CN" dirty="0"/>
              <a:t>ack01</a:t>
            </a:r>
            <a:r>
              <a:rPr kumimoji="1" lang="zh-CN" altLang="en-US" dirty="0"/>
              <a:t>，表明数据包</a:t>
            </a:r>
            <a:r>
              <a:rPr kumimoji="1" lang="en-US" altLang="zh-CN" dirty="0"/>
              <a:t>01</a:t>
            </a:r>
            <a:r>
              <a:rPr kumimoji="1" lang="zh-CN" altLang="en-US" dirty="0"/>
              <a:t>已经正确接收。</a:t>
            </a:r>
            <a:r>
              <a:rPr kumimoji="1" lang="en-US" altLang="zh-CN" dirty="0"/>
              <a:t>Ack03</a:t>
            </a:r>
            <a:r>
              <a:rPr kumimoji="1" lang="zh-CN" altLang="en-US" dirty="0"/>
              <a:t>数据包</a:t>
            </a:r>
            <a:r>
              <a:rPr kumimoji="1" lang="en-US" altLang="zh-CN" dirty="0"/>
              <a:t>03</a:t>
            </a:r>
            <a:r>
              <a:rPr kumimoji="1" lang="zh-CN" altLang="en-US" dirty="0"/>
              <a:t>已经正确接收。如果没有收到</a:t>
            </a:r>
            <a:r>
              <a:rPr kumimoji="1" lang="en-US" altLang="zh-CN" dirty="0"/>
              <a:t>ack02</a:t>
            </a:r>
            <a:r>
              <a:rPr kumimoji="1" lang="zh-CN" altLang="en-US" dirty="0"/>
              <a:t>，表明</a:t>
            </a:r>
            <a:r>
              <a:rPr kumimoji="1" lang="en-US" altLang="zh-CN" dirty="0"/>
              <a:t>02</a:t>
            </a:r>
            <a:r>
              <a:rPr kumimoji="1" lang="zh-CN" altLang="en-US" dirty="0"/>
              <a:t>出现问题，需要重传。</a:t>
            </a:r>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138</a:t>
            </a:fld>
            <a:endParaRPr lang="zh-CN" altLang="en-US"/>
          </a:p>
        </p:txBody>
      </p:sp>
    </p:spTree>
    <p:extLst>
      <p:ext uri="{BB962C8B-B14F-4D97-AF65-F5344CB8AC3E}">
        <p14:creationId xmlns:p14="http://schemas.microsoft.com/office/powerpoint/2010/main" val="201691289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实际在应用过程中，一般主要使用</a:t>
            </a:r>
            <a:r>
              <a:rPr kumimoji="1" lang="en-US" altLang="zh-CN" dirty="0"/>
              <a:t>ACK</a:t>
            </a:r>
            <a:r>
              <a:rPr kumimoji="1" lang="zh-CN" altLang="en-US" dirty="0"/>
              <a:t>进行确认，确认和序号组合。</a:t>
            </a:r>
            <a:endParaRPr kumimoji="1" lang="en-US" altLang="zh-CN" dirty="0"/>
          </a:p>
          <a:p>
            <a:r>
              <a:rPr kumimoji="1" lang="zh-CN" altLang="en-US" dirty="0"/>
              <a:t>例如说</a:t>
            </a:r>
            <a:r>
              <a:rPr kumimoji="1" lang="en-US" altLang="zh-CN" dirty="0"/>
              <a:t>ack01</a:t>
            </a:r>
            <a:r>
              <a:rPr kumimoji="1" lang="zh-CN" altLang="en-US" dirty="0"/>
              <a:t>，表明数据包</a:t>
            </a:r>
            <a:r>
              <a:rPr kumimoji="1" lang="en-US" altLang="zh-CN" dirty="0"/>
              <a:t>01</a:t>
            </a:r>
            <a:r>
              <a:rPr kumimoji="1" lang="zh-CN" altLang="en-US" dirty="0"/>
              <a:t>已经正确接收。</a:t>
            </a:r>
            <a:r>
              <a:rPr kumimoji="1" lang="en-US" altLang="zh-CN" dirty="0"/>
              <a:t>Ack03</a:t>
            </a:r>
            <a:r>
              <a:rPr kumimoji="1" lang="zh-CN" altLang="en-US" dirty="0"/>
              <a:t>数据包</a:t>
            </a:r>
            <a:r>
              <a:rPr kumimoji="1" lang="en-US" altLang="zh-CN" dirty="0"/>
              <a:t>03</a:t>
            </a:r>
            <a:r>
              <a:rPr kumimoji="1" lang="zh-CN" altLang="en-US" dirty="0"/>
              <a:t>已经正确接收。如果没有收到</a:t>
            </a:r>
            <a:r>
              <a:rPr kumimoji="1" lang="en-US" altLang="zh-CN" dirty="0"/>
              <a:t>ack02</a:t>
            </a:r>
            <a:r>
              <a:rPr kumimoji="1" lang="zh-CN" altLang="en-US" dirty="0"/>
              <a:t>，表明</a:t>
            </a:r>
            <a:r>
              <a:rPr kumimoji="1" lang="en-US" altLang="zh-CN" dirty="0"/>
              <a:t>02</a:t>
            </a:r>
            <a:r>
              <a:rPr kumimoji="1" lang="zh-CN" altLang="en-US" dirty="0"/>
              <a:t>出现问题，需要重传。</a:t>
            </a:r>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139</a:t>
            </a:fld>
            <a:endParaRPr lang="zh-CN" altLang="en-US"/>
          </a:p>
        </p:txBody>
      </p:sp>
    </p:spTree>
    <p:extLst>
      <p:ext uri="{BB962C8B-B14F-4D97-AF65-F5344CB8AC3E}">
        <p14:creationId xmlns:p14="http://schemas.microsoft.com/office/powerpoint/2010/main" val="163210342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实际在应用过程中，一般主要使用</a:t>
            </a:r>
            <a:r>
              <a:rPr kumimoji="1" lang="en-US" altLang="zh-CN" dirty="0"/>
              <a:t>ACK</a:t>
            </a:r>
            <a:r>
              <a:rPr kumimoji="1" lang="zh-CN" altLang="en-US" dirty="0"/>
              <a:t>进行确认，确认和序号组合。</a:t>
            </a:r>
            <a:endParaRPr kumimoji="1" lang="en-US" altLang="zh-CN" dirty="0"/>
          </a:p>
          <a:p>
            <a:r>
              <a:rPr kumimoji="1" lang="zh-CN" altLang="en-US" dirty="0"/>
              <a:t>例如说</a:t>
            </a:r>
            <a:r>
              <a:rPr kumimoji="1" lang="en-US" altLang="zh-CN" dirty="0"/>
              <a:t>ack01</a:t>
            </a:r>
            <a:r>
              <a:rPr kumimoji="1" lang="zh-CN" altLang="en-US" dirty="0"/>
              <a:t>，表明数据包</a:t>
            </a:r>
            <a:r>
              <a:rPr kumimoji="1" lang="en-US" altLang="zh-CN" dirty="0"/>
              <a:t>01</a:t>
            </a:r>
            <a:r>
              <a:rPr kumimoji="1" lang="zh-CN" altLang="en-US" dirty="0"/>
              <a:t>已经正确接收。</a:t>
            </a:r>
            <a:r>
              <a:rPr kumimoji="1" lang="en-US" altLang="zh-CN" dirty="0"/>
              <a:t>Ack03</a:t>
            </a:r>
            <a:r>
              <a:rPr kumimoji="1" lang="zh-CN" altLang="en-US" dirty="0"/>
              <a:t>数据包</a:t>
            </a:r>
            <a:r>
              <a:rPr kumimoji="1" lang="en-US" altLang="zh-CN" dirty="0"/>
              <a:t>03</a:t>
            </a:r>
            <a:r>
              <a:rPr kumimoji="1" lang="zh-CN" altLang="en-US" dirty="0"/>
              <a:t>已经正确接收。如果没有收到</a:t>
            </a:r>
            <a:r>
              <a:rPr kumimoji="1" lang="en-US" altLang="zh-CN" dirty="0"/>
              <a:t>ack02</a:t>
            </a:r>
            <a:r>
              <a:rPr kumimoji="1" lang="zh-CN" altLang="en-US" dirty="0"/>
              <a:t>，表明</a:t>
            </a:r>
            <a:r>
              <a:rPr kumimoji="1" lang="en-US" altLang="zh-CN" dirty="0"/>
              <a:t>02</a:t>
            </a:r>
            <a:r>
              <a:rPr kumimoji="1" lang="zh-CN" altLang="en-US" dirty="0"/>
              <a:t>出现问题，需要重传。</a:t>
            </a:r>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140</a:t>
            </a:fld>
            <a:endParaRPr lang="zh-CN" altLang="en-US"/>
          </a:p>
        </p:txBody>
      </p:sp>
    </p:spTree>
    <p:extLst>
      <p:ext uri="{BB962C8B-B14F-4D97-AF65-F5344CB8AC3E}">
        <p14:creationId xmlns:p14="http://schemas.microsoft.com/office/powerpoint/2010/main" val="129275918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实际在应用过程中，一般主要使用</a:t>
            </a:r>
            <a:r>
              <a:rPr kumimoji="1" lang="en-US" altLang="zh-CN" dirty="0"/>
              <a:t>ACK</a:t>
            </a:r>
            <a:r>
              <a:rPr kumimoji="1" lang="zh-CN" altLang="en-US" dirty="0"/>
              <a:t>进行确认，确认和序号组合。</a:t>
            </a:r>
            <a:endParaRPr kumimoji="1" lang="en-US" altLang="zh-CN" dirty="0"/>
          </a:p>
          <a:p>
            <a:r>
              <a:rPr kumimoji="1" lang="zh-CN" altLang="en-US" dirty="0"/>
              <a:t>例如说</a:t>
            </a:r>
            <a:r>
              <a:rPr kumimoji="1" lang="en-US" altLang="zh-CN" dirty="0"/>
              <a:t>ack01</a:t>
            </a:r>
            <a:r>
              <a:rPr kumimoji="1" lang="zh-CN" altLang="en-US" dirty="0"/>
              <a:t>，表明数据包</a:t>
            </a:r>
            <a:r>
              <a:rPr kumimoji="1" lang="en-US" altLang="zh-CN" dirty="0"/>
              <a:t>01</a:t>
            </a:r>
            <a:r>
              <a:rPr kumimoji="1" lang="zh-CN" altLang="en-US" dirty="0"/>
              <a:t>已经正确接收。</a:t>
            </a:r>
            <a:r>
              <a:rPr kumimoji="1" lang="en-US" altLang="zh-CN" dirty="0"/>
              <a:t>Ack03</a:t>
            </a:r>
            <a:r>
              <a:rPr kumimoji="1" lang="zh-CN" altLang="en-US" dirty="0"/>
              <a:t>数据包</a:t>
            </a:r>
            <a:r>
              <a:rPr kumimoji="1" lang="en-US" altLang="zh-CN" dirty="0"/>
              <a:t>03</a:t>
            </a:r>
            <a:r>
              <a:rPr kumimoji="1" lang="zh-CN" altLang="en-US" dirty="0"/>
              <a:t>已经正确接收。如果没有收到</a:t>
            </a:r>
            <a:r>
              <a:rPr kumimoji="1" lang="en-US" altLang="zh-CN" dirty="0"/>
              <a:t>ack02</a:t>
            </a:r>
            <a:r>
              <a:rPr kumimoji="1" lang="zh-CN" altLang="en-US" dirty="0"/>
              <a:t>，表明</a:t>
            </a:r>
            <a:r>
              <a:rPr kumimoji="1" lang="en-US" altLang="zh-CN" dirty="0"/>
              <a:t>02</a:t>
            </a:r>
            <a:r>
              <a:rPr kumimoji="1" lang="zh-CN" altLang="en-US" dirty="0"/>
              <a:t>出现问题，需要重传。</a:t>
            </a:r>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141</a:t>
            </a:fld>
            <a:endParaRPr lang="zh-CN" altLang="en-US"/>
          </a:p>
        </p:txBody>
      </p:sp>
    </p:spTree>
    <p:extLst>
      <p:ext uri="{BB962C8B-B14F-4D97-AF65-F5344CB8AC3E}">
        <p14:creationId xmlns:p14="http://schemas.microsoft.com/office/powerpoint/2010/main" val="193268362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实际在应用过程中，一般主要使用</a:t>
            </a:r>
            <a:r>
              <a:rPr kumimoji="1" lang="en-US" altLang="zh-CN" dirty="0"/>
              <a:t>ACK</a:t>
            </a:r>
            <a:r>
              <a:rPr kumimoji="1" lang="zh-CN" altLang="en-US" dirty="0"/>
              <a:t>进行确认，确认和序号组合。</a:t>
            </a:r>
            <a:endParaRPr kumimoji="1" lang="en-US" altLang="zh-CN" dirty="0"/>
          </a:p>
          <a:p>
            <a:r>
              <a:rPr kumimoji="1" lang="zh-CN" altLang="en-US" dirty="0"/>
              <a:t>例如说</a:t>
            </a:r>
            <a:r>
              <a:rPr kumimoji="1" lang="en-US" altLang="zh-CN" dirty="0"/>
              <a:t>ack01</a:t>
            </a:r>
            <a:r>
              <a:rPr kumimoji="1" lang="zh-CN" altLang="en-US" dirty="0"/>
              <a:t>，表明数据包</a:t>
            </a:r>
            <a:r>
              <a:rPr kumimoji="1" lang="en-US" altLang="zh-CN" dirty="0"/>
              <a:t>01</a:t>
            </a:r>
            <a:r>
              <a:rPr kumimoji="1" lang="zh-CN" altLang="en-US" dirty="0"/>
              <a:t>已经正确接收。</a:t>
            </a:r>
            <a:r>
              <a:rPr kumimoji="1" lang="en-US" altLang="zh-CN" dirty="0"/>
              <a:t>Ack03</a:t>
            </a:r>
            <a:r>
              <a:rPr kumimoji="1" lang="zh-CN" altLang="en-US" dirty="0"/>
              <a:t>数据包</a:t>
            </a:r>
            <a:r>
              <a:rPr kumimoji="1" lang="en-US" altLang="zh-CN" dirty="0"/>
              <a:t>03</a:t>
            </a:r>
            <a:r>
              <a:rPr kumimoji="1" lang="zh-CN" altLang="en-US" dirty="0"/>
              <a:t>已经正确接收。如果没有收到</a:t>
            </a:r>
            <a:r>
              <a:rPr kumimoji="1" lang="en-US" altLang="zh-CN" dirty="0"/>
              <a:t>ack02</a:t>
            </a:r>
            <a:r>
              <a:rPr kumimoji="1" lang="zh-CN" altLang="en-US" dirty="0"/>
              <a:t>，表明</a:t>
            </a:r>
            <a:r>
              <a:rPr kumimoji="1" lang="en-US" altLang="zh-CN" dirty="0"/>
              <a:t>02</a:t>
            </a:r>
            <a:r>
              <a:rPr kumimoji="1" lang="zh-CN" altLang="en-US" dirty="0"/>
              <a:t>出现问题，需要重传。</a:t>
            </a:r>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142</a:t>
            </a:fld>
            <a:endParaRPr lang="zh-CN" altLang="en-US"/>
          </a:p>
        </p:txBody>
      </p:sp>
    </p:spTree>
    <p:extLst>
      <p:ext uri="{BB962C8B-B14F-4D97-AF65-F5344CB8AC3E}">
        <p14:creationId xmlns:p14="http://schemas.microsoft.com/office/powerpoint/2010/main" val="92374438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根据传输的基本原理，出现了不同协议。</a:t>
            </a:r>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143</a:t>
            </a:fld>
            <a:endParaRPr lang="zh-CN" altLang="en-US"/>
          </a:p>
        </p:txBody>
      </p:sp>
    </p:spTree>
    <p:extLst>
      <p:ext uri="{BB962C8B-B14F-4D97-AF65-F5344CB8AC3E}">
        <p14:creationId xmlns:p14="http://schemas.microsoft.com/office/powerpoint/2010/main" val="137922507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根据传输的基本原理，出现了不同协议。</a:t>
            </a:r>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147</a:t>
            </a:fld>
            <a:endParaRPr lang="zh-CN" altLang="en-US"/>
          </a:p>
        </p:txBody>
      </p:sp>
    </p:spTree>
    <p:extLst>
      <p:ext uri="{BB962C8B-B14F-4D97-AF65-F5344CB8AC3E}">
        <p14:creationId xmlns:p14="http://schemas.microsoft.com/office/powerpoint/2010/main" val="97588911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mn-ea"/>
              </a:rPr>
              <a:t>在发送方向接收方传送的</a:t>
            </a:r>
            <a:r>
              <a:rPr lang="zh-CN" altLang="en-US" sz="1200" dirty="0">
                <a:solidFill>
                  <a:srgbClr val="FF0000"/>
                </a:solidFill>
                <a:latin typeface="+mn-ea"/>
              </a:rPr>
              <a:t>系列分组</a:t>
            </a:r>
            <a:r>
              <a:rPr lang="zh-CN" altLang="en-US" sz="1200" dirty="0">
                <a:latin typeface="+mn-ea"/>
              </a:rPr>
              <a:t>可以看成是填充到一条流水线</a:t>
            </a:r>
            <a:r>
              <a:rPr lang="en-US" altLang="zh-CN" sz="1200" dirty="0">
                <a:latin typeface="+mn-ea"/>
              </a:rPr>
              <a:t>(</a:t>
            </a:r>
            <a:r>
              <a:rPr lang="zh-CN" altLang="en-US" sz="1200" dirty="0">
                <a:latin typeface="+mn-ea"/>
              </a:rPr>
              <a:t>或一条管道</a:t>
            </a:r>
            <a:r>
              <a:rPr lang="en-US" altLang="zh-CN" sz="1200" dirty="0">
                <a:latin typeface="+mn-ea"/>
              </a:rPr>
              <a:t>)</a:t>
            </a:r>
            <a:r>
              <a:rPr lang="zh-CN" altLang="en-US" sz="1200" dirty="0">
                <a:latin typeface="+mn-ea"/>
              </a:rPr>
              <a:t>中，所以称为流水线协议。</a:t>
            </a:r>
            <a:endParaRPr kumimoji="1" lang="en-US" altLang="zh-CN" dirty="0"/>
          </a:p>
          <a:p>
            <a:r>
              <a:rPr kumimoji="1" lang="zh-CN" altLang="en-US" dirty="0"/>
              <a:t>给每一组需要发送的数据标上序号</a:t>
            </a:r>
            <a:r>
              <a:rPr kumimoji="1" lang="en-US" altLang="zh-CN" dirty="0"/>
              <a: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允许发送方在没有收到确认前连续发送多个分组，在发送方向接收方传送的溪流分 组可以看成是填充到一条流水线</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或一条管道</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中，所以称这种协议为流水线协议或者 管道协议。最典型的流水线协议就是滑动窗口协议。 </a:t>
            </a:r>
            <a:endParaRPr lang="zh-CN" altLang="en-US" dirty="0">
              <a:effectLst/>
            </a:endParaRPr>
          </a:p>
          <a:p>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148</a:t>
            </a:fld>
            <a:endParaRPr lang="zh-CN" altLang="en-US"/>
          </a:p>
        </p:txBody>
      </p:sp>
    </p:spTree>
    <p:extLst>
      <p:ext uri="{BB962C8B-B14F-4D97-AF65-F5344CB8AC3E}">
        <p14:creationId xmlns:p14="http://schemas.microsoft.com/office/powerpoint/2010/main" val="176213928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mn-ea"/>
              </a:rPr>
              <a:t>在发送方向接收方传送的</a:t>
            </a:r>
            <a:r>
              <a:rPr lang="zh-CN" altLang="en-US" sz="1200" dirty="0">
                <a:solidFill>
                  <a:srgbClr val="FF0000"/>
                </a:solidFill>
                <a:latin typeface="+mn-ea"/>
              </a:rPr>
              <a:t>系列分组</a:t>
            </a:r>
            <a:r>
              <a:rPr lang="zh-CN" altLang="en-US" sz="1200" dirty="0">
                <a:latin typeface="+mn-ea"/>
              </a:rPr>
              <a:t>可以看成是填充到一条流水线</a:t>
            </a:r>
            <a:r>
              <a:rPr lang="en-US" altLang="zh-CN" sz="1200" dirty="0">
                <a:latin typeface="+mn-ea"/>
              </a:rPr>
              <a:t>(</a:t>
            </a:r>
            <a:r>
              <a:rPr lang="zh-CN" altLang="en-US" sz="1200" dirty="0">
                <a:latin typeface="+mn-ea"/>
              </a:rPr>
              <a:t>或一条管道</a:t>
            </a:r>
            <a:r>
              <a:rPr lang="en-US" altLang="zh-CN" sz="1200" dirty="0">
                <a:latin typeface="+mn-ea"/>
              </a:rPr>
              <a:t>)</a:t>
            </a:r>
            <a:r>
              <a:rPr lang="zh-CN" altLang="en-US" sz="1200" dirty="0">
                <a:latin typeface="+mn-ea"/>
              </a:rPr>
              <a:t>中，所以称为流水线协议。</a:t>
            </a:r>
            <a:endParaRPr kumimoji="1" lang="en-US" altLang="zh-CN" dirty="0"/>
          </a:p>
          <a:p>
            <a:r>
              <a:rPr kumimoji="1" lang="zh-CN" altLang="en-US" dirty="0"/>
              <a:t>给每一组需要发送的数据标上序号</a:t>
            </a:r>
            <a:r>
              <a:rPr kumimoji="1" lang="en-US" altLang="zh-CN" dirty="0"/>
              <a: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允许发送方在没有收到确认前连续发送多个分组，在发送方向接收方传送的溪流分 组可以看成是填充到一条流水线</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或一条管道</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中，所以称这种协议为流水线协议或者 管道协议。最典型的流水线协议就是滑动窗口协议。 </a:t>
            </a:r>
            <a:endParaRPr lang="zh-CN" altLang="en-US" dirty="0">
              <a:effectLst/>
            </a:endParaRPr>
          </a:p>
          <a:p>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149</a:t>
            </a:fld>
            <a:endParaRPr lang="zh-CN" altLang="en-US"/>
          </a:p>
        </p:txBody>
      </p:sp>
    </p:spTree>
    <p:extLst>
      <p:ext uri="{BB962C8B-B14F-4D97-AF65-F5344CB8AC3E}">
        <p14:creationId xmlns:p14="http://schemas.microsoft.com/office/powerpoint/2010/main" val="9101325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13</a:t>
            </a:fld>
            <a:endParaRPr lang="zh-CN" altLang="en-US"/>
          </a:p>
        </p:txBody>
      </p:sp>
    </p:spTree>
    <p:extLst>
      <p:ext uri="{BB962C8B-B14F-4D97-AF65-F5344CB8AC3E}">
        <p14:creationId xmlns:p14="http://schemas.microsoft.com/office/powerpoint/2010/main" val="198325995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给每一组需要发送的数据标上序号</a:t>
            </a:r>
            <a:r>
              <a:rPr kumimoji="1" lang="en-US" altLang="zh-CN" dirty="0"/>
              <a: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允许发送方在没有收到确认前连续发送多个分组，在发送方向接收方传送的溪流分 组可以看成是填充到一条流水线</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或一条管道</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中，所以称这种协议为流水线协议或者 管道协议。最典型的流水线协议就是滑动窗口协议。 </a:t>
            </a:r>
            <a:endParaRPr lang="zh-CN" altLang="en-US" dirty="0">
              <a:effectLst/>
            </a:endParaRPr>
          </a:p>
          <a:p>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150</a:t>
            </a:fld>
            <a:endParaRPr lang="zh-CN" altLang="en-US"/>
          </a:p>
        </p:txBody>
      </p:sp>
    </p:spTree>
    <p:extLst>
      <p:ext uri="{BB962C8B-B14F-4D97-AF65-F5344CB8AC3E}">
        <p14:creationId xmlns:p14="http://schemas.microsoft.com/office/powerpoint/2010/main" val="151646947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根据传输的基本原理，出现了不同协议。</a:t>
            </a:r>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151</a:t>
            </a:fld>
            <a:endParaRPr lang="zh-CN" altLang="en-US"/>
          </a:p>
        </p:txBody>
      </p:sp>
    </p:spTree>
    <p:extLst>
      <p:ext uri="{BB962C8B-B14F-4D97-AF65-F5344CB8AC3E}">
        <p14:creationId xmlns:p14="http://schemas.microsoft.com/office/powerpoint/2010/main" val="111701795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给每一组需要发送的数据标上序号</a:t>
            </a:r>
            <a:r>
              <a:rPr kumimoji="1" lang="en-US" altLang="zh-CN" dirty="0"/>
              <a:t>~</a:t>
            </a:r>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152</a:t>
            </a:fld>
            <a:endParaRPr lang="zh-CN" altLang="en-US"/>
          </a:p>
        </p:txBody>
      </p:sp>
    </p:spTree>
    <p:extLst>
      <p:ext uri="{BB962C8B-B14F-4D97-AF65-F5344CB8AC3E}">
        <p14:creationId xmlns:p14="http://schemas.microsoft.com/office/powerpoint/2010/main" val="35044618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给每一组需要发送的数据标上序号</a:t>
            </a:r>
            <a:r>
              <a:rPr kumimoji="1" lang="en-US" altLang="zh-CN" dirty="0"/>
              <a:t>~</a:t>
            </a:r>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153</a:t>
            </a:fld>
            <a:endParaRPr lang="zh-CN" altLang="en-US"/>
          </a:p>
        </p:txBody>
      </p:sp>
    </p:spTree>
    <p:extLst>
      <p:ext uri="{BB962C8B-B14F-4D97-AF65-F5344CB8AC3E}">
        <p14:creationId xmlns:p14="http://schemas.microsoft.com/office/powerpoint/2010/main" val="110667768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给每一组需要发送的数据标上序号</a:t>
            </a:r>
            <a:r>
              <a:rPr kumimoji="1" lang="en-US" altLang="zh-CN" dirty="0"/>
              <a:t>~</a:t>
            </a:r>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154</a:t>
            </a:fld>
            <a:endParaRPr lang="zh-CN" altLang="en-US"/>
          </a:p>
        </p:txBody>
      </p:sp>
    </p:spTree>
    <p:extLst>
      <p:ext uri="{BB962C8B-B14F-4D97-AF65-F5344CB8AC3E}">
        <p14:creationId xmlns:p14="http://schemas.microsoft.com/office/powerpoint/2010/main" val="15937286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发送</a:t>
            </a:r>
            <a:r>
              <a:rPr kumimoji="1" lang="en-US" altLang="zh-CN" dirty="0"/>
              <a:t>56789</a:t>
            </a:r>
            <a:r>
              <a:rPr kumimoji="1" lang="zh-CN" altLang="en-US" dirty="0"/>
              <a:t>五个分组，然后收到了</a:t>
            </a:r>
            <a:r>
              <a:rPr kumimoji="1" lang="en-US" altLang="zh-CN" dirty="0"/>
              <a:t>ack5</a:t>
            </a:r>
            <a:r>
              <a:rPr kumimoji="1" lang="zh-CN" altLang="en-US" dirty="0"/>
              <a:t>和</a:t>
            </a:r>
            <a:r>
              <a:rPr kumimoji="1" lang="en-US" altLang="zh-CN" dirty="0"/>
              <a:t>6</a:t>
            </a:r>
            <a:r>
              <a:rPr kumimoji="1" lang="zh-CN" altLang="en-US" dirty="0"/>
              <a:t>，</a:t>
            </a:r>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155</a:t>
            </a:fld>
            <a:endParaRPr lang="zh-CN" altLang="en-US"/>
          </a:p>
        </p:txBody>
      </p:sp>
    </p:spTree>
    <p:extLst>
      <p:ext uri="{BB962C8B-B14F-4D97-AF65-F5344CB8AC3E}">
        <p14:creationId xmlns:p14="http://schemas.microsoft.com/office/powerpoint/2010/main" val="181070793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这是发送方怎么操作的，接下来我们看看接收方是怎么接收的</a:t>
            </a:r>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156</a:t>
            </a:fld>
            <a:endParaRPr lang="zh-CN" altLang="en-US"/>
          </a:p>
        </p:txBody>
      </p:sp>
    </p:spTree>
    <p:extLst>
      <p:ext uri="{BB962C8B-B14F-4D97-AF65-F5344CB8AC3E}">
        <p14:creationId xmlns:p14="http://schemas.microsoft.com/office/powerpoint/2010/main" val="82116253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根据传输的基本原理，出现了不同协议。</a:t>
            </a:r>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157</a:t>
            </a:fld>
            <a:endParaRPr lang="zh-CN" altLang="en-US"/>
          </a:p>
        </p:txBody>
      </p:sp>
    </p:spTree>
    <p:extLst>
      <p:ext uri="{BB962C8B-B14F-4D97-AF65-F5344CB8AC3E}">
        <p14:creationId xmlns:p14="http://schemas.microsoft.com/office/powerpoint/2010/main" val="84559456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158</a:t>
            </a:fld>
            <a:endParaRPr lang="zh-CN" altLang="en-US"/>
          </a:p>
        </p:txBody>
      </p:sp>
    </p:spTree>
    <p:extLst>
      <p:ext uri="{BB962C8B-B14F-4D97-AF65-F5344CB8AC3E}">
        <p14:creationId xmlns:p14="http://schemas.microsoft.com/office/powerpoint/2010/main" val="65253049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现在分组序号</a:t>
            </a:r>
            <a:r>
              <a:rPr kumimoji="1" lang="en-US" altLang="zh-CN" dirty="0"/>
              <a:t>7</a:t>
            </a:r>
            <a:r>
              <a:rPr kumimoji="1" lang="zh-CN" altLang="en-US" dirty="0"/>
              <a:t>到来，接收方检查好无误，则返回</a:t>
            </a:r>
            <a:r>
              <a:rPr kumimoji="1" lang="en-US" altLang="zh-CN" dirty="0"/>
              <a:t>ACK7</a:t>
            </a:r>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161</a:t>
            </a:fld>
            <a:endParaRPr lang="zh-CN" altLang="en-US"/>
          </a:p>
        </p:txBody>
      </p:sp>
    </p:spTree>
    <p:extLst>
      <p:ext uri="{BB962C8B-B14F-4D97-AF65-F5344CB8AC3E}">
        <p14:creationId xmlns:p14="http://schemas.microsoft.com/office/powerpoint/2010/main" val="1770205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14</a:t>
            </a:fld>
            <a:endParaRPr lang="zh-CN" altLang="en-US"/>
          </a:p>
        </p:txBody>
      </p:sp>
    </p:spTree>
    <p:extLst>
      <p:ext uri="{BB962C8B-B14F-4D97-AF65-F5344CB8AC3E}">
        <p14:creationId xmlns:p14="http://schemas.microsoft.com/office/powerpoint/2010/main" val="162408663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根据传输的基本原理，出现了不同协议。</a:t>
            </a:r>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163</a:t>
            </a:fld>
            <a:endParaRPr lang="zh-CN" altLang="en-US"/>
          </a:p>
        </p:txBody>
      </p:sp>
    </p:spTree>
    <p:extLst>
      <p:ext uri="{BB962C8B-B14F-4D97-AF65-F5344CB8AC3E}">
        <p14:creationId xmlns:p14="http://schemas.microsoft.com/office/powerpoint/2010/main" val="23983272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根据传输的基本原理，出现了不同协议。</a:t>
            </a:r>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164</a:t>
            </a:fld>
            <a:endParaRPr lang="zh-CN" altLang="en-US"/>
          </a:p>
        </p:txBody>
      </p:sp>
    </p:spTree>
    <p:extLst>
      <p:ext uri="{BB962C8B-B14F-4D97-AF65-F5344CB8AC3E}">
        <p14:creationId xmlns:p14="http://schemas.microsoft.com/office/powerpoint/2010/main" val="170813181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根据传输的基本原理，出现了不同协议。</a:t>
            </a:r>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165</a:t>
            </a:fld>
            <a:endParaRPr lang="zh-CN" altLang="en-US"/>
          </a:p>
        </p:txBody>
      </p:sp>
    </p:spTree>
    <p:extLst>
      <p:ext uri="{BB962C8B-B14F-4D97-AF65-F5344CB8AC3E}">
        <p14:creationId xmlns:p14="http://schemas.microsoft.com/office/powerpoint/2010/main" val="148493739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167</a:t>
            </a:fld>
            <a:endParaRPr lang="zh-CN" altLang="en-US"/>
          </a:p>
        </p:txBody>
      </p:sp>
    </p:spTree>
    <p:extLst>
      <p:ext uri="{BB962C8B-B14F-4D97-AF65-F5344CB8AC3E}">
        <p14:creationId xmlns:p14="http://schemas.microsoft.com/office/powerpoint/2010/main" val="151332664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根据传输的基本原理，出现了不同协议。</a:t>
            </a:r>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168</a:t>
            </a:fld>
            <a:endParaRPr lang="zh-CN" altLang="en-US"/>
          </a:p>
        </p:txBody>
      </p:sp>
    </p:spTree>
    <p:extLst>
      <p:ext uri="{BB962C8B-B14F-4D97-AF65-F5344CB8AC3E}">
        <p14:creationId xmlns:p14="http://schemas.microsoft.com/office/powerpoint/2010/main" val="19315644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169</a:t>
            </a:fld>
            <a:endParaRPr lang="zh-CN" altLang="en-US"/>
          </a:p>
        </p:txBody>
      </p:sp>
    </p:spTree>
    <p:extLst>
      <p:ext uri="{BB962C8B-B14F-4D97-AF65-F5344CB8AC3E}">
        <p14:creationId xmlns:p14="http://schemas.microsoft.com/office/powerpoint/2010/main" val="174433084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solidFill>
                <a:latin typeface="微软雅黑" panose="020B0503020204020204" charset="-122"/>
                <a:ea typeface="微软雅黑" panose="020B0503020204020204" charset="-122"/>
              </a:rPr>
              <a:t>实时网络多媒体应用，通常要求端到端吞吐量大于等于某个最小发送速率，不希望过分地延迟报文段的传送，且能容忍一些数据丢失，UDP则适合这类应用。</a:t>
            </a:r>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171</a:t>
            </a:fld>
            <a:endParaRPr lang="zh-CN" altLang="en-US"/>
          </a:p>
        </p:txBody>
      </p:sp>
    </p:spTree>
    <p:extLst>
      <p:ext uri="{BB962C8B-B14F-4D97-AF65-F5344CB8AC3E}">
        <p14:creationId xmlns:p14="http://schemas.microsoft.com/office/powerpoint/2010/main" val="73507023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solidFill>
                <a:latin typeface="微软雅黑" panose="020B0503020204020204" charset="-122"/>
                <a:ea typeface="微软雅黑" panose="020B0503020204020204" charset="-122"/>
              </a:rPr>
              <a:t>实时网络多媒体应用，通常要求端到端吞吐量大于等于某个最小发送速率，不希望过分地延迟报文段的传送，且能容忍一些数据丢失，UDP则适合这类应用。</a:t>
            </a:r>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172</a:t>
            </a:fld>
            <a:endParaRPr lang="zh-CN" altLang="en-US"/>
          </a:p>
        </p:txBody>
      </p:sp>
    </p:spTree>
    <p:extLst>
      <p:ext uri="{BB962C8B-B14F-4D97-AF65-F5344CB8AC3E}">
        <p14:creationId xmlns:p14="http://schemas.microsoft.com/office/powerpoint/2010/main" val="90441347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173</a:t>
            </a:fld>
            <a:endParaRPr lang="zh-CN" altLang="en-US"/>
          </a:p>
        </p:txBody>
      </p:sp>
    </p:spTree>
    <p:extLst>
      <p:ext uri="{BB962C8B-B14F-4D97-AF65-F5344CB8AC3E}">
        <p14:creationId xmlns:p14="http://schemas.microsoft.com/office/powerpoint/2010/main" val="52859195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175</a:t>
            </a:fld>
            <a:endParaRPr lang="zh-CN" altLang="en-US"/>
          </a:p>
        </p:txBody>
      </p:sp>
    </p:spTree>
    <p:extLst>
      <p:ext uri="{BB962C8B-B14F-4D97-AF65-F5344CB8AC3E}">
        <p14:creationId xmlns:p14="http://schemas.microsoft.com/office/powerpoint/2010/main" val="11091949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家庭个域网中。</a:t>
            </a:r>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16</a:t>
            </a:fld>
            <a:endParaRPr lang="zh-CN" altLang="en-US"/>
          </a:p>
        </p:txBody>
      </p:sp>
    </p:spTree>
    <p:extLst>
      <p:ext uri="{BB962C8B-B14F-4D97-AF65-F5344CB8AC3E}">
        <p14:creationId xmlns:p14="http://schemas.microsoft.com/office/powerpoint/2010/main" val="112111171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噪音是发声体做无规则振动时发出的声音。</a:t>
            </a:r>
            <a:endParaRPr kumimoji="1" lang="zh-CN" altLang="en-US" b="1"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176</a:t>
            </a:fld>
            <a:endParaRPr lang="zh-CN" altLang="en-US"/>
          </a:p>
        </p:txBody>
      </p:sp>
    </p:spTree>
    <p:extLst>
      <p:ext uri="{BB962C8B-B14F-4D97-AF65-F5344CB8AC3E}">
        <p14:creationId xmlns:p14="http://schemas.microsoft.com/office/powerpoint/2010/main" val="68574816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178</a:t>
            </a:fld>
            <a:endParaRPr lang="zh-CN" altLang="en-US"/>
          </a:p>
        </p:txBody>
      </p:sp>
    </p:spTree>
    <p:extLst>
      <p:ext uri="{BB962C8B-B14F-4D97-AF65-F5344CB8AC3E}">
        <p14:creationId xmlns:p14="http://schemas.microsoft.com/office/powerpoint/2010/main" val="105881437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179</a:t>
            </a:fld>
            <a:endParaRPr lang="zh-CN" altLang="en-US"/>
          </a:p>
        </p:txBody>
      </p:sp>
    </p:spTree>
    <p:extLst>
      <p:ext uri="{BB962C8B-B14F-4D97-AF65-F5344CB8AC3E}">
        <p14:creationId xmlns:p14="http://schemas.microsoft.com/office/powerpoint/2010/main" val="196311763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根据传输的基本原理，出现了不同协议。</a:t>
            </a:r>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183</a:t>
            </a:fld>
            <a:endParaRPr lang="zh-CN" altLang="en-US"/>
          </a:p>
        </p:txBody>
      </p:sp>
    </p:spTree>
    <p:extLst>
      <p:ext uri="{BB962C8B-B14F-4D97-AF65-F5344CB8AC3E}">
        <p14:creationId xmlns:p14="http://schemas.microsoft.com/office/powerpoint/2010/main" val="163849076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根据传输的基本原理，出现了不同协议。</a:t>
            </a:r>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184</a:t>
            </a:fld>
            <a:endParaRPr lang="zh-CN" altLang="en-US"/>
          </a:p>
        </p:txBody>
      </p:sp>
    </p:spTree>
    <p:extLst>
      <p:ext uri="{BB962C8B-B14F-4D97-AF65-F5344CB8AC3E}">
        <p14:creationId xmlns:p14="http://schemas.microsoft.com/office/powerpoint/2010/main" val="70623713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185</a:t>
            </a:fld>
            <a:endParaRPr lang="zh-CN" altLang="en-US"/>
          </a:p>
        </p:txBody>
      </p:sp>
    </p:spTree>
    <p:extLst>
      <p:ext uri="{BB962C8B-B14F-4D97-AF65-F5344CB8AC3E}">
        <p14:creationId xmlns:p14="http://schemas.microsoft.com/office/powerpoint/2010/main" val="64937400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186</a:t>
            </a:fld>
            <a:endParaRPr lang="zh-CN" altLang="en-US"/>
          </a:p>
        </p:txBody>
      </p:sp>
    </p:spTree>
    <p:extLst>
      <p:ext uri="{BB962C8B-B14F-4D97-AF65-F5344CB8AC3E}">
        <p14:creationId xmlns:p14="http://schemas.microsoft.com/office/powerpoint/2010/main" val="119925140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187</a:t>
            </a:fld>
            <a:endParaRPr lang="zh-CN" altLang="en-US"/>
          </a:p>
        </p:txBody>
      </p:sp>
    </p:spTree>
    <p:extLst>
      <p:ext uri="{BB962C8B-B14F-4D97-AF65-F5344CB8AC3E}">
        <p14:creationId xmlns:p14="http://schemas.microsoft.com/office/powerpoint/2010/main" val="693575589"/>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188</a:t>
            </a:fld>
            <a:endParaRPr lang="zh-CN" altLang="en-US"/>
          </a:p>
        </p:txBody>
      </p:sp>
    </p:spTree>
    <p:extLst>
      <p:ext uri="{BB962C8B-B14F-4D97-AF65-F5344CB8AC3E}">
        <p14:creationId xmlns:p14="http://schemas.microsoft.com/office/powerpoint/2010/main" val="86694079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err="1">
                <a:solidFill>
                  <a:schemeClr val="tx1"/>
                </a:solidFill>
                <a:effectLst/>
                <a:latin typeface="+mn-lt"/>
                <a:ea typeface="+mn-ea"/>
                <a:cs typeface="+mn-cs"/>
              </a:rPr>
              <a:t>FINish</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189</a:t>
            </a:fld>
            <a:endParaRPr lang="zh-CN" altLang="en-US"/>
          </a:p>
        </p:txBody>
      </p:sp>
    </p:spTree>
    <p:extLst>
      <p:ext uri="{BB962C8B-B14F-4D97-AF65-F5344CB8AC3E}">
        <p14:creationId xmlns:p14="http://schemas.microsoft.com/office/powerpoint/2010/main" val="16157979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家庭个域网中。</a:t>
            </a:r>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17</a:t>
            </a:fld>
            <a:endParaRPr lang="zh-CN" altLang="en-US"/>
          </a:p>
        </p:txBody>
      </p:sp>
    </p:spTree>
    <p:extLst>
      <p:ext uri="{BB962C8B-B14F-4D97-AF65-F5344CB8AC3E}">
        <p14:creationId xmlns:p14="http://schemas.microsoft.com/office/powerpoint/2010/main" val="168092180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192</a:t>
            </a:fld>
            <a:endParaRPr lang="zh-CN" altLang="en-US"/>
          </a:p>
        </p:txBody>
      </p:sp>
    </p:spTree>
    <p:extLst>
      <p:ext uri="{BB962C8B-B14F-4D97-AF65-F5344CB8AC3E}">
        <p14:creationId xmlns:p14="http://schemas.microsoft.com/office/powerpoint/2010/main" val="5704780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193</a:t>
            </a:fld>
            <a:endParaRPr lang="zh-CN" altLang="en-US"/>
          </a:p>
        </p:txBody>
      </p:sp>
    </p:spTree>
    <p:extLst>
      <p:ext uri="{BB962C8B-B14F-4D97-AF65-F5344CB8AC3E}">
        <p14:creationId xmlns:p14="http://schemas.microsoft.com/office/powerpoint/2010/main" val="21467474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200</a:t>
            </a:fld>
            <a:endParaRPr lang="zh-CN" altLang="en-US"/>
          </a:p>
        </p:txBody>
      </p:sp>
    </p:spTree>
    <p:extLst>
      <p:ext uri="{BB962C8B-B14F-4D97-AF65-F5344CB8AC3E}">
        <p14:creationId xmlns:p14="http://schemas.microsoft.com/office/powerpoint/2010/main" val="32611039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无差错、无缺失、无冗余、无乱序。</a:t>
            </a:r>
          </a:p>
        </p:txBody>
      </p:sp>
    </p:spTree>
    <p:extLst>
      <p:ext uri="{BB962C8B-B14F-4D97-AF65-F5344CB8AC3E}">
        <p14:creationId xmlns:p14="http://schemas.microsoft.com/office/powerpoint/2010/main" val="1122367526"/>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TCP</a:t>
            </a:r>
            <a:r>
              <a:rPr lang="zh-CN" altLang="en-US"/>
              <a:t>怎么做到保证数据可靠传输的，</a:t>
            </a:r>
          </a:p>
        </p:txBody>
      </p:sp>
    </p:spTree>
    <p:extLst>
      <p:ext uri="{BB962C8B-B14F-4D97-AF65-F5344CB8AC3E}">
        <p14:creationId xmlns:p14="http://schemas.microsoft.com/office/powerpoint/2010/main" val="1833430547"/>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203</a:t>
            </a:fld>
            <a:endParaRPr lang="zh-CN" altLang="en-US"/>
          </a:p>
        </p:txBody>
      </p:sp>
    </p:spTree>
    <p:extLst>
      <p:ext uri="{BB962C8B-B14F-4D97-AF65-F5344CB8AC3E}">
        <p14:creationId xmlns:p14="http://schemas.microsoft.com/office/powerpoint/2010/main" val="187645968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TCP</a:t>
            </a:r>
            <a:r>
              <a:rPr lang="zh-CN" altLang="en-US"/>
              <a:t>怎么做到保证数据可靠传输的，</a:t>
            </a:r>
          </a:p>
        </p:txBody>
      </p:sp>
    </p:spTree>
    <p:extLst>
      <p:ext uri="{BB962C8B-B14F-4D97-AF65-F5344CB8AC3E}">
        <p14:creationId xmlns:p14="http://schemas.microsoft.com/office/powerpoint/2010/main" val="337120207"/>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TCP</a:t>
            </a:r>
            <a:r>
              <a:rPr lang="zh-CN" altLang="en-US"/>
              <a:t>怎么做到保证数据可靠传输的，</a:t>
            </a:r>
          </a:p>
        </p:txBody>
      </p:sp>
    </p:spTree>
    <p:extLst>
      <p:ext uri="{BB962C8B-B14F-4D97-AF65-F5344CB8AC3E}">
        <p14:creationId xmlns:p14="http://schemas.microsoft.com/office/powerpoint/2010/main" val="47132410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TCP</a:t>
            </a:r>
            <a:r>
              <a:rPr lang="zh-CN" altLang="en-US"/>
              <a:t>怎么做到保证数据可靠传输的，</a:t>
            </a:r>
          </a:p>
        </p:txBody>
      </p:sp>
    </p:spTree>
    <p:extLst>
      <p:ext uri="{BB962C8B-B14F-4D97-AF65-F5344CB8AC3E}">
        <p14:creationId xmlns:p14="http://schemas.microsoft.com/office/powerpoint/2010/main" val="120474104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TCP</a:t>
            </a:r>
            <a:r>
              <a:rPr lang="zh-CN" altLang="en-US"/>
              <a:t>怎么做到保证数据可靠传输的，</a:t>
            </a:r>
          </a:p>
        </p:txBody>
      </p:sp>
    </p:spTree>
    <p:extLst>
      <p:ext uri="{BB962C8B-B14F-4D97-AF65-F5344CB8AC3E}">
        <p14:creationId xmlns:p14="http://schemas.microsoft.com/office/powerpoint/2010/main" val="11801064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家庭个域网中。</a:t>
            </a:r>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18</a:t>
            </a:fld>
            <a:endParaRPr lang="zh-CN" altLang="en-US"/>
          </a:p>
        </p:txBody>
      </p:sp>
    </p:spTree>
    <p:extLst>
      <p:ext uri="{BB962C8B-B14F-4D97-AF65-F5344CB8AC3E}">
        <p14:creationId xmlns:p14="http://schemas.microsoft.com/office/powerpoint/2010/main" val="153496855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TCP</a:t>
            </a:r>
            <a:r>
              <a:rPr lang="zh-CN" altLang="en-US"/>
              <a:t>怎么做到保证数据可靠传输的，</a:t>
            </a:r>
          </a:p>
        </p:txBody>
      </p:sp>
    </p:spTree>
    <p:extLst>
      <p:ext uri="{BB962C8B-B14F-4D97-AF65-F5344CB8AC3E}">
        <p14:creationId xmlns:p14="http://schemas.microsoft.com/office/powerpoint/2010/main" val="162791999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TCP</a:t>
            </a:r>
            <a:r>
              <a:rPr lang="zh-CN" altLang="en-US"/>
              <a:t>怎么做到保证数据可靠传输的，</a:t>
            </a:r>
          </a:p>
        </p:txBody>
      </p:sp>
    </p:spTree>
    <p:extLst>
      <p:ext uri="{BB962C8B-B14F-4D97-AF65-F5344CB8AC3E}">
        <p14:creationId xmlns:p14="http://schemas.microsoft.com/office/powerpoint/2010/main" val="53829256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TCP</a:t>
            </a:r>
            <a:r>
              <a:rPr lang="zh-CN" altLang="en-US"/>
              <a:t>怎么做到保证数据可靠传输的，</a:t>
            </a:r>
          </a:p>
        </p:txBody>
      </p:sp>
    </p:spTree>
    <p:extLst>
      <p:ext uri="{BB962C8B-B14F-4D97-AF65-F5344CB8AC3E}">
        <p14:creationId xmlns:p14="http://schemas.microsoft.com/office/powerpoint/2010/main" val="7395322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TCP</a:t>
            </a:r>
            <a:r>
              <a:rPr lang="zh-CN" altLang="en-US"/>
              <a:t>怎么做到保证数据可靠传输的，</a:t>
            </a:r>
          </a:p>
        </p:txBody>
      </p:sp>
    </p:spTree>
    <p:extLst>
      <p:ext uri="{BB962C8B-B14F-4D97-AF65-F5344CB8AC3E}">
        <p14:creationId xmlns:p14="http://schemas.microsoft.com/office/powerpoint/2010/main" val="958862278"/>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TCP</a:t>
            </a:r>
            <a:r>
              <a:rPr lang="zh-CN" altLang="en-US"/>
              <a:t>怎么做到保证数据可靠传输的，</a:t>
            </a:r>
          </a:p>
        </p:txBody>
      </p:sp>
    </p:spTree>
    <p:extLst>
      <p:ext uri="{BB962C8B-B14F-4D97-AF65-F5344CB8AC3E}">
        <p14:creationId xmlns:p14="http://schemas.microsoft.com/office/powerpoint/2010/main" val="411413128"/>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TCP</a:t>
            </a:r>
            <a:r>
              <a:rPr lang="zh-CN" altLang="en-US"/>
              <a:t>怎么做到保证数据可靠传输的，</a:t>
            </a:r>
          </a:p>
        </p:txBody>
      </p:sp>
    </p:spTree>
    <p:extLst>
      <p:ext uri="{BB962C8B-B14F-4D97-AF65-F5344CB8AC3E}">
        <p14:creationId xmlns:p14="http://schemas.microsoft.com/office/powerpoint/2010/main" val="94902384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TCP</a:t>
            </a:r>
            <a:r>
              <a:rPr lang="zh-CN" altLang="en-US"/>
              <a:t>怎么做到保证数据可靠传输的，</a:t>
            </a:r>
          </a:p>
        </p:txBody>
      </p:sp>
    </p:spTree>
    <p:extLst>
      <p:ext uri="{BB962C8B-B14F-4D97-AF65-F5344CB8AC3E}">
        <p14:creationId xmlns:p14="http://schemas.microsoft.com/office/powerpoint/2010/main" val="1407953552"/>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TCP</a:t>
            </a:r>
            <a:r>
              <a:rPr lang="zh-CN" altLang="en-US"/>
              <a:t>怎么做到保证数据可靠传输的，</a:t>
            </a:r>
          </a:p>
        </p:txBody>
      </p:sp>
    </p:spTree>
    <p:extLst>
      <p:ext uri="{BB962C8B-B14F-4D97-AF65-F5344CB8AC3E}">
        <p14:creationId xmlns:p14="http://schemas.microsoft.com/office/powerpoint/2010/main" val="652171332"/>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TCP</a:t>
            </a:r>
            <a:r>
              <a:rPr lang="zh-CN" altLang="en-US"/>
              <a:t>怎么做到保证数据可靠传输的，</a:t>
            </a:r>
          </a:p>
        </p:txBody>
      </p:sp>
    </p:spTree>
    <p:extLst>
      <p:ext uri="{BB962C8B-B14F-4D97-AF65-F5344CB8AC3E}">
        <p14:creationId xmlns:p14="http://schemas.microsoft.com/office/powerpoint/2010/main" val="98460330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TCP</a:t>
            </a:r>
            <a:r>
              <a:rPr lang="zh-CN" altLang="en-US"/>
              <a:t>怎么做到保证数据可靠传输的，</a:t>
            </a:r>
          </a:p>
        </p:txBody>
      </p:sp>
    </p:spTree>
    <p:extLst>
      <p:ext uri="{BB962C8B-B14F-4D97-AF65-F5344CB8AC3E}">
        <p14:creationId xmlns:p14="http://schemas.microsoft.com/office/powerpoint/2010/main" val="15060922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家庭个域网中。</a:t>
            </a:r>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19</a:t>
            </a:fld>
            <a:endParaRPr lang="zh-CN" altLang="en-US"/>
          </a:p>
        </p:txBody>
      </p:sp>
    </p:spTree>
    <p:extLst>
      <p:ext uri="{BB962C8B-B14F-4D97-AF65-F5344CB8AC3E}">
        <p14:creationId xmlns:p14="http://schemas.microsoft.com/office/powerpoint/2010/main" val="1477453587"/>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TCP</a:t>
            </a:r>
            <a:r>
              <a:rPr lang="zh-CN" altLang="en-US"/>
              <a:t>怎么做到保证数据可靠传输的，</a:t>
            </a:r>
          </a:p>
        </p:txBody>
      </p:sp>
    </p:spTree>
    <p:extLst>
      <p:ext uri="{BB962C8B-B14F-4D97-AF65-F5344CB8AC3E}">
        <p14:creationId xmlns:p14="http://schemas.microsoft.com/office/powerpoint/2010/main" val="133131627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684990175"/>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221</a:t>
            </a:fld>
            <a:endParaRPr lang="zh-CN" altLang="en-US"/>
          </a:p>
        </p:txBody>
      </p:sp>
    </p:spTree>
    <p:extLst>
      <p:ext uri="{BB962C8B-B14F-4D97-AF65-F5344CB8AC3E}">
        <p14:creationId xmlns:p14="http://schemas.microsoft.com/office/powerpoint/2010/main" val="386369985"/>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TCP</a:t>
            </a:r>
            <a:r>
              <a:rPr kumimoji="1" lang="zh-CN" altLang="en-US" dirty="0"/>
              <a:t>是全双工的，接收和发送都是相对的</a:t>
            </a:r>
            <a:endParaRPr kumimoji="1" lang="en-US" altLang="zh-CN" dirty="0"/>
          </a:p>
          <a:p>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222</a:t>
            </a:fld>
            <a:endParaRPr lang="zh-CN" altLang="en-US"/>
          </a:p>
        </p:txBody>
      </p:sp>
    </p:spTree>
    <p:extLst>
      <p:ext uri="{BB962C8B-B14F-4D97-AF65-F5344CB8AC3E}">
        <p14:creationId xmlns:p14="http://schemas.microsoft.com/office/powerpoint/2010/main" val="518650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223</a:t>
            </a:fld>
            <a:endParaRPr lang="zh-CN" altLang="en-US"/>
          </a:p>
        </p:txBody>
      </p:sp>
    </p:spTree>
    <p:extLst>
      <p:ext uri="{BB962C8B-B14F-4D97-AF65-F5344CB8AC3E}">
        <p14:creationId xmlns:p14="http://schemas.microsoft.com/office/powerpoint/2010/main" val="1419748171"/>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拥塞的后果：数据分组通过网络的时间显著增加</a:t>
            </a:r>
            <a:endParaRPr kumimoji="1" lang="en-US" altLang="zh-CN" dirty="0"/>
          </a:p>
          <a:p>
            <a:r>
              <a:rPr kumimoji="1" lang="zh-CN" altLang="en-US" dirty="0"/>
              <a:t>            分组丢弃</a:t>
            </a:r>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224</a:t>
            </a:fld>
            <a:endParaRPr lang="zh-CN" altLang="en-US"/>
          </a:p>
        </p:txBody>
      </p:sp>
    </p:spTree>
    <p:extLst>
      <p:ext uri="{BB962C8B-B14F-4D97-AF65-F5344CB8AC3E}">
        <p14:creationId xmlns:p14="http://schemas.microsoft.com/office/powerpoint/2010/main" val="107076284"/>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65698291"/>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t>16MSS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t>0-4RTT,17-20RTT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三次重复确认</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计时器超时</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229</a:t>
            </a:fld>
            <a:endParaRPr lang="zh-CN" altLang="en-US"/>
          </a:p>
        </p:txBody>
      </p:sp>
    </p:spTree>
    <p:extLst>
      <p:ext uri="{BB962C8B-B14F-4D97-AF65-F5344CB8AC3E}">
        <p14:creationId xmlns:p14="http://schemas.microsoft.com/office/powerpoint/2010/main" val="11249592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家庭个域网中。</a:t>
            </a:r>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20</a:t>
            </a:fld>
            <a:endParaRPr lang="zh-CN" altLang="en-US"/>
          </a:p>
        </p:txBody>
      </p:sp>
    </p:spTree>
    <p:extLst>
      <p:ext uri="{BB962C8B-B14F-4D97-AF65-F5344CB8AC3E}">
        <p14:creationId xmlns:p14="http://schemas.microsoft.com/office/powerpoint/2010/main" val="1045303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2</a:t>
            </a:fld>
            <a:endParaRPr lang="zh-CN" altLang="en-US"/>
          </a:p>
        </p:txBody>
      </p:sp>
    </p:spTree>
    <p:extLst>
      <p:ext uri="{BB962C8B-B14F-4D97-AF65-F5344CB8AC3E}">
        <p14:creationId xmlns:p14="http://schemas.microsoft.com/office/powerpoint/2010/main" val="8696162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家庭个域网中。</a:t>
            </a:r>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21</a:t>
            </a:fld>
            <a:endParaRPr lang="zh-CN" altLang="en-US"/>
          </a:p>
        </p:txBody>
      </p:sp>
    </p:spTree>
    <p:extLst>
      <p:ext uri="{BB962C8B-B14F-4D97-AF65-F5344CB8AC3E}">
        <p14:creationId xmlns:p14="http://schemas.microsoft.com/office/powerpoint/2010/main" val="10818754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22</a:t>
            </a:fld>
            <a:endParaRPr lang="zh-CN" altLang="en-US"/>
          </a:p>
        </p:txBody>
      </p:sp>
    </p:spTree>
    <p:extLst>
      <p:ext uri="{BB962C8B-B14F-4D97-AF65-F5344CB8AC3E}">
        <p14:creationId xmlns:p14="http://schemas.microsoft.com/office/powerpoint/2010/main" val="8093217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23</a:t>
            </a:fld>
            <a:endParaRPr lang="zh-CN" altLang="en-US"/>
          </a:p>
        </p:txBody>
      </p:sp>
    </p:spTree>
    <p:extLst>
      <p:ext uri="{BB962C8B-B14F-4D97-AF65-F5344CB8AC3E}">
        <p14:creationId xmlns:p14="http://schemas.microsoft.com/office/powerpoint/2010/main" val="580352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24</a:t>
            </a:fld>
            <a:endParaRPr lang="zh-CN" altLang="en-US"/>
          </a:p>
        </p:txBody>
      </p:sp>
    </p:spTree>
    <p:extLst>
      <p:ext uri="{BB962C8B-B14F-4D97-AF65-F5344CB8AC3E}">
        <p14:creationId xmlns:p14="http://schemas.microsoft.com/office/powerpoint/2010/main" val="12443826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25</a:t>
            </a:fld>
            <a:endParaRPr lang="zh-CN" altLang="en-US"/>
          </a:p>
        </p:txBody>
      </p:sp>
    </p:spTree>
    <p:extLst>
      <p:ext uri="{BB962C8B-B14F-4D97-AF65-F5344CB8AC3E}">
        <p14:creationId xmlns:p14="http://schemas.microsoft.com/office/powerpoint/2010/main" val="20135370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26</a:t>
            </a:fld>
            <a:endParaRPr lang="zh-CN" altLang="en-US"/>
          </a:p>
        </p:txBody>
      </p:sp>
    </p:spTree>
    <p:extLst>
      <p:ext uri="{BB962C8B-B14F-4D97-AF65-F5344CB8AC3E}">
        <p14:creationId xmlns:p14="http://schemas.microsoft.com/office/powerpoint/2010/main" val="13201354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27</a:t>
            </a:fld>
            <a:endParaRPr lang="zh-CN" altLang="en-US"/>
          </a:p>
        </p:txBody>
      </p:sp>
    </p:spTree>
    <p:extLst>
      <p:ext uri="{BB962C8B-B14F-4D97-AF65-F5344CB8AC3E}">
        <p14:creationId xmlns:p14="http://schemas.microsoft.com/office/powerpoint/2010/main" val="3938361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28</a:t>
            </a:fld>
            <a:endParaRPr lang="zh-CN" altLang="en-US"/>
          </a:p>
        </p:txBody>
      </p:sp>
    </p:spTree>
    <p:extLst>
      <p:ext uri="{BB962C8B-B14F-4D97-AF65-F5344CB8AC3E}">
        <p14:creationId xmlns:p14="http://schemas.microsoft.com/office/powerpoint/2010/main" val="20227921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29</a:t>
            </a:fld>
            <a:endParaRPr lang="zh-CN" altLang="en-US"/>
          </a:p>
        </p:txBody>
      </p:sp>
    </p:spTree>
    <p:extLst>
      <p:ext uri="{BB962C8B-B14F-4D97-AF65-F5344CB8AC3E}">
        <p14:creationId xmlns:p14="http://schemas.microsoft.com/office/powerpoint/2010/main" val="7731702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30</a:t>
            </a:fld>
            <a:endParaRPr lang="zh-CN" altLang="en-US"/>
          </a:p>
        </p:txBody>
      </p:sp>
    </p:spTree>
    <p:extLst>
      <p:ext uri="{BB962C8B-B14F-4D97-AF65-F5344CB8AC3E}">
        <p14:creationId xmlns:p14="http://schemas.microsoft.com/office/powerpoint/2010/main" val="382794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3</a:t>
            </a:fld>
            <a:endParaRPr lang="zh-CN" altLang="en-US"/>
          </a:p>
        </p:txBody>
      </p:sp>
    </p:spTree>
    <p:extLst>
      <p:ext uri="{BB962C8B-B14F-4D97-AF65-F5344CB8AC3E}">
        <p14:creationId xmlns:p14="http://schemas.microsoft.com/office/powerpoint/2010/main" val="6179062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31</a:t>
            </a:fld>
            <a:endParaRPr lang="zh-CN" altLang="en-US"/>
          </a:p>
        </p:txBody>
      </p:sp>
    </p:spTree>
    <p:extLst>
      <p:ext uri="{BB962C8B-B14F-4D97-AF65-F5344CB8AC3E}">
        <p14:creationId xmlns:p14="http://schemas.microsoft.com/office/powerpoint/2010/main" val="12733128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32</a:t>
            </a:fld>
            <a:endParaRPr lang="zh-CN" altLang="en-US"/>
          </a:p>
        </p:txBody>
      </p:sp>
    </p:spTree>
    <p:extLst>
      <p:ext uri="{BB962C8B-B14F-4D97-AF65-F5344CB8AC3E}">
        <p14:creationId xmlns:p14="http://schemas.microsoft.com/office/powerpoint/2010/main" val="10075215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33</a:t>
            </a:fld>
            <a:endParaRPr lang="zh-CN" altLang="en-US"/>
          </a:p>
        </p:txBody>
      </p:sp>
    </p:spTree>
    <p:extLst>
      <p:ext uri="{BB962C8B-B14F-4D97-AF65-F5344CB8AC3E}">
        <p14:creationId xmlns:p14="http://schemas.microsoft.com/office/powerpoint/2010/main" val="5786213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34</a:t>
            </a:fld>
            <a:endParaRPr lang="zh-CN" altLang="en-US"/>
          </a:p>
        </p:txBody>
      </p:sp>
    </p:spTree>
    <p:extLst>
      <p:ext uri="{BB962C8B-B14F-4D97-AF65-F5344CB8AC3E}">
        <p14:creationId xmlns:p14="http://schemas.microsoft.com/office/powerpoint/2010/main" val="19847066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0793902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36</a:t>
            </a:fld>
            <a:endParaRPr lang="zh-CN" altLang="en-US"/>
          </a:p>
        </p:txBody>
      </p:sp>
    </p:spTree>
    <p:extLst>
      <p:ext uri="{BB962C8B-B14F-4D97-AF65-F5344CB8AC3E}">
        <p14:creationId xmlns:p14="http://schemas.microsoft.com/office/powerpoint/2010/main" val="10266319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8149118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956553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7953219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077396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4</a:t>
            </a:fld>
            <a:endParaRPr lang="zh-CN" altLang="en-US"/>
          </a:p>
        </p:txBody>
      </p:sp>
    </p:spTree>
    <p:extLst>
      <p:ext uri="{BB962C8B-B14F-4D97-AF65-F5344CB8AC3E}">
        <p14:creationId xmlns:p14="http://schemas.microsoft.com/office/powerpoint/2010/main" val="13300219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9329870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200" dirty="0">
                <a:latin typeface="微软雅黑" panose="020B0503020204020204" charset="-122"/>
                <a:ea typeface="微软雅黑" panose="020B0503020204020204" charset="-122"/>
              </a:rPr>
              <a:t> </a:t>
            </a:r>
            <a:r>
              <a:rPr lang="zh-CN" altLang="en-US" sz="1200" dirty="0">
                <a:latin typeface="微软雅黑" panose="020B0503020204020204" charset="-122"/>
                <a:ea typeface="微软雅黑" panose="020B0503020204020204" charset="-122"/>
              </a:rPr>
              <a:t>传播时延的单位：</a:t>
            </a:r>
            <a:r>
              <a:rPr lang="en-US" altLang="zh-CN" sz="1200" dirty="0">
                <a:latin typeface="微软雅黑" panose="020B0503020204020204" charset="-122"/>
                <a:ea typeface="微软雅黑" panose="020B0503020204020204" charset="-122"/>
              </a:rPr>
              <a:t>s </a:t>
            </a:r>
            <a:r>
              <a:rPr lang="zh-CN" altLang="en-US" sz="1200" dirty="0">
                <a:latin typeface="微软雅黑" panose="020B0503020204020204" charset="-122"/>
                <a:ea typeface="微软雅黑" panose="020B0503020204020204" charset="-122"/>
              </a:rPr>
              <a:t>带宽的单位： </a:t>
            </a:r>
            <a:r>
              <a:rPr lang="en-US" altLang="zh-CN" sz="1200" dirty="0">
                <a:latin typeface="微软雅黑" panose="020B0503020204020204" charset="-122"/>
                <a:ea typeface="微软雅黑" panose="020B0503020204020204" charset="-122"/>
              </a:rPr>
              <a:t>bit/s</a:t>
            </a:r>
            <a:endParaRPr lang="zh-CN" altLang="en-US" dirty="0"/>
          </a:p>
        </p:txBody>
      </p:sp>
    </p:spTree>
    <p:extLst>
      <p:ext uri="{BB962C8B-B14F-4D97-AF65-F5344CB8AC3E}">
        <p14:creationId xmlns:p14="http://schemas.microsoft.com/office/powerpoint/2010/main" val="4549103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7273491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2762078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2319141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46</a:t>
            </a:fld>
            <a:endParaRPr lang="zh-CN" altLang="en-US"/>
          </a:p>
        </p:txBody>
      </p:sp>
    </p:spTree>
    <p:extLst>
      <p:ext uri="{BB962C8B-B14F-4D97-AF65-F5344CB8AC3E}">
        <p14:creationId xmlns:p14="http://schemas.microsoft.com/office/powerpoint/2010/main" val="16395648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47</a:t>
            </a:fld>
            <a:endParaRPr lang="zh-CN" altLang="en-US"/>
          </a:p>
        </p:txBody>
      </p:sp>
    </p:spTree>
    <p:extLst>
      <p:ext uri="{BB962C8B-B14F-4D97-AF65-F5344CB8AC3E}">
        <p14:creationId xmlns:p14="http://schemas.microsoft.com/office/powerpoint/2010/main" val="10800431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48</a:t>
            </a:fld>
            <a:endParaRPr lang="zh-CN" altLang="en-US"/>
          </a:p>
        </p:txBody>
      </p:sp>
    </p:spTree>
    <p:extLst>
      <p:ext uri="{BB962C8B-B14F-4D97-AF65-F5344CB8AC3E}">
        <p14:creationId xmlns:p14="http://schemas.microsoft.com/office/powerpoint/2010/main" val="11625922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49</a:t>
            </a:fld>
            <a:endParaRPr lang="zh-CN" altLang="en-US"/>
          </a:p>
        </p:txBody>
      </p:sp>
    </p:spTree>
    <p:extLst>
      <p:ext uri="{BB962C8B-B14F-4D97-AF65-F5344CB8AC3E}">
        <p14:creationId xmlns:p14="http://schemas.microsoft.com/office/powerpoint/2010/main" val="15936286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50</a:t>
            </a:fld>
            <a:endParaRPr lang="zh-CN" altLang="en-US"/>
          </a:p>
        </p:txBody>
      </p:sp>
    </p:spTree>
    <p:extLst>
      <p:ext uri="{BB962C8B-B14F-4D97-AF65-F5344CB8AC3E}">
        <p14:creationId xmlns:p14="http://schemas.microsoft.com/office/powerpoint/2010/main" val="7642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54</a:t>
            </a:fld>
            <a:endParaRPr lang="zh-CN" altLang="en-US"/>
          </a:p>
        </p:txBody>
      </p:sp>
    </p:spTree>
    <p:extLst>
      <p:ext uri="{BB962C8B-B14F-4D97-AF65-F5344CB8AC3E}">
        <p14:creationId xmlns:p14="http://schemas.microsoft.com/office/powerpoint/2010/main" val="20353487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57</a:t>
            </a:fld>
            <a:endParaRPr lang="zh-CN" altLang="en-US"/>
          </a:p>
        </p:txBody>
      </p:sp>
    </p:spTree>
    <p:extLst>
      <p:ext uri="{BB962C8B-B14F-4D97-AF65-F5344CB8AC3E}">
        <p14:creationId xmlns:p14="http://schemas.microsoft.com/office/powerpoint/2010/main" val="2773343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58</a:t>
            </a:fld>
            <a:endParaRPr lang="zh-CN" altLang="en-US"/>
          </a:p>
        </p:txBody>
      </p:sp>
    </p:spTree>
    <p:extLst>
      <p:ext uri="{BB962C8B-B14F-4D97-AF65-F5344CB8AC3E}">
        <p14:creationId xmlns:p14="http://schemas.microsoft.com/office/powerpoint/2010/main" val="8999158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59</a:t>
            </a:fld>
            <a:endParaRPr lang="zh-CN" altLang="en-US"/>
          </a:p>
        </p:txBody>
      </p:sp>
    </p:spTree>
    <p:extLst>
      <p:ext uri="{BB962C8B-B14F-4D97-AF65-F5344CB8AC3E}">
        <p14:creationId xmlns:p14="http://schemas.microsoft.com/office/powerpoint/2010/main" val="16132069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62</a:t>
            </a:fld>
            <a:endParaRPr lang="zh-CN" altLang="en-US"/>
          </a:p>
        </p:txBody>
      </p:sp>
    </p:spTree>
    <p:extLst>
      <p:ext uri="{BB962C8B-B14F-4D97-AF65-F5344CB8AC3E}">
        <p14:creationId xmlns:p14="http://schemas.microsoft.com/office/powerpoint/2010/main" val="12204459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63</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16979554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68</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11039708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69</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15959031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70</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20268729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71</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959341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nSpc>
                <a:spcPct val="150000"/>
              </a:lnSpc>
            </a:pPr>
            <a:r>
              <a:rPr lang="zh-CN" altLang="en-US" sz="1200" dirty="0">
                <a:solidFill>
                  <a:srgbClr val="000000">
                    <a:lumMod val="75000"/>
                    <a:lumOff val="25000"/>
                  </a:srgbClr>
                </a:solidFill>
                <a:latin typeface="Microsoft YaHei" charset="-122"/>
                <a:ea typeface="Microsoft YaHei" charset="-122"/>
                <a:cs typeface="Microsoft YaHei" charset="-122"/>
              </a:rPr>
              <a:t>互连：是指利用通信链路链接相互独立的计算机系统。</a:t>
            </a:r>
            <a:endParaRPr lang="en-US" altLang="zh-CN" sz="1200" dirty="0">
              <a:solidFill>
                <a:srgbClr val="000000">
                  <a:lumMod val="75000"/>
                  <a:lumOff val="25000"/>
                </a:srgbClr>
              </a:solidFill>
              <a:latin typeface="Microsoft YaHei" charset="-122"/>
              <a:ea typeface="Microsoft YaHei" charset="-122"/>
              <a:cs typeface="Microsoft YaHei" charset="-122"/>
            </a:endParaRPr>
          </a:p>
          <a:p>
            <a:pPr lvl="0">
              <a:lnSpc>
                <a:spcPct val="150000"/>
              </a:lnSpc>
            </a:pPr>
            <a:r>
              <a:rPr lang="zh-CN" altLang="en-US" sz="1200" dirty="0">
                <a:solidFill>
                  <a:srgbClr val="000000">
                    <a:lumMod val="75000"/>
                    <a:lumOff val="25000"/>
                  </a:srgbClr>
                </a:solidFill>
                <a:latin typeface="Microsoft YaHei" charset="-122"/>
                <a:ea typeface="Microsoft YaHei" charset="-122"/>
                <a:cs typeface="Microsoft YaHei" charset="-122"/>
              </a:rPr>
              <a:t>自治：是</a:t>
            </a:r>
            <a:r>
              <a:rPr lang="zh-CN" altLang="en-US" sz="1200" dirty="0">
                <a:solidFill>
                  <a:srgbClr val="000000">
                    <a:lumMod val="75000"/>
                    <a:lumOff val="25000"/>
                  </a:srgbClr>
                </a:solidFill>
                <a:latin typeface="Microsoft YaHei" charset="-122"/>
                <a:ea typeface="Microsoft YaHei" charset="-122"/>
                <a:cs typeface="Microsoft YaHei" charset="-122"/>
                <a:sym typeface="+mn-ea"/>
              </a:rPr>
              <a:t>指互连的计算机系统彼此独立，不存在主从或者控制与被控制的关系。</a:t>
            </a:r>
            <a:r>
              <a:rPr lang="zh-CN" altLang="en-US" sz="1200" dirty="0">
                <a:latin typeface="Microsoft YaHei" charset="-122"/>
                <a:ea typeface="Microsoft YaHei" charset="-122"/>
                <a:cs typeface="Microsoft YaHei" charset="-122"/>
              </a:rPr>
              <a:t>                    </a:t>
            </a:r>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6</a:t>
            </a:fld>
            <a:endParaRPr lang="zh-CN" altLang="en-US"/>
          </a:p>
        </p:txBody>
      </p:sp>
    </p:spTree>
    <p:extLst>
      <p:ext uri="{BB962C8B-B14F-4D97-AF65-F5344CB8AC3E}">
        <p14:creationId xmlns:p14="http://schemas.microsoft.com/office/powerpoint/2010/main" val="6325065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72</a:t>
            </a:fld>
            <a:endParaRPr lang="zh-CN" altLang="en-US"/>
          </a:p>
        </p:txBody>
      </p:sp>
    </p:spTree>
    <p:extLst>
      <p:ext uri="{BB962C8B-B14F-4D97-AF65-F5344CB8AC3E}">
        <p14:creationId xmlns:p14="http://schemas.microsoft.com/office/powerpoint/2010/main" val="11164787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73</a:t>
            </a:fld>
            <a:endParaRPr lang="zh-CN" altLang="en-US"/>
          </a:p>
        </p:txBody>
      </p:sp>
    </p:spTree>
    <p:extLst>
      <p:ext uri="{BB962C8B-B14F-4D97-AF65-F5344CB8AC3E}">
        <p14:creationId xmlns:p14="http://schemas.microsoft.com/office/powerpoint/2010/main" val="284920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从右到左，一次是顶级，二级，三级</a:t>
            </a:r>
            <a:r>
              <a:rPr lang="en-US" altLang="zh-CN" dirty="0"/>
              <a:t>~</a:t>
            </a:r>
            <a:endParaRPr lang="zh-CN" altLang="en-US" dirty="0"/>
          </a:p>
        </p:txBody>
      </p:sp>
    </p:spTree>
    <p:extLst>
      <p:ext uri="{BB962C8B-B14F-4D97-AF65-F5344CB8AC3E}">
        <p14:creationId xmlns:p14="http://schemas.microsoft.com/office/powerpoint/2010/main" val="10330026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从右到左，一次是顶级，二级，三级</a:t>
            </a:r>
            <a:r>
              <a:rPr lang="en-US" altLang="zh-CN" dirty="0"/>
              <a:t>~</a:t>
            </a:r>
            <a:endParaRPr lang="zh-CN" altLang="en-US" dirty="0"/>
          </a:p>
        </p:txBody>
      </p:sp>
    </p:spTree>
    <p:extLst>
      <p:ext uri="{BB962C8B-B14F-4D97-AF65-F5344CB8AC3E}">
        <p14:creationId xmlns:p14="http://schemas.microsoft.com/office/powerpoint/2010/main" val="137931296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76</a:t>
            </a:fld>
            <a:endParaRPr lang="zh-CN" altLang="en-US"/>
          </a:p>
        </p:txBody>
      </p:sp>
    </p:spTree>
    <p:extLst>
      <p:ext uri="{BB962C8B-B14F-4D97-AF65-F5344CB8AC3E}">
        <p14:creationId xmlns:p14="http://schemas.microsoft.com/office/powerpoint/2010/main" val="18681273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77</a:t>
            </a:fld>
            <a:endParaRPr lang="zh-CN" altLang="en-US"/>
          </a:p>
        </p:txBody>
      </p:sp>
    </p:spTree>
    <p:extLst>
      <p:ext uri="{BB962C8B-B14F-4D97-AF65-F5344CB8AC3E}">
        <p14:creationId xmlns:p14="http://schemas.microsoft.com/office/powerpoint/2010/main" val="2373881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78</a:t>
            </a:fld>
            <a:endParaRPr lang="zh-CN" altLang="en-US"/>
          </a:p>
        </p:txBody>
      </p:sp>
    </p:spTree>
    <p:extLst>
      <p:ext uri="{BB962C8B-B14F-4D97-AF65-F5344CB8AC3E}">
        <p14:creationId xmlns:p14="http://schemas.microsoft.com/office/powerpoint/2010/main" val="15038964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根据其主要保存的域名信息以及在域名解析过程的作用，可以分为</a:t>
            </a:r>
            <a:endParaRPr lang="en-US" altLang="zh-CN" sz="1200" dirty="0"/>
          </a:p>
          <a:p>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79</a:t>
            </a:fld>
            <a:endParaRPr lang="zh-CN" altLang="en-US"/>
          </a:p>
        </p:txBody>
      </p:sp>
    </p:spTree>
    <p:extLst>
      <p:ext uri="{BB962C8B-B14F-4D97-AF65-F5344CB8AC3E}">
        <p14:creationId xmlns:p14="http://schemas.microsoft.com/office/powerpoint/2010/main" val="23409143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27567645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36813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nSpc>
                <a:spcPct val="150000"/>
              </a:lnSpc>
            </a:pPr>
            <a:r>
              <a:rPr lang="zh-CN" altLang="en-US" sz="1200" dirty="0">
                <a:solidFill>
                  <a:srgbClr val="000000">
                    <a:lumMod val="75000"/>
                    <a:lumOff val="25000"/>
                  </a:srgbClr>
                </a:solidFill>
                <a:latin typeface="Microsoft YaHei" charset="-122"/>
                <a:ea typeface="Microsoft YaHei" charset="-122"/>
                <a:cs typeface="Microsoft YaHei" charset="-122"/>
              </a:rPr>
              <a:t>互连：是指利用通信链路链接相互独立的计算机系统。</a:t>
            </a:r>
            <a:endParaRPr lang="en-US" altLang="zh-CN" sz="1200" dirty="0">
              <a:solidFill>
                <a:srgbClr val="000000">
                  <a:lumMod val="75000"/>
                  <a:lumOff val="25000"/>
                </a:srgbClr>
              </a:solidFill>
              <a:latin typeface="Microsoft YaHei" charset="-122"/>
              <a:ea typeface="Microsoft YaHei" charset="-122"/>
              <a:cs typeface="Microsoft YaHei" charset="-122"/>
            </a:endParaRPr>
          </a:p>
          <a:p>
            <a:pPr lvl="0">
              <a:lnSpc>
                <a:spcPct val="150000"/>
              </a:lnSpc>
            </a:pPr>
            <a:r>
              <a:rPr lang="zh-CN" altLang="en-US" sz="1200" dirty="0">
                <a:solidFill>
                  <a:srgbClr val="000000">
                    <a:lumMod val="75000"/>
                    <a:lumOff val="25000"/>
                  </a:srgbClr>
                </a:solidFill>
                <a:latin typeface="Microsoft YaHei" charset="-122"/>
                <a:ea typeface="Microsoft YaHei" charset="-122"/>
                <a:cs typeface="Microsoft YaHei" charset="-122"/>
              </a:rPr>
              <a:t>自治：是</a:t>
            </a:r>
            <a:r>
              <a:rPr lang="zh-CN" altLang="en-US" sz="1200" dirty="0">
                <a:solidFill>
                  <a:srgbClr val="000000">
                    <a:lumMod val="75000"/>
                    <a:lumOff val="25000"/>
                  </a:srgbClr>
                </a:solidFill>
                <a:latin typeface="Microsoft YaHei" charset="-122"/>
                <a:ea typeface="Microsoft YaHei" charset="-122"/>
                <a:cs typeface="Microsoft YaHei" charset="-122"/>
                <a:sym typeface="+mn-ea"/>
              </a:rPr>
              <a:t>指互连的计算机系统彼此独立，不存在主从或者控制与被控制的关系。</a:t>
            </a:r>
            <a:r>
              <a:rPr lang="zh-CN" altLang="en-US" sz="1200" dirty="0">
                <a:latin typeface="Microsoft YaHei" charset="-122"/>
                <a:ea typeface="Microsoft YaHei" charset="-122"/>
                <a:cs typeface="Microsoft YaHei" charset="-122"/>
              </a:rPr>
              <a:t>                    </a:t>
            </a:r>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7</a:t>
            </a:fld>
            <a:endParaRPr lang="zh-CN" altLang="en-US"/>
          </a:p>
        </p:txBody>
      </p:sp>
    </p:spTree>
    <p:extLst>
      <p:ext uri="{BB962C8B-B14F-4D97-AF65-F5344CB8AC3E}">
        <p14:creationId xmlns:p14="http://schemas.microsoft.com/office/powerpoint/2010/main" val="484067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6426102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00534990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89191418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5555216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根据其主要保存的域名信息以及在域名解析过程的作用，可以分为</a:t>
            </a:r>
            <a:endParaRPr lang="en-US" altLang="zh-CN" sz="1200" dirty="0"/>
          </a:p>
          <a:p>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86</a:t>
            </a:fld>
            <a:endParaRPr lang="zh-CN" altLang="en-US"/>
          </a:p>
        </p:txBody>
      </p:sp>
    </p:spTree>
    <p:extLst>
      <p:ext uri="{BB962C8B-B14F-4D97-AF65-F5344CB8AC3E}">
        <p14:creationId xmlns:p14="http://schemas.microsoft.com/office/powerpoint/2010/main" val="17428065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根据其主要保存的域名信息以及在域名解析过程的作用，可以分为</a:t>
            </a:r>
            <a:endParaRPr lang="en-US" altLang="zh-CN" sz="1200" dirty="0"/>
          </a:p>
          <a:p>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87</a:t>
            </a:fld>
            <a:endParaRPr lang="zh-CN" altLang="en-US"/>
          </a:p>
        </p:txBody>
      </p:sp>
    </p:spTree>
    <p:extLst>
      <p:ext uri="{BB962C8B-B14F-4D97-AF65-F5344CB8AC3E}">
        <p14:creationId xmlns:p14="http://schemas.microsoft.com/office/powerpoint/2010/main" val="93569167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88</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34577401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89</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130866582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90</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120366784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91</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1100730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8</a:t>
            </a:fld>
            <a:endParaRPr lang="zh-CN" altLang="en-US"/>
          </a:p>
        </p:txBody>
      </p:sp>
    </p:spTree>
    <p:extLst>
      <p:ext uri="{BB962C8B-B14F-4D97-AF65-F5344CB8AC3E}">
        <p14:creationId xmlns:p14="http://schemas.microsoft.com/office/powerpoint/2010/main" val="128553049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92</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39926084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94</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67986253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95</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207182912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96</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205818775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97</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61173417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98</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181904913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99</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87576339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100</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164493159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101</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138810509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102</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1461297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nSpc>
                <a:spcPct val="150000"/>
              </a:lnSpc>
            </a:pPr>
            <a:r>
              <a:rPr lang="zh-CN" altLang="en-US" sz="1200" dirty="0">
                <a:solidFill>
                  <a:srgbClr val="000000">
                    <a:lumMod val="75000"/>
                    <a:lumOff val="25000"/>
                  </a:srgbClr>
                </a:solidFill>
                <a:latin typeface="Microsoft YaHei" charset="-122"/>
                <a:ea typeface="Microsoft YaHei" charset="-122"/>
                <a:cs typeface="Microsoft YaHei" charset="-122"/>
              </a:rPr>
              <a:t>互连：是指利用通信链路链接相互独立的计算机系统。</a:t>
            </a:r>
            <a:endParaRPr lang="en-US" altLang="zh-CN" sz="1200" dirty="0">
              <a:solidFill>
                <a:srgbClr val="000000">
                  <a:lumMod val="75000"/>
                  <a:lumOff val="25000"/>
                </a:srgbClr>
              </a:solidFill>
              <a:latin typeface="Microsoft YaHei" charset="-122"/>
              <a:ea typeface="Microsoft YaHei" charset="-122"/>
              <a:cs typeface="Microsoft YaHei" charset="-122"/>
            </a:endParaRPr>
          </a:p>
          <a:p>
            <a:pPr lvl="0">
              <a:lnSpc>
                <a:spcPct val="150000"/>
              </a:lnSpc>
            </a:pPr>
            <a:r>
              <a:rPr lang="zh-CN" altLang="en-US" sz="1200" dirty="0">
                <a:solidFill>
                  <a:srgbClr val="000000">
                    <a:lumMod val="75000"/>
                    <a:lumOff val="25000"/>
                  </a:srgbClr>
                </a:solidFill>
                <a:latin typeface="Microsoft YaHei" charset="-122"/>
                <a:ea typeface="Microsoft YaHei" charset="-122"/>
                <a:cs typeface="Microsoft YaHei" charset="-122"/>
              </a:rPr>
              <a:t>自治：是</a:t>
            </a:r>
            <a:r>
              <a:rPr lang="zh-CN" altLang="en-US" sz="1200" dirty="0">
                <a:solidFill>
                  <a:srgbClr val="000000">
                    <a:lumMod val="75000"/>
                    <a:lumOff val="25000"/>
                  </a:srgbClr>
                </a:solidFill>
                <a:latin typeface="Microsoft YaHei" charset="-122"/>
                <a:ea typeface="Microsoft YaHei" charset="-122"/>
                <a:cs typeface="Microsoft YaHei" charset="-122"/>
                <a:sym typeface="+mn-ea"/>
              </a:rPr>
              <a:t>指互连的计算机系统彼此独立，不存在主从或者控制与被控制的关系。</a:t>
            </a:r>
            <a:r>
              <a:rPr lang="zh-CN" altLang="en-US" sz="1200" dirty="0">
                <a:latin typeface="Microsoft YaHei" charset="-122"/>
                <a:ea typeface="Microsoft YaHei" charset="-122"/>
                <a:cs typeface="Microsoft YaHei" charset="-122"/>
              </a:rPr>
              <a:t>                    </a:t>
            </a:r>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9</a:t>
            </a:fld>
            <a:endParaRPr lang="zh-CN" altLang="en-US"/>
          </a:p>
        </p:txBody>
      </p:sp>
    </p:spTree>
    <p:extLst>
      <p:ext uri="{BB962C8B-B14F-4D97-AF65-F5344CB8AC3E}">
        <p14:creationId xmlns:p14="http://schemas.microsoft.com/office/powerpoint/2010/main" val="187558645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103</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29866462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104</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151775281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105</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16494228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106</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67776775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107</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186720319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109</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66420711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110</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104304818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111</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98911705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112</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58263148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113</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978407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bg1">
                <a:lumMod val="95000"/>
              </a:schemeClr>
            </a:gs>
            <a:gs pos="100000">
              <a:schemeClr val="tx2"/>
            </a:gs>
          </a:gsLst>
          <a:lin ang="5400000" scaled="0"/>
        </a:gra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2020/9/8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a:p>
        </p:txBody>
      </p:sp>
      <p:sp>
        <p:nvSpPr>
          <p:cNvPr id="7" name="KSO_TEMPLATE" hidden="1"/>
          <p:cNvSpPr/>
          <p:nvPr userDrawn="1">
            <p:custDataLst>
              <p:tags r:id="rId12"/>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EFB3B0A-22A6-A940-B871-F6619E516A84}"/>
              </a:ext>
            </a:extLst>
          </p:cNvPr>
          <p:cNvSpPr/>
          <p:nvPr userDrawn="1"/>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t>三节串讲：周二周四周六。时间：</a:t>
            </a:r>
            <a:r>
              <a:rPr kumimoji="1" lang="en-US" altLang="zh-CN" sz="2000" dirty="0"/>
              <a:t>19:30-21:35</a:t>
            </a:r>
            <a:r>
              <a:rPr kumimoji="1" lang="zh-CN" altLang="en-US" sz="2000" dirty="0"/>
              <a:t>。精讲没听，串讲可能会比较吃力！加油！</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7.xml"/><Relationship Id="rId1" Type="http://schemas.openxmlformats.org/officeDocument/2006/relationships/tags" Target="../tags/tag58.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7.xml"/><Relationship Id="rId1" Type="http://schemas.openxmlformats.org/officeDocument/2006/relationships/tags" Target="../tags/tag59.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7.xml"/><Relationship Id="rId1" Type="http://schemas.openxmlformats.org/officeDocument/2006/relationships/tags" Target="../tags/tag60.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7.xml"/><Relationship Id="rId1" Type="http://schemas.openxmlformats.org/officeDocument/2006/relationships/tags" Target="../tags/tag61.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7.xml"/><Relationship Id="rId1" Type="http://schemas.openxmlformats.org/officeDocument/2006/relationships/tags" Target="../tags/tag62.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7.xml"/><Relationship Id="rId1" Type="http://schemas.openxmlformats.org/officeDocument/2006/relationships/tags" Target="../tags/tag63.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7.xml"/><Relationship Id="rId1" Type="http://schemas.openxmlformats.org/officeDocument/2006/relationships/tags" Target="../tags/tag64.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7.xml"/><Relationship Id="rId1" Type="http://schemas.openxmlformats.org/officeDocument/2006/relationships/tags" Target="../tags/tag6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7.xml"/><Relationship Id="rId1" Type="http://schemas.openxmlformats.org/officeDocument/2006/relationships/tags" Target="../tags/tag66.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12.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7.xml"/><Relationship Id="rId1" Type="http://schemas.openxmlformats.org/officeDocument/2006/relationships/tags" Target="../tags/tag67.xml"/><Relationship Id="rId4" Type="http://schemas.openxmlformats.org/officeDocument/2006/relationships/image" Target="../media/image16.pn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7.xml"/><Relationship Id="rId1" Type="http://schemas.openxmlformats.org/officeDocument/2006/relationships/tags" Target="../tags/tag68.xml"/><Relationship Id="rId4" Type="http://schemas.openxmlformats.org/officeDocument/2006/relationships/image" Target="../media/image16.pn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7.xml"/><Relationship Id="rId1" Type="http://schemas.openxmlformats.org/officeDocument/2006/relationships/tags" Target="../tags/tag69.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7.xml"/><Relationship Id="rId1" Type="http://schemas.openxmlformats.org/officeDocument/2006/relationships/tags" Target="../tags/tag70.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7.xml"/><Relationship Id="rId1" Type="http://schemas.openxmlformats.org/officeDocument/2006/relationships/tags" Target="../tags/tag71.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2.xml"/><Relationship Id="rId1" Type="http://schemas.openxmlformats.org/officeDocument/2006/relationships/tags" Target="../tags/tag72.xml"/><Relationship Id="rId5" Type="http://schemas.openxmlformats.org/officeDocument/2006/relationships/image" Target="../media/image18.png"/><Relationship Id="rId4" Type="http://schemas.openxmlformats.org/officeDocument/2006/relationships/image" Target="../media/image17.png"/></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7.xml"/><Relationship Id="rId1" Type="http://schemas.openxmlformats.org/officeDocument/2006/relationships/tags" Target="../tags/tag73.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7.xml"/><Relationship Id="rId1" Type="http://schemas.openxmlformats.org/officeDocument/2006/relationships/tags" Target="../tags/tag74.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1.xml"/><Relationship Id="rId1" Type="http://schemas.openxmlformats.org/officeDocument/2006/relationships/tags" Target="../tags/tag75.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1.xml"/><Relationship Id="rId1" Type="http://schemas.openxmlformats.org/officeDocument/2006/relationships/tags" Target="../tags/tag7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1.xml"/><Relationship Id="rId1" Type="http://schemas.openxmlformats.org/officeDocument/2006/relationships/tags" Target="../tags/tag7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8.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1.xml"/><Relationship Id="rId1" Type="http://schemas.openxmlformats.org/officeDocument/2006/relationships/tags" Target="../tags/tag79.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1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3.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4.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146.xml"/><Relationship Id="rId2" Type="http://schemas.openxmlformats.org/officeDocument/2006/relationships/slideLayout" Target="../slideLayouts/slideLayout7.xml"/><Relationship Id="rId1" Type="http://schemas.openxmlformats.org/officeDocument/2006/relationships/tags" Target="../tags/tag80.xml"/></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147.xml"/><Relationship Id="rId2" Type="http://schemas.openxmlformats.org/officeDocument/2006/relationships/slideLayout" Target="../slideLayouts/slideLayout7.xml"/><Relationship Id="rId1" Type="http://schemas.openxmlformats.org/officeDocument/2006/relationships/tags" Target="../tags/tag81.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0.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5.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6.png"/></Relationships>
</file>

<file path=ppt/slides/_rels/slide190.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9.png"/></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2.xml"/><Relationship Id="rId4" Type="http://schemas.openxmlformats.org/officeDocument/2006/relationships/image" Target="../media/image7.pn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3.xml"/><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7.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28.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3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3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3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3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ags" Target="../tags/tag34.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35.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tags" Target="../tags/tag3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xml"/><Relationship Id="rId1" Type="http://schemas.openxmlformats.org/officeDocument/2006/relationships/tags" Target="../tags/tag37.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7.xml"/><Relationship Id="rId1" Type="http://schemas.openxmlformats.org/officeDocument/2006/relationships/tags" Target="../tags/tag38.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7.xml"/><Relationship Id="rId1" Type="http://schemas.openxmlformats.org/officeDocument/2006/relationships/tags" Target="../tags/tag43.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7.xml"/><Relationship Id="rId1" Type="http://schemas.openxmlformats.org/officeDocument/2006/relationships/tags" Target="../tags/tag4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7.xml"/><Relationship Id="rId1" Type="http://schemas.openxmlformats.org/officeDocument/2006/relationships/tags" Target="../tags/tag45.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7.xml"/><Relationship Id="rId1" Type="http://schemas.openxmlformats.org/officeDocument/2006/relationships/tags" Target="../tags/tag4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7.xml"/><Relationship Id="rId1" Type="http://schemas.openxmlformats.org/officeDocument/2006/relationships/tags" Target="../tags/tag47.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7.xml"/><Relationship Id="rId1" Type="http://schemas.openxmlformats.org/officeDocument/2006/relationships/tags" Target="../tags/tag4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7.xml"/><Relationship Id="rId1" Type="http://schemas.openxmlformats.org/officeDocument/2006/relationships/tags" Target="../tags/tag49.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7.xml"/><Relationship Id="rId1" Type="http://schemas.openxmlformats.org/officeDocument/2006/relationships/tags" Target="../tags/tag50.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7.xml"/><Relationship Id="rId1" Type="http://schemas.openxmlformats.org/officeDocument/2006/relationships/tags" Target="../tags/tag5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7.xml"/><Relationship Id="rId1" Type="http://schemas.openxmlformats.org/officeDocument/2006/relationships/tags" Target="../tags/tag52.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7.xml"/><Relationship Id="rId1" Type="http://schemas.openxmlformats.org/officeDocument/2006/relationships/tags" Target="../tags/tag53.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7.xml"/><Relationship Id="rId1" Type="http://schemas.openxmlformats.org/officeDocument/2006/relationships/tags" Target="../tags/tag54.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7.xml"/><Relationship Id="rId1" Type="http://schemas.openxmlformats.org/officeDocument/2006/relationships/tags" Target="../tags/tag55.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7.xml"/><Relationship Id="rId1" Type="http://schemas.openxmlformats.org/officeDocument/2006/relationships/tags" Target="../tags/tag56.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7.xml"/><Relationship Id="rId1" Type="http://schemas.openxmlformats.org/officeDocument/2006/relationships/tags" Target="../tags/tag5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050" name="标题 1"/>
          <p:cNvSpPr>
            <a:spLocks noGrp="1"/>
          </p:cNvSpPr>
          <p:nvPr>
            <p:ph type="ctrTitle" idx="4294967295"/>
          </p:nvPr>
        </p:nvSpPr>
        <p:spPr>
          <a:xfrm>
            <a:off x="7900035" y="3731895"/>
            <a:ext cx="4469765" cy="988695"/>
          </a:xfrm>
          <a:prstGeom prst="rect">
            <a:avLst/>
          </a:prstGeom>
        </p:spPr>
        <p:txBody>
          <a:bodyPr vert="horz" wrap="square" lIns="91440" tIns="45720" rIns="91440" bIns="45720" anchor="b"/>
          <a:lstStyle/>
          <a:p>
            <a:pPr algn="l" defTabSz="914400">
              <a:buNone/>
            </a:pPr>
            <a:r>
              <a:rPr lang="zh-CN" altLang="en-US" sz="3600" dirty="0">
                <a:latin typeface="Microsoft YaHei" charset="-122"/>
                <a:ea typeface="Microsoft YaHei" charset="-122"/>
                <a:cs typeface="Microsoft YaHei" charset="-122"/>
              </a:rPr>
              <a:t>计算机网络</a:t>
            </a:r>
            <a:r>
              <a:rPr lang="zh-CN" altLang="en-US" sz="3600" kern="1200" dirty="0">
                <a:latin typeface="Microsoft YaHei" charset="-122"/>
                <a:ea typeface="Microsoft YaHei" charset="-122"/>
                <a:cs typeface="Microsoft YaHei" charset="-122"/>
              </a:rPr>
              <a:t>原理</a:t>
            </a: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3742" y="1279357"/>
            <a:ext cx="3441233" cy="3441233"/>
          </a:xfrm>
          <a:prstGeom prst="rect">
            <a:avLst/>
          </a:prstGeom>
        </p:spPr>
      </p:pic>
      <p:sp>
        <p:nvSpPr>
          <p:cNvPr id="2" name="矩形 1"/>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t>三节串讲：周二周四周六。时间：</a:t>
            </a:r>
            <a:r>
              <a:rPr kumimoji="1" lang="en-US" altLang="zh-CN" sz="2000" dirty="0"/>
              <a:t>19:15-21:30</a:t>
            </a:r>
            <a:r>
              <a:rPr kumimoji="1" lang="zh-CN" altLang="en-US" sz="2000" dirty="0"/>
              <a:t>。精讲没听，串讲可能会比较吃力！加油！</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文本框 13"/>
          <p:cNvSpPr txBox="1"/>
          <p:nvPr/>
        </p:nvSpPr>
        <p:spPr>
          <a:xfrm>
            <a:off x="-14215" y="3115267"/>
            <a:ext cx="1610139" cy="400110"/>
          </a:xfrm>
          <a:prstGeom prst="rect">
            <a:avLst/>
          </a:prstGeom>
          <a:noFill/>
        </p:spPr>
        <p:txBody>
          <a:bodyPr wrap="square" rtlCol="0">
            <a:spAutoFit/>
          </a:bodyPr>
          <a:lstStyle/>
          <a:p>
            <a:r>
              <a:rPr lang="zh-CN" altLang="en-US" sz="2000" dirty="0"/>
              <a:t>协议的定义</a:t>
            </a:r>
            <a:endParaRPr lang="zh-CN" altLang="en-US" sz="2125" dirty="0">
              <a:solidFill>
                <a:schemeClr val="tx1"/>
              </a:solidFill>
            </a:endParaRPr>
          </a:p>
        </p:txBody>
      </p:sp>
      <p:sp>
        <p:nvSpPr>
          <p:cNvPr id="16" name="左大括号 15"/>
          <p:cNvSpPr/>
          <p:nvPr/>
        </p:nvSpPr>
        <p:spPr>
          <a:xfrm>
            <a:off x="1369605" y="1593409"/>
            <a:ext cx="538066" cy="344382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7" name="文本框 16"/>
          <p:cNvSpPr txBox="1"/>
          <p:nvPr/>
        </p:nvSpPr>
        <p:spPr>
          <a:xfrm>
            <a:off x="1907671" y="1330163"/>
            <a:ext cx="2474167" cy="3970318"/>
          </a:xfrm>
          <a:prstGeom prst="rect">
            <a:avLst/>
          </a:prstGeom>
          <a:noFill/>
        </p:spPr>
        <p:txBody>
          <a:bodyPr wrap="square" rtlCol="0">
            <a:spAutoFit/>
          </a:bodyPr>
          <a:lstStyle/>
          <a:p>
            <a:pPr fontAlgn="auto">
              <a:lnSpc>
                <a:spcPct val="150000"/>
              </a:lnSpc>
            </a:pPr>
            <a:r>
              <a:rPr lang="zh-CN" altLang="en-US" sz="2400" dirty="0"/>
              <a:t>定义</a:t>
            </a:r>
            <a:endParaRPr lang="en-US" altLang="zh-CN" sz="2400" dirty="0"/>
          </a:p>
          <a:p>
            <a:pPr fontAlgn="auto">
              <a:lnSpc>
                <a:spcPct val="150000"/>
              </a:lnSpc>
            </a:pPr>
            <a:endParaRPr lang="en-US" altLang="zh-CN" sz="2400" dirty="0"/>
          </a:p>
          <a:p>
            <a:pPr fontAlgn="auto">
              <a:lnSpc>
                <a:spcPct val="150000"/>
              </a:lnSpc>
            </a:pPr>
            <a:endParaRPr lang="zh-CN" altLang="en-US" sz="2400" dirty="0"/>
          </a:p>
          <a:p>
            <a:pPr fontAlgn="auto">
              <a:lnSpc>
                <a:spcPct val="150000"/>
              </a:lnSpc>
            </a:pPr>
            <a:endParaRPr lang="en-US" altLang="zh-CN" sz="2400" dirty="0"/>
          </a:p>
          <a:p>
            <a:pPr fontAlgn="auto">
              <a:lnSpc>
                <a:spcPct val="150000"/>
              </a:lnSpc>
            </a:pPr>
            <a:endParaRPr lang="en-US" altLang="zh-CN" sz="2400" dirty="0"/>
          </a:p>
          <a:p>
            <a:pPr fontAlgn="auto">
              <a:lnSpc>
                <a:spcPct val="150000"/>
              </a:lnSpc>
            </a:pPr>
            <a:endParaRPr lang="en-US" altLang="zh-CN" sz="2400" dirty="0"/>
          </a:p>
          <a:p>
            <a:pPr fontAlgn="auto">
              <a:lnSpc>
                <a:spcPct val="150000"/>
              </a:lnSpc>
            </a:pPr>
            <a:r>
              <a:rPr lang="zh-CN" altLang="en-US" sz="2400" dirty="0"/>
              <a:t>三要素</a:t>
            </a:r>
            <a:endParaRPr lang="en-US" altLang="zh-CN" sz="2400" dirty="0"/>
          </a:p>
        </p:txBody>
      </p:sp>
      <p:sp>
        <p:nvSpPr>
          <p:cNvPr id="6" name="矩形 5"/>
          <p:cNvSpPr/>
          <p:nvPr/>
        </p:nvSpPr>
        <p:spPr>
          <a:xfrm>
            <a:off x="4141304" y="1407994"/>
            <a:ext cx="7686260" cy="1135054"/>
          </a:xfrm>
          <a:prstGeom prst="rect">
            <a:avLst/>
          </a:prstGeom>
          <a:ln>
            <a:solidFill>
              <a:schemeClr val="tx1"/>
            </a:solidFill>
          </a:ln>
        </p:spPr>
        <p:txBody>
          <a:bodyPr wrap="square">
            <a:spAutoFit/>
          </a:bodyPr>
          <a:lstStyle/>
          <a:p>
            <a:pPr>
              <a:lnSpc>
                <a:spcPct val="150000"/>
              </a:lnSpc>
            </a:pPr>
            <a:r>
              <a:rPr lang="zh-CN" altLang="en-US" sz="2400" dirty="0">
                <a:latin typeface="+mn-ea"/>
              </a:rPr>
              <a:t>网络协议：网络通信实体之间在数据交换过程中需要遵循的</a:t>
            </a:r>
            <a:r>
              <a:rPr lang="zh-CN" altLang="en-US" sz="2400" dirty="0">
                <a:solidFill>
                  <a:srgbClr val="FF0000"/>
                </a:solidFill>
                <a:latin typeface="+mn-ea"/>
              </a:rPr>
              <a:t>规则</a:t>
            </a:r>
            <a:r>
              <a:rPr lang="zh-CN" altLang="en-US" sz="2400" dirty="0">
                <a:latin typeface="+mn-ea"/>
              </a:rPr>
              <a:t>或</a:t>
            </a:r>
            <a:r>
              <a:rPr lang="zh-CN" altLang="en-US" sz="2400" dirty="0">
                <a:solidFill>
                  <a:srgbClr val="FF0000"/>
                </a:solidFill>
                <a:latin typeface="+mn-ea"/>
              </a:rPr>
              <a:t>约定</a:t>
            </a:r>
            <a:r>
              <a:rPr lang="zh-CN" altLang="en-US" sz="2400" dirty="0">
                <a:latin typeface="+mn-ea"/>
              </a:rPr>
              <a:t>。</a:t>
            </a:r>
          </a:p>
        </p:txBody>
      </p:sp>
      <p:sp>
        <p:nvSpPr>
          <p:cNvPr id="8" name="左大括号 7"/>
          <p:cNvSpPr/>
          <p:nvPr/>
        </p:nvSpPr>
        <p:spPr>
          <a:xfrm>
            <a:off x="3008243" y="3783166"/>
            <a:ext cx="538066" cy="250813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9" name="矩形 8"/>
          <p:cNvSpPr/>
          <p:nvPr/>
        </p:nvSpPr>
        <p:spPr>
          <a:xfrm>
            <a:off x="4141304" y="3254455"/>
            <a:ext cx="7686260" cy="581057"/>
          </a:xfrm>
          <a:prstGeom prst="rect">
            <a:avLst/>
          </a:prstGeom>
          <a:ln>
            <a:solidFill>
              <a:schemeClr val="tx1"/>
            </a:solidFill>
          </a:ln>
        </p:spPr>
        <p:txBody>
          <a:bodyPr wrap="square">
            <a:spAutoFit/>
          </a:bodyPr>
          <a:lstStyle/>
          <a:p>
            <a:pPr>
              <a:lnSpc>
                <a:spcPct val="150000"/>
              </a:lnSpc>
            </a:pPr>
            <a:r>
              <a:rPr lang="zh-CN" altLang="en-US" sz="2400" dirty="0">
                <a:latin typeface="+mn-ea"/>
              </a:rPr>
              <a:t>语法：</a:t>
            </a:r>
            <a:r>
              <a:rPr lang="zh-CN" altLang="zh-CN" sz="2400" dirty="0">
                <a:solidFill>
                  <a:srgbClr val="202020"/>
                </a:solidFill>
                <a:latin typeface="+mn-ea"/>
                <a:cs typeface="方正清刻本悦宋简体" panose="02000000000000000000" charset="-122"/>
                <a:sym typeface="+mn-ea"/>
              </a:rPr>
              <a:t>定义</a:t>
            </a:r>
            <a:r>
              <a:rPr lang="zh-CN" altLang="en-US" sz="2400" dirty="0">
                <a:sym typeface="+mn-ea"/>
              </a:rPr>
              <a:t>实体之间交换信息的</a:t>
            </a:r>
            <a:r>
              <a:rPr lang="zh-CN" altLang="en-US" sz="2400" dirty="0">
                <a:solidFill>
                  <a:srgbClr val="FF0000"/>
                </a:solidFill>
                <a:sym typeface="+mn-ea"/>
              </a:rPr>
              <a:t>格式与结构</a:t>
            </a:r>
            <a:endParaRPr lang="zh-CN" altLang="en-US" sz="2400" dirty="0">
              <a:latin typeface="+mn-ea"/>
            </a:endParaRPr>
          </a:p>
        </p:txBody>
      </p:sp>
      <p:sp>
        <p:nvSpPr>
          <p:cNvPr id="10" name="矩形 9"/>
          <p:cNvSpPr/>
          <p:nvPr/>
        </p:nvSpPr>
        <p:spPr>
          <a:xfrm>
            <a:off x="4141304" y="4576737"/>
            <a:ext cx="7686260" cy="580415"/>
          </a:xfrm>
          <a:prstGeom prst="rect">
            <a:avLst/>
          </a:prstGeom>
          <a:ln>
            <a:solidFill>
              <a:schemeClr val="tx1"/>
            </a:solidFill>
          </a:ln>
        </p:spPr>
        <p:txBody>
          <a:bodyPr wrap="square">
            <a:spAutoFit/>
          </a:bodyPr>
          <a:lstStyle/>
          <a:p>
            <a:pPr>
              <a:lnSpc>
                <a:spcPct val="150000"/>
              </a:lnSpc>
            </a:pPr>
            <a:r>
              <a:rPr lang="zh-CN" altLang="en-US" sz="2400" dirty="0">
                <a:latin typeface="+mn-ea"/>
              </a:rPr>
              <a:t>语义：</a:t>
            </a:r>
            <a:r>
              <a:rPr lang="zh-CN" altLang="en-US" sz="2400" dirty="0"/>
              <a:t>定义实体之间交换信息中的</a:t>
            </a:r>
            <a:r>
              <a:rPr lang="zh-CN" altLang="en-US" sz="2400" dirty="0">
                <a:solidFill>
                  <a:srgbClr val="FF0000"/>
                </a:solidFill>
              </a:rPr>
              <a:t>控制信息</a:t>
            </a:r>
            <a:r>
              <a:rPr lang="zh-CN" altLang="en-US" sz="2400" dirty="0"/>
              <a:t>。</a:t>
            </a:r>
          </a:p>
        </p:txBody>
      </p:sp>
      <p:sp>
        <p:nvSpPr>
          <p:cNvPr id="11" name="矩形 10"/>
          <p:cNvSpPr/>
          <p:nvPr/>
        </p:nvSpPr>
        <p:spPr>
          <a:xfrm>
            <a:off x="4141304" y="5723587"/>
            <a:ext cx="7686260" cy="1200329"/>
          </a:xfrm>
          <a:prstGeom prst="rect">
            <a:avLst/>
          </a:prstGeom>
          <a:solidFill>
            <a:schemeClr val="bg1"/>
          </a:solidFill>
          <a:ln>
            <a:solidFill>
              <a:schemeClr val="tx1"/>
            </a:solidFill>
          </a:ln>
        </p:spPr>
        <p:txBody>
          <a:bodyPr wrap="square">
            <a:spAutoFit/>
          </a:bodyPr>
          <a:lstStyle/>
          <a:p>
            <a:pPr>
              <a:lnSpc>
                <a:spcPct val="150000"/>
              </a:lnSpc>
            </a:pPr>
            <a:r>
              <a:rPr lang="zh-CN" altLang="en-US" sz="2400" dirty="0">
                <a:latin typeface="+mn-ea"/>
              </a:rPr>
              <a:t>时序：同步。</a:t>
            </a:r>
            <a:r>
              <a:rPr lang="zh-CN" altLang="en-US" sz="2400" dirty="0"/>
              <a:t>定义实体之间交换信息的</a:t>
            </a:r>
            <a:r>
              <a:rPr lang="zh-CN" altLang="en-US" sz="2400" dirty="0">
                <a:solidFill>
                  <a:srgbClr val="FF0000"/>
                </a:solidFill>
              </a:rPr>
              <a:t>顺序</a:t>
            </a:r>
            <a:r>
              <a:rPr lang="zh-CN" altLang="en-US" sz="2400" dirty="0"/>
              <a:t>以及如何匹配或适应彼此的</a:t>
            </a:r>
            <a:r>
              <a:rPr lang="zh-CN" altLang="en-US" sz="2400" dirty="0">
                <a:solidFill>
                  <a:srgbClr val="FF0000"/>
                </a:solidFill>
              </a:rPr>
              <a:t>速度</a:t>
            </a:r>
            <a:r>
              <a:rPr lang="zh-CN" altLang="en-US" sz="2400" dirty="0"/>
              <a:t>。</a:t>
            </a:r>
          </a:p>
        </p:txBody>
      </p:sp>
    </p:spTree>
    <p:custDataLst>
      <p:tags r:id="rId1"/>
    </p:custDataLst>
    <p:extLst>
      <p:ext uri="{BB962C8B-B14F-4D97-AF65-F5344CB8AC3E}">
        <p14:creationId xmlns:p14="http://schemas.microsoft.com/office/powerpoint/2010/main" val="184979982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圆角矩形 15"/>
          <p:cNvSpPr/>
          <p:nvPr/>
        </p:nvSpPr>
        <p:spPr>
          <a:xfrm>
            <a:off x="1426068" y="-169402"/>
            <a:ext cx="7221972" cy="776605"/>
          </a:xfrm>
          <a:prstGeom prst="roundRect">
            <a:avLst/>
          </a:prstGeom>
          <a:noFill/>
          <a:ln>
            <a:no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just"/>
            <a:endParaRPr lang="zh-CN" altLang="en-US" sz="2800" b="1" dirty="0">
              <a:latin typeface="方正清刻本悦宋简体" panose="02000000000000000000" charset="-122"/>
              <a:ea typeface="方正清刻本悦宋简体" panose="02000000000000000000" charset="-122"/>
              <a:cs typeface="方正清刻本悦宋简体" panose="02000000000000000000" charset="-122"/>
            </a:endParaRPr>
          </a:p>
        </p:txBody>
      </p:sp>
      <p:sp>
        <p:nvSpPr>
          <p:cNvPr id="9" name="左大括号 8"/>
          <p:cNvSpPr/>
          <p:nvPr/>
        </p:nvSpPr>
        <p:spPr>
          <a:xfrm>
            <a:off x="1913032" y="859536"/>
            <a:ext cx="689298" cy="5596127"/>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50000"/>
              </a:lnSpc>
            </a:pPr>
            <a:endParaRPr lang="zh-CN" altLang="en-US">
              <a:latin typeface="+mn-ea"/>
            </a:endParaRPr>
          </a:p>
        </p:txBody>
      </p:sp>
      <p:sp>
        <p:nvSpPr>
          <p:cNvPr id="10" name="矩形 9"/>
          <p:cNvSpPr/>
          <p:nvPr/>
        </p:nvSpPr>
        <p:spPr>
          <a:xfrm>
            <a:off x="2602330" y="647187"/>
            <a:ext cx="3034967" cy="6093976"/>
          </a:xfrm>
          <a:prstGeom prst="rect">
            <a:avLst/>
          </a:prstGeom>
          <a:solidFill>
            <a:schemeClr val="bg1"/>
          </a:solidFill>
        </p:spPr>
        <p:txBody>
          <a:bodyPr wrap="square">
            <a:spAutoFit/>
          </a:bodyPr>
          <a:lstStyle/>
          <a:p>
            <a:pPr>
              <a:lnSpc>
                <a:spcPct val="150000"/>
              </a:lnSpc>
            </a:pPr>
            <a:r>
              <a:rPr lang="zh-CN" altLang="en-US" sz="2000" dirty="0">
                <a:solidFill>
                  <a:srgbClr val="FF0000"/>
                </a:solidFill>
                <a:latin typeface="+mn-ea"/>
                <a:sym typeface="+mn-ea"/>
              </a:rPr>
              <a:t>邮件系统结构</a:t>
            </a:r>
            <a:endParaRPr lang="en-US" altLang="zh-CN" sz="2000" dirty="0">
              <a:solidFill>
                <a:srgbClr val="FF0000"/>
              </a:solidFill>
              <a:latin typeface="+mn-ea"/>
              <a:sym typeface="+mn-ea"/>
            </a:endParaRPr>
          </a:p>
          <a:p>
            <a:pPr>
              <a:lnSpc>
                <a:spcPct val="150000"/>
              </a:lnSpc>
            </a:pPr>
            <a:endParaRPr lang="en-US" altLang="zh-CN" sz="2000" dirty="0">
              <a:solidFill>
                <a:srgbClr val="FF0000"/>
              </a:solidFill>
              <a:latin typeface="+mn-ea"/>
              <a:sym typeface="+mn-ea"/>
            </a:endParaRPr>
          </a:p>
          <a:p>
            <a:pPr>
              <a:lnSpc>
                <a:spcPct val="150000"/>
              </a:lnSpc>
            </a:pPr>
            <a:endParaRPr lang="en-US" altLang="zh-CN" sz="2000" dirty="0">
              <a:solidFill>
                <a:srgbClr val="FF0000"/>
              </a:solidFill>
              <a:latin typeface="+mn-ea"/>
              <a:sym typeface="+mn-ea"/>
            </a:endParaRPr>
          </a:p>
          <a:p>
            <a:pPr>
              <a:lnSpc>
                <a:spcPct val="150000"/>
              </a:lnSpc>
            </a:pPr>
            <a:endParaRPr lang="en-US" altLang="zh-CN" sz="2000" dirty="0">
              <a:solidFill>
                <a:srgbClr val="FF0000"/>
              </a:solidFill>
              <a:latin typeface="+mn-ea"/>
              <a:sym typeface="+mn-ea"/>
            </a:endParaRPr>
          </a:p>
          <a:p>
            <a:pPr>
              <a:lnSpc>
                <a:spcPct val="150000"/>
              </a:lnSpc>
            </a:pPr>
            <a:r>
              <a:rPr lang="en-US" altLang="zh-CN" sz="2000" dirty="0">
                <a:latin typeface="+mn-ea"/>
                <a:sym typeface="+mn-ea"/>
              </a:rPr>
              <a:t>SMTP</a:t>
            </a:r>
          </a:p>
          <a:p>
            <a:pPr>
              <a:lnSpc>
                <a:spcPct val="150000"/>
              </a:lnSpc>
            </a:pPr>
            <a:endParaRPr lang="en-US" altLang="zh-CN" sz="2000" dirty="0">
              <a:latin typeface="+mn-ea"/>
              <a:sym typeface="+mn-ea"/>
            </a:endParaRPr>
          </a:p>
          <a:p>
            <a:pPr>
              <a:lnSpc>
                <a:spcPct val="150000"/>
              </a:lnSpc>
            </a:pPr>
            <a:endParaRPr lang="en-US" altLang="zh-CN" sz="2000" dirty="0">
              <a:latin typeface="+mn-ea"/>
              <a:sym typeface="+mn-ea"/>
            </a:endParaRPr>
          </a:p>
          <a:p>
            <a:pPr>
              <a:lnSpc>
                <a:spcPct val="150000"/>
              </a:lnSpc>
            </a:pPr>
            <a:endParaRPr lang="en-US" altLang="zh-CN" sz="2000" dirty="0">
              <a:latin typeface="+mn-ea"/>
              <a:sym typeface="+mn-ea"/>
            </a:endParaRPr>
          </a:p>
          <a:p>
            <a:pPr>
              <a:lnSpc>
                <a:spcPct val="150000"/>
              </a:lnSpc>
            </a:pPr>
            <a:r>
              <a:rPr lang="zh-CN" altLang="en-US" sz="2000" dirty="0">
                <a:latin typeface="+mn-ea"/>
                <a:sym typeface="+mn-ea"/>
              </a:rPr>
              <a:t>邮件格式与</a:t>
            </a:r>
            <a:r>
              <a:rPr lang="en-US" altLang="zh-CN" sz="2000" dirty="0">
                <a:latin typeface="+mn-ea"/>
                <a:sym typeface="+mn-ea"/>
              </a:rPr>
              <a:t>MIME</a:t>
            </a:r>
          </a:p>
          <a:p>
            <a:pPr>
              <a:lnSpc>
                <a:spcPct val="150000"/>
              </a:lnSpc>
            </a:pPr>
            <a:endParaRPr lang="en-US" altLang="zh-CN" sz="2000" dirty="0">
              <a:latin typeface="+mn-ea"/>
              <a:sym typeface="+mn-ea"/>
            </a:endParaRPr>
          </a:p>
          <a:p>
            <a:pPr>
              <a:lnSpc>
                <a:spcPct val="150000"/>
              </a:lnSpc>
            </a:pPr>
            <a:endParaRPr lang="en-US" altLang="zh-CN" sz="2000" dirty="0">
              <a:latin typeface="+mn-ea"/>
              <a:sym typeface="+mn-ea"/>
            </a:endParaRPr>
          </a:p>
          <a:p>
            <a:pPr>
              <a:lnSpc>
                <a:spcPct val="150000"/>
              </a:lnSpc>
            </a:pPr>
            <a:endParaRPr lang="zh-CN" altLang="en-US" sz="2000" dirty="0">
              <a:latin typeface="+mn-ea"/>
              <a:sym typeface="+mn-ea"/>
            </a:endParaRPr>
          </a:p>
          <a:p>
            <a:pPr>
              <a:lnSpc>
                <a:spcPct val="150000"/>
              </a:lnSpc>
            </a:pPr>
            <a:r>
              <a:rPr lang="zh-CN" altLang="en-US" sz="2000" dirty="0">
                <a:latin typeface="+mn-ea"/>
                <a:sym typeface="+mn-ea"/>
              </a:rPr>
              <a:t>邮件读取协议</a:t>
            </a:r>
          </a:p>
        </p:txBody>
      </p:sp>
      <p:sp>
        <p:nvSpPr>
          <p:cNvPr id="12" name="矩形 11"/>
          <p:cNvSpPr/>
          <p:nvPr/>
        </p:nvSpPr>
        <p:spPr>
          <a:xfrm>
            <a:off x="0" y="3338679"/>
            <a:ext cx="2042097" cy="458908"/>
          </a:xfrm>
          <a:prstGeom prst="rect">
            <a:avLst/>
          </a:prstGeom>
        </p:spPr>
        <p:txBody>
          <a:bodyPr wrap="none">
            <a:spAutoFit/>
          </a:bodyPr>
          <a:lstStyle/>
          <a:p>
            <a:pPr>
              <a:lnSpc>
                <a:spcPct val="150000"/>
              </a:lnSpc>
            </a:pPr>
            <a:r>
              <a:rPr lang="en-US" altLang="zh-CN" dirty="0">
                <a:latin typeface="+mn-ea"/>
                <a:sym typeface="+mn-ea"/>
              </a:rPr>
              <a:t>Internet</a:t>
            </a:r>
            <a:r>
              <a:rPr lang="zh-CN" altLang="en-US" dirty="0">
                <a:latin typeface="+mn-ea"/>
                <a:sym typeface="+mn-ea"/>
              </a:rPr>
              <a:t>电子邮件</a:t>
            </a:r>
            <a:endParaRPr lang="zh-CN" altLang="en-US" dirty="0">
              <a:latin typeface="+mn-ea"/>
            </a:endParaRPr>
          </a:p>
        </p:txBody>
      </p:sp>
      <p:sp>
        <p:nvSpPr>
          <p:cNvPr id="15" name="文本框 14"/>
          <p:cNvSpPr txBox="1"/>
          <p:nvPr/>
        </p:nvSpPr>
        <p:spPr>
          <a:xfrm>
            <a:off x="4895088" y="0"/>
            <a:ext cx="7061835" cy="2308324"/>
          </a:xfrm>
          <a:prstGeom prst="rect">
            <a:avLst/>
          </a:prstGeom>
          <a:noFill/>
          <a:ln>
            <a:solidFill>
              <a:schemeClr val="tx1"/>
            </a:solidFill>
          </a:ln>
        </p:spPr>
        <p:txBody>
          <a:bodyPr wrap="square" rtlCol="0">
            <a:spAutoFit/>
          </a:body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1</a:t>
            </a:r>
            <a:r>
              <a:rPr lang="zh-CN" altLang="en-US" sz="2400" dirty="0">
                <a:latin typeface="微软雅黑" panose="020B0503020204020204" charset="-122"/>
                <a:ea typeface="微软雅黑" panose="020B0503020204020204" charset="-122"/>
                <a:cs typeface="微软雅黑" panose="020B0503020204020204" charset="-122"/>
              </a:rPr>
              <a:t>、邮件服务器：</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电子邮件体系结构的核心。</a:t>
            </a:r>
            <a:endParaRPr lang="zh-CN" altLang="en-US" sz="24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2</a:t>
            </a:r>
            <a:r>
              <a:rPr lang="zh-CN" altLang="en-US" sz="2400" dirty="0">
                <a:latin typeface="微软雅黑" panose="020B0503020204020204" charset="-122"/>
                <a:ea typeface="微软雅黑" panose="020B0503020204020204" charset="-122"/>
                <a:cs typeface="微软雅黑" panose="020B0503020204020204" charset="-122"/>
              </a:rPr>
              <a:t>、用户代理</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3</a:t>
            </a:r>
            <a:r>
              <a:rPr lang="zh-CN" altLang="en-US" sz="2400" dirty="0">
                <a:latin typeface="微软雅黑" panose="020B0503020204020204" charset="-122"/>
                <a:ea typeface="微软雅黑" panose="020B0503020204020204" charset="-122"/>
                <a:cs typeface="微软雅黑" panose="020B0503020204020204" charset="-122"/>
              </a:rPr>
              <a:t>、简单邮件传输协议（</a:t>
            </a:r>
            <a:r>
              <a:rPr lang="en-US" altLang="zh-CN" sz="2400" dirty="0">
                <a:latin typeface="微软雅黑" panose="020B0503020204020204" charset="-122"/>
                <a:ea typeface="微软雅黑" panose="020B0503020204020204" charset="-122"/>
                <a:cs typeface="微软雅黑" panose="020B0503020204020204" charset="-122"/>
              </a:rPr>
              <a:t>SMTP</a:t>
            </a:r>
            <a:r>
              <a:rPr lang="zh-CN" altLang="en-US" sz="2400" dirty="0">
                <a:latin typeface="微软雅黑" panose="020B0503020204020204" charset="-122"/>
                <a:ea typeface="微软雅黑" panose="020B0503020204020204" charset="-122"/>
                <a:cs typeface="微软雅黑" panose="020B0503020204020204" charset="-122"/>
              </a:rPr>
              <a:t>）</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4</a:t>
            </a:r>
            <a:r>
              <a:rPr lang="zh-CN" altLang="en-US" sz="2400" dirty="0">
                <a:latin typeface="微软雅黑" panose="020B0503020204020204" charset="-122"/>
                <a:ea typeface="微软雅黑" panose="020B0503020204020204" charset="-122"/>
                <a:cs typeface="微软雅黑" panose="020B0503020204020204" charset="-122"/>
              </a:rPr>
              <a:t>、邮件读取协议（</a:t>
            </a:r>
            <a:r>
              <a:rPr lang="en-US" altLang="zh-CN" sz="2400" dirty="0">
                <a:latin typeface="微软雅黑" panose="020B0503020204020204" charset="-122"/>
                <a:ea typeface="微软雅黑" panose="020B0503020204020204" charset="-122"/>
                <a:cs typeface="微软雅黑" panose="020B0503020204020204" charset="-122"/>
              </a:rPr>
              <a:t>POP3,IMAP,HTTP</a:t>
            </a:r>
            <a:r>
              <a:rPr lang="zh-CN" altLang="en-US" sz="2400" dirty="0">
                <a:latin typeface="微软雅黑" panose="020B0503020204020204" charset="-122"/>
                <a:ea typeface="微软雅黑" panose="020B0503020204020204" charset="-122"/>
                <a:cs typeface="微软雅黑" panose="020B0503020204020204" charset="-122"/>
              </a:rPr>
              <a:t>）</a:t>
            </a:r>
          </a:p>
        </p:txBody>
      </p:sp>
      <p:sp>
        <p:nvSpPr>
          <p:cNvPr id="17" name="左大括号 16"/>
          <p:cNvSpPr/>
          <p:nvPr/>
        </p:nvSpPr>
        <p:spPr>
          <a:xfrm>
            <a:off x="4353230" y="212052"/>
            <a:ext cx="324263" cy="1884220"/>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50000"/>
              </a:lnSpc>
            </a:pPr>
            <a:endParaRPr lang="zh-CN" altLang="en-US">
              <a:latin typeface="+mn-ea"/>
            </a:endParaRPr>
          </a:p>
        </p:txBody>
      </p:sp>
    </p:spTree>
    <p:custDataLst>
      <p:tags r:id="rId1"/>
    </p:custDataLst>
    <p:extLst>
      <p:ext uri="{BB962C8B-B14F-4D97-AF65-F5344CB8AC3E}">
        <p14:creationId xmlns:p14="http://schemas.microsoft.com/office/powerpoint/2010/main" val="15835907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左大括号 8"/>
          <p:cNvSpPr/>
          <p:nvPr/>
        </p:nvSpPr>
        <p:spPr>
          <a:xfrm>
            <a:off x="1913032" y="859536"/>
            <a:ext cx="689298" cy="5596127"/>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50000"/>
              </a:lnSpc>
            </a:pPr>
            <a:endParaRPr lang="zh-CN" altLang="en-US">
              <a:latin typeface="+mn-ea"/>
            </a:endParaRPr>
          </a:p>
        </p:txBody>
      </p:sp>
      <p:sp>
        <p:nvSpPr>
          <p:cNvPr id="10" name="矩形 9"/>
          <p:cNvSpPr/>
          <p:nvPr/>
        </p:nvSpPr>
        <p:spPr>
          <a:xfrm>
            <a:off x="2602330" y="647187"/>
            <a:ext cx="3034967" cy="6093976"/>
          </a:xfrm>
          <a:prstGeom prst="rect">
            <a:avLst/>
          </a:prstGeom>
          <a:solidFill>
            <a:schemeClr val="bg1"/>
          </a:solidFill>
        </p:spPr>
        <p:txBody>
          <a:bodyPr wrap="square">
            <a:spAutoFit/>
          </a:bodyPr>
          <a:lstStyle/>
          <a:p>
            <a:pPr>
              <a:lnSpc>
                <a:spcPct val="150000"/>
              </a:lnSpc>
            </a:pPr>
            <a:r>
              <a:rPr lang="zh-CN" altLang="en-US" sz="2000" dirty="0">
                <a:latin typeface="+mn-ea"/>
                <a:sym typeface="+mn-ea"/>
              </a:rPr>
              <a:t>邮件系统结构</a:t>
            </a:r>
            <a:endParaRPr lang="en-US" altLang="zh-CN" sz="2000" dirty="0">
              <a:latin typeface="+mn-ea"/>
              <a:sym typeface="+mn-ea"/>
            </a:endParaRPr>
          </a:p>
          <a:p>
            <a:pPr>
              <a:lnSpc>
                <a:spcPct val="150000"/>
              </a:lnSpc>
            </a:pPr>
            <a:endParaRPr lang="en-US" altLang="zh-CN" sz="2000" dirty="0">
              <a:solidFill>
                <a:srgbClr val="FF0000"/>
              </a:solidFill>
              <a:latin typeface="+mn-ea"/>
              <a:sym typeface="+mn-ea"/>
            </a:endParaRPr>
          </a:p>
          <a:p>
            <a:pPr>
              <a:lnSpc>
                <a:spcPct val="150000"/>
              </a:lnSpc>
            </a:pPr>
            <a:endParaRPr lang="en-US" altLang="zh-CN" sz="2000" dirty="0">
              <a:solidFill>
                <a:srgbClr val="FF0000"/>
              </a:solidFill>
              <a:latin typeface="+mn-ea"/>
              <a:sym typeface="+mn-ea"/>
            </a:endParaRPr>
          </a:p>
          <a:p>
            <a:pPr>
              <a:lnSpc>
                <a:spcPct val="150000"/>
              </a:lnSpc>
            </a:pPr>
            <a:endParaRPr lang="en-US" altLang="zh-CN" sz="2000" dirty="0">
              <a:solidFill>
                <a:srgbClr val="FF0000"/>
              </a:solidFill>
              <a:latin typeface="+mn-ea"/>
              <a:sym typeface="+mn-ea"/>
            </a:endParaRPr>
          </a:p>
          <a:p>
            <a:pPr>
              <a:lnSpc>
                <a:spcPct val="150000"/>
              </a:lnSpc>
            </a:pPr>
            <a:r>
              <a:rPr lang="en-US" altLang="zh-CN" sz="2000" dirty="0">
                <a:solidFill>
                  <a:srgbClr val="FF0000"/>
                </a:solidFill>
                <a:latin typeface="+mn-ea"/>
                <a:sym typeface="+mn-ea"/>
              </a:rPr>
              <a:t>SMTP</a:t>
            </a:r>
          </a:p>
          <a:p>
            <a:pPr>
              <a:lnSpc>
                <a:spcPct val="150000"/>
              </a:lnSpc>
            </a:pPr>
            <a:endParaRPr lang="en-US" altLang="zh-CN" sz="2000" dirty="0">
              <a:latin typeface="+mn-ea"/>
              <a:sym typeface="+mn-ea"/>
            </a:endParaRPr>
          </a:p>
          <a:p>
            <a:pPr>
              <a:lnSpc>
                <a:spcPct val="150000"/>
              </a:lnSpc>
            </a:pPr>
            <a:endParaRPr lang="en-US" altLang="zh-CN" sz="2000" dirty="0">
              <a:latin typeface="+mn-ea"/>
              <a:sym typeface="+mn-ea"/>
            </a:endParaRPr>
          </a:p>
          <a:p>
            <a:pPr>
              <a:lnSpc>
                <a:spcPct val="150000"/>
              </a:lnSpc>
            </a:pPr>
            <a:endParaRPr lang="en-US" altLang="zh-CN" sz="2000" dirty="0">
              <a:latin typeface="+mn-ea"/>
              <a:sym typeface="+mn-ea"/>
            </a:endParaRPr>
          </a:p>
          <a:p>
            <a:pPr>
              <a:lnSpc>
                <a:spcPct val="150000"/>
              </a:lnSpc>
            </a:pPr>
            <a:r>
              <a:rPr lang="zh-CN" altLang="en-US" sz="2000" dirty="0">
                <a:latin typeface="+mn-ea"/>
                <a:sym typeface="+mn-ea"/>
              </a:rPr>
              <a:t>邮件格式与</a:t>
            </a:r>
            <a:r>
              <a:rPr lang="en-US" altLang="zh-CN" sz="2000" dirty="0">
                <a:latin typeface="+mn-ea"/>
                <a:sym typeface="+mn-ea"/>
              </a:rPr>
              <a:t>MIME</a:t>
            </a:r>
          </a:p>
          <a:p>
            <a:pPr>
              <a:lnSpc>
                <a:spcPct val="150000"/>
              </a:lnSpc>
            </a:pPr>
            <a:endParaRPr lang="en-US" altLang="zh-CN" sz="2000" dirty="0">
              <a:latin typeface="+mn-ea"/>
              <a:sym typeface="+mn-ea"/>
            </a:endParaRPr>
          </a:p>
          <a:p>
            <a:pPr>
              <a:lnSpc>
                <a:spcPct val="150000"/>
              </a:lnSpc>
            </a:pPr>
            <a:endParaRPr lang="en-US" altLang="zh-CN" sz="2000" dirty="0">
              <a:latin typeface="+mn-ea"/>
              <a:sym typeface="+mn-ea"/>
            </a:endParaRPr>
          </a:p>
          <a:p>
            <a:pPr>
              <a:lnSpc>
                <a:spcPct val="150000"/>
              </a:lnSpc>
            </a:pPr>
            <a:endParaRPr lang="zh-CN" altLang="en-US" sz="2000" dirty="0">
              <a:latin typeface="+mn-ea"/>
              <a:sym typeface="+mn-ea"/>
            </a:endParaRPr>
          </a:p>
          <a:p>
            <a:pPr>
              <a:lnSpc>
                <a:spcPct val="150000"/>
              </a:lnSpc>
            </a:pPr>
            <a:r>
              <a:rPr lang="zh-CN" altLang="en-US" sz="2000" dirty="0">
                <a:latin typeface="+mn-ea"/>
                <a:sym typeface="+mn-ea"/>
              </a:rPr>
              <a:t>邮件读取协议</a:t>
            </a:r>
          </a:p>
        </p:txBody>
      </p:sp>
      <p:sp>
        <p:nvSpPr>
          <p:cNvPr id="12" name="矩形 11"/>
          <p:cNvSpPr/>
          <p:nvPr/>
        </p:nvSpPr>
        <p:spPr>
          <a:xfrm>
            <a:off x="0" y="3338679"/>
            <a:ext cx="2042097" cy="458908"/>
          </a:xfrm>
          <a:prstGeom prst="rect">
            <a:avLst/>
          </a:prstGeom>
        </p:spPr>
        <p:txBody>
          <a:bodyPr wrap="none">
            <a:spAutoFit/>
          </a:bodyPr>
          <a:lstStyle/>
          <a:p>
            <a:pPr>
              <a:lnSpc>
                <a:spcPct val="150000"/>
              </a:lnSpc>
            </a:pPr>
            <a:r>
              <a:rPr lang="en-US" altLang="zh-CN" dirty="0">
                <a:latin typeface="+mn-ea"/>
                <a:sym typeface="+mn-ea"/>
              </a:rPr>
              <a:t>Internet</a:t>
            </a:r>
            <a:r>
              <a:rPr lang="zh-CN" altLang="en-US" dirty="0">
                <a:latin typeface="+mn-ea"/>
                <a:sym typeface="+mn-ea"/>
              </a:rPr>
              <a:t>电子邮件</a:t>
            </a:r>
            <a:endParaRPr lang="zh-CN" altLang="en-US" dirty="0">
              <a:latin typeface="+mn-ea"/>
            </a:endParaRPr>
          </a:p>
        </p:txBody>
      </p:sp>
      <p:sp>
        <p:nvSpPr>
          <p:cNvPr id="15" name="文本框 14"/>
          <p:cNvSpPr txBox="1"/>
          <p:nvPr/>
        </p:nvSpPr>
        <p:spPr>
          <a:xfrm>
            <a:off x="4119813" y="1613911"/>
            <a:ext cx="7061835" cy="2308324"/>
          </a:xfrm>
          <a:prstGeom prst="rect">
            <a:avLst/>
          </a:prstGeom>
          <a:noFill/>
          <a:ln>
            <a:solidFill>
              <a:schemeClr val="tx1"/>
            </a:solidFill>
          </a:ln>
        </p:spPr>
        <p:txBody>
          <a:bodyPr wrap="square" rtlCol="0">
            <a:spAutoFit/>
          </a:body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SMTP</a:t>
            </a:r>
            <a:r>
              <a:rPr lang="zh-CN" altLang="en-US" sz="2400" dirty="0">
                <a:latin typeface="微软雅黑" panose="020B0503020204020204" charset="-122"/>
                <a:ea typeface="微软雅黑" panose="020B0503020204020204" charset="-122"/>
                <a:cs typeface="微软雅黑" panose="020B0503020204020204" charset="-122"/>
              </a:rPr>
              <a:t>通过</a:t>
            </a:r>
            <a:r>
              <a:rPr lang="en-US" altLang="zh-CN" sz="2400" dirty="0">
                <a:solidFill>
                  <a:srgbClr val="FF0000"/>
                </a:solidFill>
                <a:latin typeface="微软雅黑" panose="020B0503020204020204" charset="-122"/>
                <a:ea typeface="微软雅黑" panose="020B0503020204020204" charset="-122"/>
                <a:cs typeface="微软雅黑" panose="020B0503020204020204" charset="-122"/>
              </a:rPr>
              <a:t>3</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个阶段</a:t>
            </a:r>
            <a:r>
              <a:rPr lang="zh-CN" altLang="en-US" sz="2400" dirty="0">
                <a:latin typeface="微软雅黑" panose="020B0503020204020204" charset="-122"/>
                <a:ea typeface="微软雅黑" panose="020B0503020204020204" charset="-122"/>
                <a:cs typeface="微软雅黑" panose="020B0503020204020204" charset="-122"/>
              </a:rPr>
              <a:t>的应用层交互完成邮件的传输：</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握手阶段</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邮件传输阶段</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关闭阶段</a:t>
            </a:r>
          </a:p>
        </p:txBody>
      </p:sp>
    </p:spTree>
    <p:custDataLst>
      <p:tags r:id="rId1"/>
    </p:custDataLst>
    <p:extLst>
      <p:ext uri="{BB962C8B-B14F-4D97-AF65-F5344CB8AC3E}">
        <p14:creationId xmlns:p14="http://schemas.microsoft.com/office/powerpoint/2010/main" val="12192941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左大括号 8"/>
          <p:cNvSpPr/>
          <p:nvPr/>
        </p:nvSpPr>
        <p:spPr>
          <a:xfrm>
            <a:off x="1913032" y="859536"/>
            <a:ext cx="689298" cy="5596127"/>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50000"/>
              </a:lnSpc>
            </a:pPr>
            <a:endParaRPr lang="zh-CN" altLang="en-US">
              <a:latin typeface="+mn-ea"/>
            </a:endParaRPr>
          </a:p>
        </p:txBody>
      </p:sp>
      <p:sp>
        <p:nvSpPr>
          <p:cNvPr id="10" name="矩形 9"/>
          <p:cNvSpPr/>
          <p:nvPr/>
        </p:nvSpPr>
        <p:spPr>
          <a:xfrm>
            <a:off x="2602330" y="647187"/>
            <a:ext cx="3034967" cy="6093976"/>
          </a:xfrm>
          <a:prstGeom prst="rect">
            <a:avLst/>
          </a:prstGeom>
        </p:spPr>
        <p:txBody>
          <a:bodyPr wrap="square">
            <a:spAutoFit/>
          </a:bodyPr>
          <a:lstStyle/>
          <a:p>
            <a:pPr>
              <a:lnSpc>
                <a:spcPct val="150000"/>
              </a:lnSpc>
            </a:pPr>
            <a:r>
              <a:rPr lang="zh-CN" altLang="en-US" sz="2000" dirty="0">
                <a:latin typeface="+mn-ea"/>
                <a:sym typeface="+mn-ea"/>
              </a:rPr>
              <a:t>邮件系统结构</a:t>
            </a:r>
            <a:endParaRPr lang="en-US" altLang="zh-CN" sz="2000" dirty="0">
              <a:latin typeface="+mn-ea"/>
              <a:sym typeface="+mn-ea"/>
            </a:endParaRPr>
          </a:p>
          <a:p>
            <a:pPr>
              <a:lnSpc>
                <a:spcPct val="150000"/>
              </a:lnSpc>
            </a:pPr>
            <a:endParaRPr lang="en-US" altLang="zh-CN" sz="2000" dirty="0">
              <a:solidFill>
                <a:srgbClr val="FF0000"/>
              </a:solidFill>
              <a:latin typeface="+mn-ea"/>
              <a:sym typeface="+mn-ea"/>
            </a:endParaRPr>
          </a:p>
          <a:p>
            <a:pPr>
              <a:lnSpc>
                <a:spcPct val="150000"/>
              </a:lnSpc>
            </a:pPr>
            <a:endParaRPr lang="en-US" altLang="zh-CN" sz="2000" dirty="0">
              <a:solidFill>
                <a:srgbClr val="FF0000"/>
              </a:solidFill>
              <a:latin typeface="+mn-ea"/>
              <a:sym typeface="+mn-ea"/>
            </a:endParaRPr>
          </a:p>
          <a:p>
            <a:pPr>
              <a:lnSpc>
                <a:spcPct val="150000"/>
              </a:lnSpc>
            </a:pPr>
            <a:endParaRPr lang="en-US" altLang="zh-CN" sz="2000" dirty="0">
              <a:solidFill>
                <a:srgbClr val="FF0000"/>
              </a:solidFill>
              <a:latin typeface="+mn-ea"/>
              <a:sym typeface="+mn-ea"/>
            </a:endParaRPr>
          </a:p>
          <a:p>
            <a:pPr>
              <a:lnSpc>
                <a:spcPct val="150000"/>
              </a:lnSpc>
            </a:pPr>
            <a:r>
              <a:rPr lang="en-US" altLang="zh-CN" sz="2000" dirty="0">
                <a:solidFill>
                  <a:srgbClr val="FF0000"/>
                </a:solidFill>
                <a:latin typeface="+mn-ea"/>
                <a:sym typeface="+mn-ea"/>
              </a:rPr>
              <a:t>SMTP</a:t>
            </a:r>
          </a:p>
          <a:p>
            <a:pPr>
              <a:lnSpc>
                <a:spcPct val="150000"/>
              </a:lnSpc>
            </a:pPr>
            <a:endParaRPr lang="en-US" altLang="zh-CN" sz="2000" dirty="0">
              <a:latin typeface="+mn-ea"/>
              <a:sym typeface="+mn-ea"/>
            </a:endParaRPr>
          </a:p>
          <a:p>
            <a:pPr>
              <a:lnSpc>
                <a:spcPct val="150000"/>
              </a:lnSpc>
            </a:pPr>
            <a:endParaRPr lang="en-US" altLang="zh-CN" sz="2000" dirty="0">
              <a:latin typeface="+mn-ea"/>
              <a:sym typeface="+mn-ea"/>
            </a:endParaRPr>
          </a:p>
          <a:p>
            <a:pPr>
              <a:lnSpc>
                <a:spcPct val="150000"/>
              </a:lnSpc>
            </a:pPr>
            <a:endParaRPr lang="en-US" altLang="zh-CN" sz="2000" dirty="0">
              <a:latin typeface="+mn-ea"/>
              <a:sym typeface="+mn-ea"/>
            </a:endParaRPr>
          </a:p>
          <a:p>
            <a:pPr>
              <a:lnSpc>
                <a:spcPct val="150000"/>
              </a:lnSpc>
            </a:pPr>
            <a:r>
              <a:rPr lang="zh-CN" altLang="en-US" sz="2000" dirty="0">
                <a:latin typeface="+mn-ea"/>
                <a:sym typeface="+mn-ea"/>
              </a:rPr>
              <a:t>邮件格式与</a:t>
            </a:r>
            <a:r>
              <a:rPr lang="en-US" altLang="zh-CN" sz="2000" dirty="0">
                <a:latin typeface="+mn-ea"/>
                <a:sym typeface="+mn-ea"/>
              </a:rPr>
              <a:t>MIME</a:t>
            </a:r>
          </a:p>
          <a:p>
            <a:pPr>
              <a:lnSpc>
                <a:spcPct val="150000"/>
              </a:lnSpc>
            </a:pPr>
            <a:endParaRPr lang="en-US" altLang="zh-CN" sz="2000" dirty="0">
              <a:latin typeface="+mn-ea"/>
              <a:sym typeface="+mn-ea"/>
            </a:endParaRPr>
          </a:p>
          <a:p>
            <a:pPr>
              <a:lnSpc>
                <a:spcPct val="150000"/>
              </a:lnSpc>
            </a:pPr>
            <a:endParaRPr lang="en-US" altLang="zh-CN" sz="2000" dirty="0">
              <a:latin typeface="+mn-ea"/>
              <a:sym typeface="+mn-ea"/>
            </a:endParaRPr>
          </a:p>
          <a:p>
            <a:pPr>
              <a:lnSpc>
                <a:spcPct val="150000"/>
              </a:lnSpc>
            </a:pPr>
            <a:endParaRPr lang="zh-CN" altLang="en-US" sz="2000" dirty="0">
              <a:latin typeface="+mn-ea"/>
              <a:sym typeface="+mn-ea"/>
            </a:endParaRPr>
          </a:p>
          <a:p>
            <a:pPr>
              <a:lnSpc>
                <a:spcPct val="150000"/>
              </a:lnSpc>
            </a:pPr>
            <a:r>
              <a:rPr lang="zh-CN" altLang="en-US" sz="2000" dirty="0">
                <a:latin typeface="+mn-ea"/>
                <a:sym typeface="+mn-ea"/>
              </a:rPr>
              <a:t>邮件读取协议</a:t>
            </a:r>
          </a:p>
        </p:txBody>
      </p:sp>
      <p:sp>
        <p:nvSpPr>
          <p:cNvPr id="12" name="矩形 11"/>
          <p:cNvSpPr/>
          <p:nvPr/>
        </p:nvSpPr>
        <p:spPr>
          <a:xfrm>
            <a:off x="0" y="3338679"/>
            <a:ext cx="2042097" cy="458908"/>
          </a:xfrm>
          <a:prstGeom prst="rect">
            <a:avLst/>
          </a:prstGeom>
        </p:spPr>
        <p:txBody>
          <a:bodyPr wrap="none">
            <a:spAutoFit/>
          </a:bodyPr>
          <a:lstStyle/>
          <a:p>
            <a:pPr>
              <a:lnSpc>
                <a:spcPct val="150000"/>
              </a:lnSpc>
            </a:pPr>
            <a:r>
              <a:rPr lang="en-US" altLang="zh-CN" dirty="0">
                <a:latin typeface="+mn-ea"/>
                <a:sym typeface="+mn-ea"/>
              </a:rPr>
              <a:t>Internet</a:t>
            </a:r>
            <a:r>
              <a:rPr lang="zh-CN" altLang="en-US" dirty="0">
                <a:latin typeface="+mn-ea"/>
                <a:sym typeface="+mn-ea"/>
              </a:rPr>
              <a:t>电子邮件</a:t>
            </a:r>
            <a:endParaRPr lang="zh-CN" altLang="en-US" dirty="0">
              <a:latin typeface="+mn-ea"/>
            </a:endParaRPr>
          </a:p>
        </p:txBody>
      </p:sp>
      <p:sp>
        <p:nvSpPr>
          <p:cNvPr id="15" name="文本框 14"/>
          <p:cNvSpPr txBox="1"/>
          <p:nvPr/>
        </p:nvSpPr>
        <p:spPr>
          <a:xfrm>
            <a:off x="3734263" y="1629141"/>
            <a:ext cx="7256826" cy="2400657"/>
          </a:xfrm>
          <a:prstGeom prst="rect">
            <a:avLst/>
          </a:prstGeom>
          <a:noFill/>
          <a:ln>
            <a:solidFill>
              <a:schemeClr val="tx1"/>
            </a:solidFill>
          </a:ln>
        </p:spPr>
        <p:txBody>
          <a:bodyPr wrap="square" rtlCol="0">
            <a:spAutoFit/>
          </a:bodyPr>
          <a:lstStyle/>
          <a:p>
            <a:pPr>
              <a:lnSpc>
                <a:spcPct val="150000"/>
              </a:lnSpc>
            </a:pPr>
            <a:r>
              <a:rPr lang="en-US" altLang="zh-CN" sz="2000" dirty="0">
                <a:latin typeface="微软雅黑" panose="020B0503020204020204" charset="-122"/>
                <a:ea typeface="微软雅黑" panose="020B0503020204020204" charset="-122"/>
                <a:cs typeface="微软雅黑" panose="020B0503020204020204" charset="-122"/>
              </a:rPr>
              <a:t>SMTP</a:t>
            </a:r>
            <a:r>
              <a:rPr lang="zh-CN" altLang="en-US" sz="2000" dirty="0">
                <a:latin typeface="微软雅黑" panose="020B0503020204020204" charset="-122"/>
                <a:ea typeface="微软雅黑" panose="020B0503020204020204" charset="-122"/>
                <a:cs typeface="微软雅黑" panose="020B0503020204020204" charset="-122"/>
              </a:rPr>
              <a:t>的特点：</a:t>
            </a:r>
            <a:endParaRPr lang="en-US" altLang="zh-CN" sz="20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000" dirty="0">
                <a:latin typeface="微软雅黑" panose="020B0503020204020204" charset="-122"/>
                <a:ea typeface="微软雅黑" panose="020B0503020204020204" charset="-122"/>
                <a:cs typeface="微软雅黑" panose="020B0503020204020204" charset="-122"/>
              </a:rPr>
              <a:t>SMTP</a:t>
            </a:r>
            <a:r>
              <a:rPr lang="zh-CN" altLang="en-US" sz="2000" dirty="0">
                <a:latin typeface="微软雅黑" panose="020B0503020204020204" charset="-122"/>
                <a:ea typeface="微软雅黑" panose="020B0503020204020204" charset="-122"/>
                <a:cs typeface="微软雅黑" panose="020B0503020204020204" charset="-122"/>
              </a:rPr>
              <a:t>只能传送</a:t>
            </a:r>
            <a:r>
              <a:rPr lang="en-US" altLang="zh-CN" sz="2000" dirty="0">
                <a:solidFill>
                  <a:schemeClr val="bg1"/>
                </a:solidFill>
                <a:latin typeface="微软雅黑" panose="020B0503020204020204" charset="-122"/>
                <a:ea typeface="微软雅黑" panose="020B0503020204020204" charset="-122"/>
                <a:cs typeface="微软雅黑" panose="020B0503020204020204" charset="-122"/>
              </a:rPr>
              <a:t>7</a:t>
            </a:r>
            <a:r>
              <a:rPr lang="zh-CN" altLang="en-US" sz="2000" dirty="0">
                <a:solidFill>
                  <a:schemeClr val="bg1"/>
                </a:solidFill>
                <a:latin typeface="微软雅黑" panose="020B0503020204020204" charset="-122"/>
                <a:ea typeface="微软雅黑" panose="020B0503020204020204" charset="-122"/>
                <a:cs typeface="微软雅黑" panose="020B0503020204020204" charset="-122"/>
              </a:rPr>
              <a:t>位</a:t>
            </a:r>
            <a:r>
              <a:rPr lang="en-US" altLang="zh-CN" sz="2000" dirty="0" err="1">
                <a:latin typeface="微软雅黑" panose="020B0503020204020204" charset="-122"/>
                <a:ea typeface="微软雅黑" panose="020B0503020204020204" charset="-122"/>
                <a:cs typeface="微软雅黑" panose="020B0503020204020204" charset="-122"/>
              </a:rPr>
              <a:t>ASCⅡ</a:t>
            </a:r>
            <a:r>
              <a:rPr lang="zh-CN" altLang="en-US" sz="2000" dirty="0">
                <a:latin typeface="微软雅黑" panose="020B0503020204020204" charset="-122"/>
                <a:ea typeface="微软雅黑" panose="020B0503020204020204" charset="-122"/>
                <a:cs typeface="微软雅黑" panose="020B0503020204020204" charset="-122"/>
              </a:rPr>
              <a:t>码文本内容。</a:t>
            </a:r>
            <a:endParaRPr lang="en-US" altLang="zh-CN" sz="20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000" dirty="0">
                <a:latin typeface="微软雅黑" panose="020B0503020204020204" charset="-122"/>
                <a:ea typeface="微软雅黑" panose="020B0503020204020204" charset="-122"/>
                <a:cs typeface="微软雅黑" panose="020B0503020204020204" charset="-122"/>
              </a:rPr>
              <a:t>SMTP</a:t>
            </a:r>
            <a:r>
              <a:rPr lang="zh-CN" altLang="en-US" sz="2000" dirty="0">
                <a:latin typeface="微软雅黑" panose="020B0503020204020204" charset="-122"/>
                <a:ea typeface="微软雅黑" panose="020B0503020204020204" charset="-122"/>
                <a:cs typeface="微软雅黑" panose="020B0503020204020204" charset="-122"/>
              </a:rPr>
              <a:t>传送的邮件内容中不能包含“</a:t>
            </a:r>
            <a:r>
              <a:rPr lang="en-US" altLang="zh-CN" sz="2000" dirty="0">
                <a:solidFill>
                  <a:schemeClr val="bg1"/>
                </a:solidFill>
                <a:latin typeface="微软雅黑" panose="020B0503020204020204" charset="-122"/>
                <a:ea typeface="微软雅黑" panose="020B0503020204020204" charset="-122"/>
                <a:cs typeface="微软雅黑" panose="020B0503020204020204" charset="-122"/>
              </a:rPr>
              <a:t>CRLF.CRLF</a:t>
            </a:r>
            <a:r>
              <a:rPr lang="zh-CN" altLang="en-US" sz="2000" dirty="0">
                <a:latin typeface="微软雅黑" panose="020B0503020204020204" charset="-122"/>
                <a:ea typeface="微软雅黑" panose="020B0503020204020204" charset="-122"/>
                <a:cs typeface="微软雅黑" panose="020B0503020204020204" charset="-122"/>
              </a:rPr>
              <a:t>”。</a:t>
            </a:r>
          </a:p>
          <a:p>
            <a:pPr>
              <a:lnSpc>
                <a:spcPct val="150000"/>
              </a:lnSpc>
            </a:pPr>
            <a:r>
              <a:rPr lang="en-US" altLang="zh-CN" sz="2000" dirty="0">
                <a:latin typeface="微软雅黑" panose="020B0503020204020204" charset="-122"/>
                <a:ea typeface="微软雅黑" panose="020B0503020204020204" charset="-122"/>
                <a:cs typeface="微软雅黑" panose="020B0503020204020204" charset="-122"/>
              </a:rPr>
              <a:t>SMTP</a:t>
            </a:r>
            <a:r>
              <a:rPr lang="zh-CN" altLang="en-US" sz="2000" dirty="0">
                <a:latin typeface="微软雅黑" panose="020B0503020204020204" charset="-122"/>
                <a:ea typeface="微软雅黑" panose="020B0503020204020204" charset="-122"/>
                <a:cs typeface="微软雅黑" panose="020B0503020204020204" charset="-122"/>
              </a:rPr>
              <a:t>是“</a:t>
            </a:r>
            <a:r>
              <a:rPr lang="zh-CN" altLang="en-US" sz="2000" dirty="0">
                <a:solidFill>
                  <a:schemeClr val="bg1"/>
                </a:solidFill>
                <a:latin typeface="微软雅黑" panose="020B0503020204020204" charset="-122"/>
                <a:ea typeface="微软雅黑" panose="020B0503020204020204" charset="-122"/>
                <a:cs typeface="微软雅黑" panose="020B0503020204020204" charset="-122"/>
              </a:rPr>
              <a:t>推动</a:t>
            </a:r>
            <a:r>
              <a:rPr lang="zh-CN" altLang="en-US" sz="2000" dirty="0">
                <a:latin typeface="微软雅黑" panose="020B0503020204020204" charset="-122"/>
                <a:ea typeface="微软雅黑" panose="020B0503020204020204" charset="-122"/>
                <a:cs typeface="微软雅黑" panose="020B0503020204020204" charset="-122"/>
              </a:rPr>
              <a:t>”协议。（</a:t>
            </a:r>
            <a:r>
              <a:rPr lang="en-US" altLang="zh-CN" sz="2000" dirty="0">
                <a:latin typeface="微软雅黑" panose="020B0503020204020204" charset="-122"/>
                <a:ea typeface="微软雅黑" panose="020B0503020204020204" charset="-122"/>
                <a:cs typeface="微软雅黑" panose="020B0503020204020204" charset="-122"/>
              </a:rPr>
              <a:t>HTTP</a:t>
            </a:r>
            <a:r>
              <a:rPr lang="zh-CN" altLang="en-US" sz="2000" dirty="0">
                <a:latin typeface="微软雅黑" panose="020B0503020204020204" charset="-122"/>
                <a:ea typeface="微软雅黑" panose="020B0503020204020204" charset="-122"/>
                <a:cs typeface="微软雅黑" panose="020B0503020204020204" charset="-122"/>
              </a:rPr>
              <a:t>是“</a:t>
            </a:r>
            <a:r>
              <a:rPr lang="zh-CN" altLang="en-US" sz="2000" dirty="0">
                <a:solidFill>
                  <a:schemeClr val="bg1"/>
                </a:solidFill>
                <a:latin typeface="微软雅黑" panose="020B0503020204020204" charset="-122"/>
                <a:ea typeface="微软雅黑" panose="020B0503020204020204" charset="-122"/>
                <a:cs typeface="微软雅黑" panose="020B0503020204020204" charset="-122"/>
              </a:rPr>
              <a:t>拉动</a:t>
            </a:r>
            <a:r>
              <a:rPr lang="zh-CN" altLang="en-US" sz="2000" dirty="0">
                <a:latin typeface="微软雅黑" panose="020B0503020204020204" charset="-122"/>
                <a:ea typeface="微软雅黑" panose="020B0503020204020204" charset="-122"/>
                <a:cs typeface="微软雅黑" panose="020B0503020204020204" charset="-122"/>
              </a:rPr>
              <a:t>”协议）</a:t>
            </a:r>
          </a:p>
          <a:p>
            <a:pPr>
              <a:lnSpc>
                <a:spcPct val="150000"/>
              </a:lnSpc>
            </a:pPr>
            <a:r>
              <a:rPr lang="en-US" altLang="zh-CN" sz="2000" dirty="0">
                <a:latin typeface="微软雅黑" panose="020B0503020204020204" charset="-122"/>
                <a:ea typeface="微软雅黑" panose="020B0503020204020204" charset="-122"/>
                <a:cs typeface="微软雅黑" panose="020B0503020204020204" charset="-122"/>
              </a:rPr>
              <a:t>SMTP</a:t>
            </a:r>
            <a:r>
              <a:rPr lang="zh-CN" altLang="en-US" sz="2000" dirty="0">
                <a:latin typeface="微软雅黑" panose="020B0503020204020204" charset="-122"/>
                <a:ea typeface="微软雅黑" panose="020B0503020204020204" charset="-122"/>
                <a:cs typeface="微软雅黑" panose="020B0503020204020204" charset="-122"/>
              </a:rPr>
              <a:t>使用</a:t>
            </a:r>
            <a:r>
              <a:rPr lang="en-US" altLang="zh-CN" sz="2000" dirty="0">
                <a:solidFill>
                  <a:srgbClr val="FF0000"/>
                </a:solidFill>
                <a:latin typeface="微软雅黑" panose="020B0503020204020204" charset="-122"/>
                <a:ea typeface="微软雅黑" panose="020B0503020204020204" charset="-122"/>
                <a:cs typeface="微软雅黑" panose="020B0503020204020204" charset="-122"/>
              </a:rPr>
              <a:t>TCP</a:t>
            </a:r>
            <a:r>
              <a:rPr lang="zh-CN" altLang="en-US" sz="2000" dirty="0">
                <a:solidFill>
                  <a:srgbClr val="FF0000"/>
                </a:solidFill>
                <a:latin typeface="微软雅黑" panose="020B0503020204020204" charset="-122"/>
                <a:ea typeface="微软雅黑" panose="020B0503020204020204" charset="-122"/>
                <a:cs typeface="微软雅黑" panose="020B0503020204020204" charset="-122"/>
              </a:rPr>
              <a:t>连接</a:t>
            </a:r>
            <a:r>
              <a:rPr lang="zh-CN" altLang="en-US" sz="2000" dirty="0">
                <a:solidFill>
                  <a:schemeClr val="bg1"/>
                </a:solidFill>
                <a:latin typeface="微软雅黑" panose="020B0503020204020204" charset="-122"/>
                <a:ea typeface="微软雅黑" panose="020B0503020204020204" charset="-122"/>
                <a:cs typeface="微软雅黑" panose="020B0503020204020204" charset="-122"/>
              </a:rPr>
              <a:t>是持久</a:t>
            </a:r>
            <a:r>
              <a:rPr lang="zh-CN" altLang="en-US" sz="2000" dirty="0">
                <a:latin typeface="微软雅黑" panose="020B0503020204020204" charset="-122"/>
                <a:ea typeface="微软雅黑" panose="020B0503020204020204" charset="-122"/>
                <a:cs typeface="微软雅黑" panose="020B0503020204020204" charset="-122"/>
              </a:rPr>
              <a:t>的。</a:t>
            </a:r>
          </a:p>
        </p:txBody>
      </p:sp>
    </p:spTree>
    <p:custDataLst>
      <p:tags r:id="rId1"/>
    </p:custDataLst>
    <p:extLst>
      <p:ext uri="{BB962C8B-B14F-4D97-AF65-F5344CB8AC3E}">
        <p14:creationId xmlns:p14="http://schemas.microsoft.com/office/powerpoint/2010/main" val="74308792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左大括号 8"/>
          <p:cNvSpPr/>
          <p:nvPr/>
        </p:nvSpPr>
        <p:spPr>
          <a:xfrm>
            <a:off x="1913032" y="859536"/>
            <a:ext cx="689298" cy="5596127"/>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50000"/>
              </a:lnSpc>
            </a:pPr>
            <a:endParaRPr lang="zh-CN" altLang="en-US">
              <a:latin typeface="+mn-ea"/>
            </a:endParaRPr>
          </a:p>
        </p:txBody>
      </p:sp>
      <p:sp>
        <p:nvSpPr>
          <p:cNvPr id="10" name="矩形 9"/>
          <p:cNvSpPr/>
          <p:nvPr/>
        </p:nvSpPr>
        <p:spPr>
          <a:xfrm>
            <a:off x="2602330" y="647187"/>
            <a:ext cx="3034967" cy="6093976"/>
          </a:xfrm>
          <a:prstGeom prst="rect">
            <a:avLst/>
          </a:prstGeom>
          <a:solidFill>
            <a:schemeClr val="bg1"/>
          </a:solidFill>
        </p:spPr>
        <p:txBody>
          <a:bodyPr wrap="square">
            <a:spAutoFit/>
          </a:bodyPr>
          <a:lstStyle/>
          <a:p>
            <a:pPr>
              <a:lnSpc>
                <a:spcPct val="150000"/>
              </a:lnSpc>
            </a:pPr>
            <a:r>
              <a:rPr lang="zh-CN" altLang="en-US" sz="2000" dirty="0">
                <a:latin typeface="+mn-ea"/>
                <a:sym typeface="+mn-ea"/>
              </a:rPr>
              <a:t>邮件系统结构</a:t>
            </a:r>
            <a:endParaRPr lang="en-US" altLang="zh-CN" sz="2000" dirty="0">
              <a:latin typeface="+mn-ea"/>
              <a:sym typeface="+mn-ea"/>
            </a:endParaRPr>
          </a:p>
          <a:p>
            <a:pPr>
              <a:lnSpc>
                <a:spcPct val="150000"/>
              </a:lnSpc>
            </a:pPr>
            <a:endParaRPr lang="en-US" altLang="zh-CN" sz="2000" dirty="0">
              <a:solidFill>
                <a:srgbClr val="FF0000"/>
              </a:solidFill>
              <a:latin typeface="+mn-ea"/>
              <a:sym typeface="+mn-ea"/>
            </a:endParaRPr>
          </a:p>
          <a:p>
            <a:pPr>
              <a:lnSpc>
                <a:spcPct val="150000"/>
              </a:lnSpc>
            </a:pPr>
            <a:endParaRPr lang="en-US" altLang="zh-CN" sz="2000" dirty="0">
              <a:solidFill>
                <a:srgbClr val="FF0000"/>
              </a:solidFill>
              <a:latin typeface="+mn-ea"/>
              <a:sym typeface="+mn-ea"/>
            </a:endParaRPr>
          </a:p>
          <a:p>
            <a:pPr>
              <a:lnSpc>
                <a:spcPct val="150000"/>
              </a:lnSpc>
            </a:pPr>
            <a:endParaRPr lang="en-US" altLang="zh-CN" sz="2000" dirty="0">
              <a:solidFill>
                <a:srgbClr val="FF0000"/>
              </a:solidFill>
              <a:latin typeface="+mn-ea"/>
              <a:sym typeface="+mn-ea"/>
            </a:endParaRPr>
          </a:p>
          <a:p>
            <a:pPr>
              <a:lnSpc>
                <a:spcPct val="150000"/>
              </a:lnSpc>
            </a:pPr>
            <a:r>
              <a:rPr lang="en-US" altLang="zh-CN" sz="2000" dirty="0">
                <a:solidFill>
                  <a:srgbClr val="FF0000"/>
                </a:solidFill>
                <a:latin typeface="+mn-ea"/>
                <a:sym typeface="+mn-ea"/>
              </a:rPr>
              <a:t>SMTP</a:t>
            </a:r>
          </a:p>
          <a:p>
            <a:pPr>
              <a:lnSpc>
                <a:spcPct val="150000"/>
              </a:lnSpc>
            </a:pPr>
            <a:endParaRPr lang="en-US" altLang="zh-CN" sz="2000" dirty="0">
              <a:latin typeface="+mn-ea"/>
              <a:sym typeface="+mn-ea"/>
            </a:endParaRPr>
          </a:p>
          <a:p>
            <a:pPr>
              <a:lnSpc>
                <a:spcPct val="150000"/>
              </a:lnSpc>
            </a:pPr>
            <a:endParaRPr lang="en-US" altLang="zh-CN" sz="2000" dirty="0">
              <a:latin typeface="+mn-ea"/>
              <a:sym typeface="+mn-ea"/>
            </a:endParaRPr>
          </a:p>
          <a:p>
            <a:pPr>
              <a:lnSpc>
                <a:spcPct val="150000"/>
              </a:lnSpc>
            </a:pPr>
            <a:endParaRPr lang="en-US" altLang="zh-CN" sz="2000" dirty="0">
              <a:latin typeface="+mn-ea"/>
              <a:sym typeface="+mn-ea"/>
            </a:endParaRPr>
          </a:p>
          <a:p>
            <a:pPr>
              <a:lnSpc>
                <a:spcPct val="150000"/>
              </a:lnSpc>
            </a:pPr>
            <a:r>
              <a:rPr lang="zh-CN" altLang="en-US" sz="2000" dirty="0">
                <a:latin typeface="+mn-ea"/>
                <a:sym typeface="+mn-ea"/>
              </a:rPr>
              <a:t>邮件格式与</a:t>
            </a:r>
            <a:r>
              <a:rPr lang="en-US" altLang="zh-CN" sz="2000" dirty="0">
                <a:latin typeface="+mn-ea"/>
                <a:sym typeface="+mn-ea"/>
              </a:rPr>
              <a:t>MIME</a:t>
            </a:r>
          </a:p>
          <a:p>
            <a:pPr>
              <a:lnSpc>
                <a:spcPct val="150000"/>
              </a:lnSpc>
            </a:pPr>
            <a:endParaRPr lang="en-US" altLang="zh-CN" sz="2000" dirty="0">
              <a:latin typeface="+mn-ea"/>
              <a:sym typeface="+mn-ea"/>
            </a:endParaRPr>
          </a:p>
          <a:p>
            <a:pPr>
              <a:lnSpc>
                <a:spcPct val="150000"/>
              </a:lnSpc>
            </a:pPr>
            <a:endParaRPr lang="en-US" altLang="zh-CN" sz="2000" dirty="0">
              <a:latin typeface="+mn-ea"/>
              <a:sym typeface="+mn-ea"/>
            </a:endParaRPr>
          </a:p>
          <a:p>
            <a:pPr>
              <a:lnSpc>
                <a:spcPct val="150000"/>
              </a:lnSpc>
            </a:pPr>
            <a:endParaRPr lang="zh-CN" altLang="en-US" sz="2000" dirty="0">
              <a:latin typeface="+mn-ea"/>
              <a:sym typeface="+mn-ea"/>
            </a:endParaRPr>
          </a:p>
          <a:p>
            <a:pPr>
              <a:lnSpc>
                <a:spcPct val="150000"/>
              </a:lnSpc>
            </a:pPr>
            <a:r>
              <a:rPr lang="zh-CN" altLang="en-US" sz="2000" dirty="0">
                <a:latin typeface="+mn-ea"/>
                <a:sym typeface="+mn-ea"/>
              </a:rPr>
              <a:t>邮件读取协议</a:t>
            </a:r>
          </a:p>
        </p:txBody>
      </p:sp>
      <p:sp>
        <p:nvSpPr>
          <p:cNvPr id="12" name="矩形 11"/>
          <p:cNvSpPr/>
          <p:nvPr/>
        </p:nvSpPr>
        <p:spPr>
          <a:xfrm>
            <a:off x="0" y="3338679"/>
            <a:ext cx="2042097" cy="458908"/>
          </a:xfrm>
          <a:prstGeom prst="rect">
            <a:avLst/>
          </a:prstGeom>
        </p:spPr>
        <p:txBody>
          <a:bodyPr wrap="none">
            <a:spAutoFit/>
          </a:bodyPr>
          <a:lstStyle/>
          <a:p>
            <a:pPr>
              <a:lnSpc>
                <a:spcPct val="150000"/>
              </a:lnSpc>
            </a:pPr>
            <a:r>
              <a:rPr lang="en-US" altLang="zh-CN" dirty="0">
                <a:latin typeface="+mn-ea"/>
                <a:sym typeface="+mn-ea"/>
              </a:rPr>
              <a:t>Internet</a:t>
            </a:r>
            <a:r>
              <a:rPr lang="zh-CN" altLang="en-US" dirty="0">
                <a:latin typeface="+mn-ea"/>
                <a:sym typeface="+mn-ea"/>
              </a:rPr>
              <a:t>电子邮件</a:t>
            </a:r>
            <a:endParaRPr lang="zh-CN" altLang="en-US" dirty="0">
              <a:latin typeface="+mn-ea"/>
            </a:endParaRPr>
          </a:p>
        </p:txBody>
      </p:sp>
      <p:sp>
        <p:nvSpPr>
          <p:cNvPr id="15" name="文本框 14"/>
          <p:cNvSpPr txBox="1"/>
          <p:nvPr/>
        </p:nvSpPr>
        <p:spPr>
          <a:xfrm>
            <a:off x="3734263" y="1629141"/>
            <a:ext cx="7256826" cy="2400657"/>
          </a:xfrm>
          <a:prstGeom prst="rect">
            <a:avLst/>
          </a:prstGeom>
          <a:noFill/>
          <a:ln>
            <a:solidFill>
              <a:schemeClr val="tx1"/>
            </a:solidFill>
          </a:ln>
        </p:spPr>
        <p:txBody>
          <a:bodyPr wrap="square" rtlCol="0">
            <a:spAutoFit/>
          </a:bodyPr>
          <a:lstStyle/>
          <a:p>
            <a:pPr>
              <a:lnSpc>
                <a:spcPct val="150000"/>
              </a:lnSpc>
            </a:pPr>
            <a:r>
              <a:rPr lang="en-US" altLang="zh-CN" sz="2000" dirty="0">
                <a:latin typeface="微软雅黑" panose="020B0503020204020204" charset="-122"/>
                <a:ea typeface="微软雅黑" panose="020B0503020204020204" charset="-122"/>
                <a:cs typeface="微软雅黑" panose="020B0503020204020204" charset="-122"/>
              </a:rPr>
              <a:t>SMTP</a:t>
            </a:r>
            <a:r>
              <a:rPr lang="zh-CN" altLang="en-US" sz="2000" dirty="0">
                <a:latin typeface="微软雅黑" panose="020B0503020204020204" charset="-122"/>
                <a:ea typeface="微软雅黑" panose="020B0503020204020204" charset="-122"/>
                <a:cs typeface="微软雅黑" panose="020B0503020204020204" charset="-122"/>
              </a:rPr>
              <a:t>的特点：</a:t>
            </a:r>
            <a:endParaRPr lang="en-US" altLang="zh-CN" sz="20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000" dirty="0">
                <a:latin typeface="微软雅黑" panose="020B0503020204020204" charset="-122"/>
                <a:ea typeface="微软雅黑" panose="020B0503020204020204" charset="-122"/>
                <a:cs typeface="微软雅黑" panose="020B0503020204020204" charset="-122"/>
              </a:rPr>
              <a:t>SMTP</a:t>
            </a:r>
            <a:r>
              <a:rPr lang="zh-CN" altLang="en-US" sz="2000" dirty="0">
                <a:latin typeface="微软雅黑" panose="020B0503020204020204" charset="-122"/>
                <a:ea typeface="微软雅黑" panose="020B0503020204020204" charset="-122"/>
                <a:cs typeface="微软雅黑" panose="020B0503020204020204" charset="-122"/>
              </a:rPr>
              <a:t>只能传送</a:t>
            </a:r>
            <a:r>
              <a:rPr lang="en-US" altLang="zh-CN" sz="2000" dirty="0">
                <a:solidFill>
                  <a:srgbClr val="FF0000"/>
                </a:solidFill>
                <a:latin typeface="微软雅黑" panose="020B0503020204020204" charset="-122"/>
                <a:ea typeface="微软雅黑" panose="020B0503020204020204" charset="-122"/>
                <a:cs typeface="微软雅黑" panose="020B0503020204020204" charset="-122"/>
              </a:rPr>
              <a:t>7</a:t>
            </a:r>
            <a:r>
              <a:rPr lang="zh-CN" altLang="en-US" sz="2000" dirty="0">
                <a:solidFill>
                  <a:srgbClr val="FF0000"/>
                </a:solidFill>
                <a:latin typeface="微软雅黑" panose="020B0503020204020204" charset="-122"/>
                <a:ea typeface="微软雅黑" panose="020B0503020204020204" charset="-122"/>
                <a:cs typeface="微软雅黑" panose="020B0503020204020204" charset="-122"/>
              </a:rPr>
              <a:t>位</a:t>
            </a:r>
            <a:r>
              <a:rPr lang="en-US" altLang="zh-CN" sz="2000" dirty="0" err="1">
                <a:latin typeface="微软雅黑" panose="020B0503020204020204" charset="-122"/>
                <a:ea typeface="微软雅黑" panose="020B0503020204020204" charset="-122"/>
                <a:cs typeface="微软雅黑" panose="020B0503020204020204" charset="-122"/>
              </a:rPr>
              <a:t>ASCⅡ</a:t>
            </a:r>
            <a:r>
              <a:rPr lang="zh-CN" altLang="en-US" sz="2000" dirty="0">
                <a:latin typeface="微软雅黑" panose="020B0503020204020204" charset="-122"/>
                <a:ea typeface="微软雅黑" panose="020B0503020204020204" charset="-122"/>
                <a:cs typeface="微软雅黑" panose="020B0503020204020204" charset="-122"/>
              </a:rPr>
              <a:t>码文本内容。</a:t>
            </a:r>
            <a:endParaRPr lang="en-US" altLang="zh-CN" sz="20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000" dirty="0">
                <a:latin typeface="微软雅黑" panose="020B0503020204020204" charset="-122"/>
                <a:ea typeface="微软雅黑" panose="020B0503020204020204" charset="-122"/>
                <a:cs typeface="微软雅黑" panose="020B0503020204020204" charset="-122"/>
              </a:rPr>
              <a:t>SMTP</a:t>
            </a:r>
            <a:r>
              <a:rPr lang="zh-CN" altLang="en-US" sz="2000" dirty="0">
                <a:latin typeface="微软雅黑" panose="020B0503020204020204" charset="-122"/>
                <a:ea typeface="微软雅黑" panose="020B0503020204020204" charset="-122"/>
                <a:cs typeface="微软雅黑" panose="020B0503020204020204" charset="-122"/>
              </a:rPr>
              <a:t>传送的邮件内容中不能包含“</a:t>
            </a:r>
            <a:r>
              <a:rPr lang="en-US" altLang="zh-CN" sz="2000" dirty="0">
                <a:solidFill>
                  <a:srgbClr val="FF0000"/>
                </a:solidFill>
                <a:latin typeface="微软雅黑" panose="020B0503020204020204" charset="-122"/>
                <a:ea typeface="微软雅黑" panose="020B0503020204020204" charset="-122"/>
                <a:cs typeface="微软雅黑" panose="020B0503020204020204" charset="-122"/>
              </a:rPr>
              <a:t>CRLF.CRLF</a:t>
            </a:r>
            <a:r>
              <a:rPr lang="zh-CN" altLang="en-US" sz="2000" dirty="0">
                <a:latin typeface="微软雅黑" panose="020B0503020204020204" charset="-122"/>
                <a:ea typeface="微软雅黑" panose="020B0503020204020204" charset="-122"/>
                <a:cs typeface="微软雅黑" panose="020B0503020204020204" charset="-122"/>
              </a:rPr>
              <a:t>”。</a:t>
            </a:r>
          </a:p>
          <a:p>
            <a:pPr>
              <a:lnSpc>
                <a:spcPct val="150000"/>
              </a:lnSpc>
            </a:pPr>
            <a:r>
              <a:rPr lang="en-US" altLang="zh-CN" sz="2000" dirty="0">
                <a:latin typeface="微软雅黑" panose="020B0503020204020204" charset="-122"/>
                <a:ea typeface="微软雅黑" panose="020B0503020204020204" charset="-122"/>
                <a:cs typeface="微软雅黑" panose="020B0503020204020204" charset="-122"/>
              </a:rPr>
              <a:t>SMTP</a:t>
            </a:r>
            <a:r>
              <a:rPr lang="zh-CN" altLang="en-US" sz="2000" dirty="0">
                <a:latin typeface="微软雅黑" panose="020B0503020204020204" charset="-122"/>
                <a:ea typeface="微软雅黑" panose="020B0503020204020204" charset="-122"/>
                <a:cs typeface="微软雅黑" panose="020B0503020204020204" charset="-122"/>
              </a:rPr>
              <a:t>是“</a:t>
            </a:r>
            <a:r>
              <a:rPr lang="zh-CN" altLang="en-US" sz="2000" dirty="0">
                <a:solidFill>
                  <a:srgbClr val="FF0000"/>
                </a:solidFill>
                <a:latin typeface="微软雅黑" panose="020B0503020204020204" charset="-122"/>
                <a:ea typeface="微软雅黑" panose="020B0503020204020204" charset="-122"/>
                <a:cs typeface="微软雅黑" panose="020B0503020204020204" charset="-122"/>
              </a:rPr>
              <a:t>推动</a:t>
            </a:r>
            <a:r>
              <a:rPr lang="zh-CN" altLang="en-US" sz="2000" dirty="0">
                <a:latin typeface="微软雅黑" panose="020B0503020204020204" charset="-122"/>
                <a:ea typeface="微软雅黑" panose="020B0503020204020204" charset="-122"/>
                <a:cs typeface="微软雅黑" panose="020B0503020204020204" charset="-122"/>
              </a:rPr>
              <a:t>”协议。（</a:t>
            </a:r>
            <a:r>
              <a:rPr lang="en-US" altLang="zh-CN" sz="2000" dirty="0">
                <a:latin typeface="微软雅黑" panose="020B0503020204020204" charset="-122"/>
                <a:ea typeface="微软雅黑" panose="020B0503020204020204" charset="-122"/>
                <a:cs typeface="微软雅黑" panose="020B0503020204020204" charset="-122"/>
              </a:rPr>
              <a:t>HTTP</a:t>
            </a:r>
            <a:r>
              <a:rPr lang="zh-CN" altLang="en-US" sz="2000" dirty="0">
                <a:latin typeface="微软雅黑" panose="020B0503020204020204" charset="-122"/>
                <a:ea typeface="微软雅黑" panose="020B0503020204020204" charset="-122"/>
                <a:cs typeface="微软雅黑" panose="020B0503020204020204" charset="-122"/>
              </a:rPr>
              <a:t>是“拉动”协议）</a:t>
            </a:r>
          </a:p>
          <a:p>
            <a:pPr>
              <a:lnSpc>
                <a:spcPct val="150000"/>
              </a:lnSpc>
            </a:pPr>
            <a:r>
              <a:rPr lang="en-US" altLang="zh-CN" sz="2000" dirty="0">
                <a:latin typeface="微软雅黑" panose="020B0503020204020204" charset="-122"/>
                <a:ea typeface="微软雅黑" panose="020B0503020204020204" charset="-122"/>
                <a:cs typeface="微软雅黑" panose="020B0503020204020204" charset="-122"/>
              </a:rPr>
              <a:t>SMTP</a:t>
            </a:r>
            <a:r>
              <a:rPr lang="zh-CN" altLang="en-US" sz="2000" dirty="0">
                <a:latin typeface="微软雅黑" panose="020B0503020204020204" charset="-122"/>
                <a:ea typeface="微软雅黑" panose="020B0503020204020204" charset="-122"/>
                <a:cs typeface="微软雅黑" panose="020B0503020204020204" charset="-122"/>
              </a:rPr>
              <a:t>使用</a:t>
            </a:r>
            <a:r>
              <a:rPr lang="en-US" altLang="zh-CN" sz="2000" dirty="0">
                <a:solidFill>
                  <a:srgbClr val="FF0000"/>
                </a:solidFill>
                <a:latin typeface="微软雅黑" panose="020B0503020204020204" charset="-122"/>
                <a:ea typeface="微软雅黑" panose="020B0503020204020204" charset="-122"/>
                <a:cs typeface="微软雅黑" panose="020B0503020204020204" charset="-122"/>
              </a:rPr>
              <a:t>TCP</a:t>
            </a:r>
            <a:r>
              <a:rPr lang="zh-CN" altLang="en-US" sz="2000" dirty="0">
                <a:solidFill>
                  <a:srgbClr val="FF0000"/>
                </a:solidFill>
                <a:latin typeface="微软雅黑" panose="020B0503020204020204" charset="-122"/>
                <a:ea typeface="微软雅黑" panose="020B0503020204020204" charset="-122"/>
                <a:cs typeface="微软雅黑" panose="020B0503020204020204" charset="-122"/>
              </a:rPr>
              <a:t>连接是持久</a:t>
            </a:r>
            <a:r>
              <a:rPr lang="zh-CN" altLang="en-US" sz="2000" dirty="0">
                <a:latin typeface="微软雅黑" panose="020B0503020204020204" charset="-122"/>
                <a:ea typeface="微软雅黑" panose="020B0503020204020204" charset="-122"/>
                <a:cs typeface="微软雅黑" panose="020B0503020204020204" charset="-122"/>
              </a:rPr>
              <a:t>的。</a:t>
            </a:r>
          </a:p>
        </p:txBody>
      </p:sp>
    </p:spTree>
    <p:custDataLst>
      <p:tags r:id="rId1"/>
    </p:custDataLst>
    <p:extLst>
      <p:ext uri="{BB962C8B-B14F-4D97-AF65-F5344CB8AC3E}">
        <p14:creationId xmlns:p14="http://schemas.microsoft.com/office/powerpoint/2010/main" val="15051856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左大括号 8"/>
          <p:cNvSpPr/>
          <p:nvPr/>
        </p:nvSpPr>
        <p:spPr>
          <a:xfrm>
            <a:off x="1913032" y="859536"/>
            <a:ext cx="689298" cy="5596127"/>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50000"/>
              </a:lnSpc>
            </a:pPr>
            <a:endParaRPr lang="zh-CN" altLang="en-US">
              <a:latin typeface="+mn-ea"/>
            </a:endParaRPr>
          </a:p>
        </p:txBody>
      </p:sp>
      <p:sp>
        <p:nvSpPr>
          <p:cNvPr id="10" name="矩形 9"/>
          <p:cNvSpPr/>
          <p:nvPr/>
        </p:nvSpPr>
        <p:spPr>
          <a:xfrm>
            <a:off x="2602330" y="647187"/>
            <a:ext cx="3034967" cy="6093976"/>
          </a:xfrm>
          <a:prstGeom prst="rect">
            <a:avLst/>
          </a:prstGeom>
          <a:solidFill>
            <a:schemeClr val="bg1"/>
          </a:solidFill>
        </p:spPr>
        <p:txBody>
          <a:bodyPr wrap="square">
            <a:spAutoFit/>
          </a:bodyPr>
          <a:lstStyle/>
          <a:p>
            <a:pPr>
              <a:lnSpc>
                <a:spcPct val="150000"/>
              </a:lnSpc>
            </a:pPr>
            <a:r>
              <a:rPr lang="zh-CN" altLang="en-US" sz="2000" dirty="0">
                <a:latin typeface="+mn-ea"/>
                <a:sym typeface="+mn-ea"/>
              </a:rPr>
              <a:t>邮件系统结构</a:t>
            </a:r>
            <a:endParaRPr lang="en-US" altLang="zh-CN" sz="2000" dirty="0">
              <a:latin typeface="+mn-ea"/>
              <a:sym typeface="+mn-ea"/>
            </a:endParaRPr>
          </a:p>
          <a:p>
            <a:pPr>
              <a:lnSpc>
                <a:spcPct val="150000"/>
              </a:lnSpc>
            </a:pPr>
            <a:endParaRPr lang="en-US" altLang="zh-CN" sz="2000" dirty="0">
              <a:solidFill>
                <a:srgbClr val="FF0000"/>
              </a:solidFill>
              <a:latin typeface="+mn-ea"/>
              <a:sym typeface="+mn-ea"/>
            </a:endParaRPr>
          </a:p>
          <a:p>
            <a:pPr>
              <a:lnSpc>
                <a:spcPct val="150000"/>
              </a:lnSpc>
            </a:pPr>
            <a:endParaRPr lang="en-US" altLang="zh-CN" sz="2000" dirty="0">
              <a:solidFill>
                <a:srgbClr val="FF0000"/>
              </a:solidFill>
              <a:latin typeface="+mn-ea"/>
              <a:sym typeface="+mn-ea"/>
            </a:endParaRPr>
          </a:p>
          <a:p>
            <a:pPr>
              <a:lnSpc>
                <a:spcPct val="150000"/>
              </a:lnSpc>
            </a:pPr>
            <a:endParaRPr lang="en-US" altLang="zh-CN" sz="2000" dirty="0">
              <a:solidFill>
                <a:srgbClr val="FF0000"/>
              </a:solidFill>
              <a:latin typeface="+mn-ea"/>
              <a:sym typeface="+mn-ea"/>
            </a:endParaRPr>
          </a:p>
          <a:p>
            <a:pPr>
              <a:lnSpc>
                <a:spcPct val="150000"/>
              </a:lnSpc>
            </a:pPr>
            <a:r>
              <a:rPr lang="en-US" altLang="zh-CN" sz="2000" dirty="0">
                <a:latin typeface="+mn-ea"/>
                <a:sym typeface="+mn-ea"/>
              </a:rPr>
              <a:t>SMTP</a:t>
            </a:r>
          </a:p>
          <a:p>
            <a:pPr>
              <a:lnSpc>
                <a:spcPct val="150000"/>
              </a:lnSpc>
            </a:pPr>
            <a:endParaRPr lang="en-US" altLang="zh-CN" sz="2000" dirty="0">
              <a:latin typeface="+mn-ea"/>
              <a:sym typeface="+mn-ea"/>
            </a:endParaRPr>
          </a:p>
          <a:p>
            <a:pPr>
              <a:lnSpc>
                <a:spcPct val="150000"/>
              </a:lnSpc>
            </a:pPr>
            <a:endParaRPr lang="en-US" altLang="zh-CN" sz="2000" dirty="0">
              <a:latin typeface="+mn-ea"/>
              <a:sym typeface="+mn-ea"/>
            </a:endParaRPr>
          </a:p>
          <a:p>
            <a:pPr>
              <a:lnSpc>
                <a:spcPct val="150000"/>
              </a:lnSpc>
            </a:pPr>
            <a:endParaRPr lang="en-US" altLang="zh-CN" sz="2000" dirty="0">
              <a:solidFill>
                <a:srgbClr val="FF0000"/>
              </a:solidFill>
              <a:latin typeface="+mn-ea"/>
              <a:sym typeface="+mn-ea"/>
            </a:endParaRPr>
          </a:p>
          <a:p>
            <a:pPr>
              <a:lnSpc>
                <a:spcPct val="150000"/>
              </a:lnSpc>
            </a:pPr>
            <a:r>
              <a:rPr lang="zh-CN" altLang="en-US" sz="2000" dirty="0">
                <a:solidFill>
                  <a:srgbClr val="FF0000"/>
                </a:solidFill>
                <a:latin typeface="+mn-ea"/>
                <a:sym typeface="+mn-ea"/>
              </a:rPr>
              <a:t>邮件格式与</a:t>
            </a:r>
            <a:r>
              <a:rPr lang="en-US" altLang="zh-CN" sz="2000" dirty="0">
                <a:solidFill>
                  <a:srgbClr val="FF0000"/>
                </a:solidFill>
                <a:latin typeface="+mn-ea"/>
                <a:sym typeface="+mn-ea"/>
              </a:rPr>
              <a:t>MIME</a:t>
            </a:r>
          </a:p>
          <a:p>
            <a:pPr>
              <a:lnSpc>
                <a:spcPct val="150000"/>
              </a:lnSpc>
            </a:pPr>
            <a:endParaRPr lang="en-US" altLang="zh-CN" sz="2000" dirty="0">
              <a:latin typeface="+mn-ea"/>
              <a:sym typeface="+mn-ea"/>
            </a:endParaRPr>
          </a:p>
          <a:p>
            <a:pPr>
              <a:lnSpc>
                <a:spcPct val="150000"/>
              </a:lnSpc>
            </a:pPr>
            <a:endParaRPr lang="en-US" altLang="zh-CN" sz="2000" dirty="0">
              <a:latin typeface="+mn-ea"/>
              <a:sym typeface="+mn-ea"/>
            </a:endParaRPr>
          </a:p>
          <a:p>
            <a:pPr>
              <a:lnSpc>
                <a:spcPct val="150000"/>
              </a:lnSpc>
            </a:pPr>
            <a:endParaRPr lang="zh-CN" altLang="en-US" sz="2000" dirty="0">
              <a:latin typeface="+mn-ea"/>
              <a:sym typeface="+mn-ea"/>
            </a:endParaRPr>
          </a:p>
          <a:p>
            <a:pPr>
              <a:lnSpc>
                <a:spcPct val="150000"/>
              </a:lnSpc>
            </a:pPr>
            <a:r>
              <a:rPr lang="zh-CN" altLang="en-US" sz="2000" dirty="0">
                <a:latin typeface="+mn-ea"/>
                <a:sym typeface="+mn-ea"/>
              </a:rPr>
              <a:t>邮件读取协议</a:t>
            </a:r>
          </a:p>
        </p:txBody>
      </p:sp>
      <p:sp>
        <p:nvSpPr>
          <p:cNvPr id="12" name="矩形 11"/>
          <p:cNvSpPr/>
          <p:nvPr/>
        </p:nvSpPr>
        <p:spPr>
          <a:xfrm>
            <a:off x="0" y="3338679"/>
            <a:ext cx="2042097" cy="458908"/>
          </a:xfrm>
          <a:prstGeom prst="rect">
            <a:avLst/>
          </a:prstGeom>
        </p:spPr>
        <p:txBody>
          <a:bodyPr wrap="none">
            <a:spAutoFit/>
          </a:bodyPr>
          <a:lstStyle/>
          <a:p>
            <a:pPr>
              <a:lnSpc>
                <a:spcPct val="150000"/>
              </a:lnSpc>
            </a:pPr>
            <a:r>
              <a:rPr lang="en-US" altLang="zh-CN" dirty="0">
                <a:latin typeface="+mn-ea"/>
                <a:sym typeface="+mn-ea"/>
              </a:rPr>
              <a:t>Internet</a:t>
            </a:r>
            <a:r>
              <a:rPr lang="zh-CN" altLang="en-US" dirty="0">
                <a:latin typeface="+mn-ea"/>
                <a:sym typeface="+mn-ea"/>
              </a:rPr>
              <a:t>电子邮件</a:t>
            </a:r>
            <a:endParaRPr lang="zh-CN" altLang="en-US" dirty="0">
              <a:latin typeface="+mn-ea"/>
            </a:endParaRPr>
          </a:p>
        </p:txBody>
      </p:sp>
      <p:sp>
        <p:nvSpPr>
          <p:cNvPr id="15" name="文本框 14"/>
          <p:cNvSpPr txBox="1"/>
          <p:nvPr/>
        </p:nvSpPr>
        <p:spPr>
          <a:xfrm>
            <a:off x="4935174" y="3568133"/>
            <a:ext cx="7256826" cy="1884618"/>
          </a:xfrm>
          <a:prstGeom prst="rect">
            <a:avLst/>
          </a:prstGeom>
          <a:noFill/>
          <a:ln>
            <a:solidFill>
              <a:schemeClr val="tx1"/>
            </a:solidFill>
          </a:ln>
        </p:spPr>
        <p:txBody>
          <a:bodyPr wrap="square" rtlCol="0">
            <a:spAutoFit/>
          </a:bodyPr>
          <a:lstStyle/>
          <a:p>
            <a:pPr>
              <a:lnSpc>
                <a:spcPct val="150000"/>
              </a:lnSpc>
            </a:pPr>
            <a:r>
              <a:rPr lang="zh-CN" altLang="en-US" sz="2000" dirty="0">
                <a:latin typeface="微软雅黑" panose="020B0503020204020204" charset="-122"/>
                <a:ea typeface="微软雅黑" panose="020B0503020204020204" charset="-122"/>
              </a:rPr>
              <a:t>一封邮件要按照一定格式结构进行组织的。</a:t>
            </a:r>
          </a:p>
          <a:p>
            <a:pPr>
              <a:lnSpc>
                <a:spcPct val="150000"/>
              </a:lnSpc>
            </a:pPr>
            <a:r>
              <a:rPr lang="zh-CN" altLang="en-US" sz="2000" dirty="0">
                <a:latin typeface="微软雅黑" panose="020B0503020204020204" charset="-122"/>
                <a:ea typeface="微软雅黑" panose="020B0503020204020204" charset="-122"/>
              </a:rPr>
              <a:t>       首部</a:t>
            </a:r>
          </a:p>
          <a:p>
            <a:pPr>
              <a:lnSpc>
                <a:spcPct val="150000"/>
              </a:lnSpc>
            </a:pPr>
            <a:r>
              <a:rPr lang="zh-CN" altLang="en-US" sz="2000" dirty="0">
                <a:latin typeface="微软雅黑" panose="020B0503020204020204" charset="-122"/>
                <a:ea typeface="微软雅黑" panose="020B0503020204020204" charset="-122"/>
              </a:rPr>
              <a:t>       空白</a:t>
            </a:r>
          </a:p>
          <a:p>
            <a:pPr>
              <a:lnSpc>
                <a:spcPct val="150000"/>
              </a:lnSpc>
            </a:pPr>
            <a:r>
              <a:rPr lang="zh-CN" altLang="en-US" sz="2000" dirty="0">
                <a:latin typeface="微软雅黑" panose="020B0503020204020204" charset="-122"/>
                <a:ea typeface="微软雅黑" panose="020B0503020204020204" charset="-122"/>
              </a:rPr>
              <a:t>       行主体</a:t>
            </a:r>
          </a:p>
        </p:txBody>
      </p:sp>
    </p:spTree>
    <p:custDataLst>
      <p:tags r:id="rId1"/>
    </p:custDataLst>
    <p:extLst>
      <p:ext uri="{BB962C8B-B14F-4D97-AF65-F5344CB8AC3E}">
        <p14:creationId xmlns:p14="http://schemas.microsoft.com/office/powerpoint/2010/main" val="2486091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左大括号 8"/>
          <p:cNvSpPr/>
          <p:nvPr/>
        </p:nvSpPr>
        <p:spPr>
          <a:xfrm>
            <a:off x="1913032" y="859536"/>
            <a:ext cx="689298" cy="5596127"/>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50000"/>
              </a:lnSpc>
            </a:pPr>
            <a:endParaRPr lang="zh-CN" altLang="en-US">
              <a:latin typeface="+mn-ea"/>
            </a:endParaRPr>
          </a:p>
        </p:txBody>
      </p:sp>
      <p:sp>
        <p:nvSpPr>
          <p:cNvPr id="10" name="矩形 9"/>
          <p:cNvSpPr/>
          <p:nvPr/>
        </p:nvSpPr>
        <p:spPr>
          <a:xfrm>
            <a:off x="2602330" y="647187"/>
            <a:ext cx="3034967" cy="6093976"/>
          </a:xfrm>
          <a:prstGeom prst="rect">
            <a:avLst/>
          </a:prstGeom>
          <a:solidFill>
            <a:schemeClr val="bg1"/>
          </a:solidFill>
        </p:spPr>
        <p:txBody>
          <a:bodyPr wrap="square">
            <a:spAutoFit/>
          </a:bodyPr>
          <a:lstStyle/>
          <a:p>
            <a:pPr>
              <a:lnSpc>
                <a:spcPct val="150000"/>
              </a:lnSpc>
            </a:pPr>
            <a:r>
              <a:rPr lang="zh-CN" altLang="en-US" sz="2000" dirty="0">
                <a:latin typeface="+mn-ea"/>
                <a:sym typeface="+mn-ea"/>
              </a:rPr>
              <a:t>邮件系统结构</a:t>
            </a:r>
            <a:endParaRPr lang="en-US" altLang="zh-CN" sz="2000" dirty="0">
              <a:latin typeface="+mn-ea"/>
              <a:sym typeface="+mn-ea"/>
            </a:endParaRPr>
          </a:p>
          <a:p>
            <a:pPr>
              <a:lnSpc>
                <a:spcPct val="150000"/>
              </a:lnSpc>
            </a:pPr>
            <a:endParaRPr lang="en-US" altLang="zh-CN" sz="2000" dirty="0">
              <a:solidFill>
                <a:srgbClr val="FF0000"/>
              </a:solidFill>
              <a:latin typeface="+mn-ea"/>
              <a:sym typeface="+mn-ea"/>
            </a:endParaRPr>
          </a:p>
          <a:p>
            <a:pPr>
              <a:lnSpc>
                <a:spcPct val="150000"/>
              </a:lnSpc>
            </a:pPr>
            <a:endParaRPr lang="en-US" altLang="zh-CN" sz="2000" dirty="0">
              <a:solidFill>
                <a:srgbClr val="FF0000"/>
              </a:solidFill>
              <a:latin typeface="+mn-ea"/>
              <a:sym typeface="+mn-ea"/>
            </a:endParaRPr>
          </a:p>
          <a:p>
            <a:pPr>
              <a:lnSpc>
                <a:spcPct val="150000"/>
              </a:lnSpc>
            </a:pPr>
            <a:endParaRPr lang="en-US" altLang="zh-CN" sz="2000" dirty="0">
              <a:solidFill>
                <a:srgbClr val="FF0000"/>
              </a:solidFill>
              <a:latin typeface="+mn-ea"/>
              <a:sym typeface="+mn-ea"/>
            </a:endParaRPr>
          </a:p>
          <a:p>
            <a:pPr>
              <a:lnSpc>
                <a:spcPct val="150000"/>
              </a:lnSpc>
            </a:pPr>
            <a:r>
              <a:rPr lang="en-US" altLang="zh-CN" sz="2000" dirty="0">
                <a:latin typeface="+mn-ea"/>
                <a:sym typeface="+mn-ea"/>
              </a:rPr>
              <a:t>SMTP</a:t>
            </a:r>
          </a:p>
          <a:p>
            <a:pPr>
              <a:lnSpc>
                <a:spcPct val="150000"/>
              </a:lnSpc>
            </a:pPr>
            <a:endParaRPr lang="en-US" altLang="zh-CN" sz="2000" dirty="0">
              <a:latin typeface="+mn-ea"/>
              <a:sym typeface="+mn-ea"/>
            </a:endParaRPr>
          </a:p>
          <a:p>
            <a:pPr>
              <a:lnSpc>
                <a:spcPct val="150000"/>
              </a:lnSpc>
            </a:pPr>
            <a:endParaRPr lang="en-US" altLang="zh-CN" sz="2000" dirty="0">
              <a:latin typeface="+mn-ea"/>
              <a:sym typeface="+mn-ea"/>
            </a:endParaRPr>
          </a:p>
          <a:p>
            <a:pPr>
              <a:lnSpc>
                <a:spcPct val="150000"/>
              </a:lnSpc>
            </a:pPr>
            <a:endParaRPr lang="en-US" altLang="zh-CN" sz="2000" dirty="0">
              <a:solidFill>
                <a:srgbClr val="FF0000"/>
              </a:solidFill>
              <a:latin typeface="+mn-ea"/>
              <a:sym typeface="+mn-ea"/>
            </a:endParaRPr>
          </a:p>
          <a:p>
            <a:pPr>
              <a:lnSpc>
                <a:spcPct val="150000"/>
              </a:lnSpc>
            </a:pPr>
            <a:r>
              <a:rPr lang="zh-CN" altLang="en-US" sz="2000" dirty="0">
                <a:solidFill>
                  <a:srgbClr val="FF0000"/>
                </a:solidFill>
                <a:latin typeface="+mn-ea"/>
                <a:sym typeface="+mn-ea"/>
              </a:rPr>
              <a:t>邮件格式与</a:t>
            </a:r>
            <a:r>
              <a:rPr lang="en-US" altLang="zh-CN" sz="2000" dirty="0">
                <a:solidFill>
                  <a:srgbClr val="FF0000"/>
                </a:solidFill>
                <a:latin typeface="+mn-ea"/>
                <a:sym typeface="+mn-ea"/>
              </a:rPr>
              <a:t>MIME</a:t>
            </a:r>
          </a:p>
          <a:p>
            <a:pPr>
              <a:lnSpc>
                <a:spcPct val="150000"/>
              </a:lnSpc>
            </a:pPr>
            <a:endParaRPr lang="en-US" altLang="zh-CN" sz="2000" dirty="0">
              <a:latin typeface="+mn-ea"/>
              <a:sym typeface="+mn-ea"/>
            </a:endParaRPr>
          </a:p>
          <a:p>
            <a:pPr>
              <a:lnSpc>
                <a:spcPct val="150000"/>
              </a:lnSpc>
            </a:pPr>
            <a:endParaRPr lang="en-US" altLang="zh-CN" sz="2000" dirty="0">
              <a:latin typeface="+mn-ea"/>
              <a:sym typeface="+mn-ea"/>
            </a:endParaRPr>
          </a:p>
          <a:p>
            <a:pPr>
              <a:lnSpc>
                <a:spcPct val="150000"/>
              </a:lnSpc>
            </a:pPr>
            <a:endParaRPr lang="zh-CN" altLang="en-US" sz="2000" dirty="0">
              <a:latin typeface="+mn-ea"/>
              <a:sym typeface="+mn-ea"/>
            </a:endParaRPr>
          </a:p>
          <a:p>
            <a:pPr>
              <a:lnSpc>
                <a:spcPct val="150000"/>
              </a:lnSpc>
            </a:pPr>
            <a:r>
              <a:rPr lang="zh-CN" altLang="en-US" sz="2000" dirty="0">
                <a:latin typeface="+mn-ea"/>
                <a:sym typeface="+mn-ea"/>
              </a:rPr>
              <a:t>邮件读取协议</a:t>
            </a:r>
          </a:p>
        </p:txBody>
      </p:sp>
      <p:sp>
        <p:nvSpPr>
          <p:cNvPr id="12" name="矩形 11"/>
          <p:cNvSpPr/>
          <p:nvPr/>
        </p:nvSpPr>
        <p:spPr>
          <a:xfrm>
            <a:off x="0" y="3338679"/>
            <a:ext cx="2042097" cy="458908"/>
          </a:xfrm>
          <a:prstGeom prst="rect">
            <a:avLst/>
          </a:prstGeom>
        </p:spPr>
        <p:txBody>
          <a:bodyPr wrap="none">
            <a:spAutoFit/>
          </a:bodyPr>
          <a:lstStyle/>
          <a:p>
            <a:pPr>
              <a:lnSpc>
                <a:spcPct val="150000"/>
              </a:lnSpc>
            </a:pPr>
            <a:r>
              <a:rPr lang="en-US" altLang="zh-CN" dirty="0">
                <a:latin typeface="+mn-ea"/>
                <a:sym typeface="+mn-ea"/>
              </a:rPr>
              <a:t>Internet</a:t>
            </a:r>
            <a:r>
              <a:rPr lang="zh-CN" altLang="en-US" dirty="0">
                <a:latin typeface="+mn-ea"/>
                <a:sym typeface="+mn-ea"/>
              </a:rPr>
              <a:t>电子邮件</a:t>
            </a:r>
            <a:endParaRPr lang="zh-CN" altLang="en-US" dirty="0">
              <a:latin typeface="+mn-ea"/>
            </a:endParaRPr>
          </a:p>
        </p:txBody>
      </p:sp>
      <p:sp>
        <p:nvSpPr>
          <p:cNvPr id="15" name="文本框 14"/>
          <p:cNvSpPr txBox="1"/>
          <p:nvPr/>
        </p:nvSpPr>
        <p:spPr>
          <a:xfrm>
            <a:off x="4788870" y="3694175"/>
            <a:ext cx="7256826" cy="1938992"/>
          </a:xfrm>
          <a:prstGeom prst="rect">
            <a:avLst/>
          </a:prstGeom>
          <a:noFill/>
          <a:ln>
            <a:solidFill>
              <a:schemeClr val="tx1"/>
            </a:solidFill>
          </a:ln>
        </p:spPr>
        <p:txBody>
          <a:bodyPr wrap="square" rtlCol="0">
            <a:spAutoFit/>
          </a:bodyPr>
          <a:lstStyle/>
          <a:p>
            <a:pPr>
              <a:lnSpc>
                <a:spcPct val="150000"/>
              </a:lnSpc>
            </a:pPr>
            <a:r>
              <a:rPr lang="zh-CN" altLang="en-US" sz="2000" dirty="0">
                <a:latin typeface="微软雅黑" panose="020B0503020204020204" charset="-122"/>
                <a:ea typeface="微软雅黑" panose="020B0503020204020204" charset="-122"/>
              </a:rPr>
              <a:t>互联网邮件扩展（Multipurpose Internet Mail Extensions</a:t>
            </a:r>
            <a:r>
              <a:rPr lang="en-US" altLang="zh-CN" sz="2000" dirty="0">
                <a:latin typeface="微软雅黑" panose="020B0503020204020204" charset="-122"/>
                <a:ea typeface="微软雅黑" panose="020B0503020204020204" charset="-122"/>
              </a:rPr>
              <a:t>,</a:t>
            </a:r>
            <a:r>
              <a:rPr lang="en-US" altLang="zh-CN" sz="2000" dirty="0">
                <a:solidFill>
                  <a:srgbClr val="FF0000"/>
                </a:solidFill>
                <a:latin typeface="微软雅黑" panose="020B0503020204020204" charset="-122"/>
                <a:ea typeface="微软雅黑" panose="020B0503020204020204" charset="-122"/>
              </a:rPr>
              <a:t>MIME</a:t>
            </a:r>
            <a:r>
              <a:rPr lang="zh-CN" altLang="en-US" sz="2000" dirty="0">
                <a:latin typeface="微软雅黑" panose="020B0503020204020204" charset="-122"/>
                <a:ea typeface="微软雅黑" panose="020B0503020204020204" charset="-122"/>
              </a:rPr>
              <a:t>）：传输非</a:t>
            </a:r>
            <a:r>
              <a:rPr lang="en-US" altLang="zh-CN" sz="2000" dirty="0">
                <a:latin typeface="微软雅黑" panose="020B0503020204020204" charset="-122"/>
                <a:ea typeface="微软雅黑" panose="020B0503020204020204" charset="-122"/>
              </a:rPr>
              <a:t>7</a:t>
            </a:r>
            <a:r>
              <a:rPr lang="zh-CN" altLang="en-US" sz="2000" dirty="0">
                <a:latin typeface="微软雅黑" panose="020B0503020204020204" charset="-122"/>
                <a:ea typeface="微软雅黑" panose="020B0503020204020204" charset="-122"/>
              </a:rPr>
              <a:t>位</a:t>
            </a:r>
            <a:r>
              <a:rPr lang="en-US" altLang="zh-CN" sz="2000" dirty="0">
                <a:latin typeface="微软雅黑" panose="020B0503020204020204" charset="-122"/>
                <a:ea typeface="微软雅黑" panose="020B0503020204020204" charset="-122"/>
              </a:rPr>
              <a:t>ASCII</a:t>
            </a:r>
            <a:r>
              <a:rPr lang="zh-CN" altLang="en-US" sz="2000" dirty="0">
                <a:latin typeface="微软雅黑" panose="020B0503020204020204" charset="-122"/>
                <a:ea typeface="微软雅黑" panose="020B0503020204020204" charset="-122"/>
              </a:rPr>
              <a:t>码文本内容时，必须依据一个标准将非</a:t>
            </a:r>
            <a:r>
              <a:rPr lang="en-US" altLang="zh-CN" sz="2000" dirty="0">
                <a:latin typeface="微软雅黑" panose="020B0503020204020204" charset="-122"/>
                <a:ea typeface="微软雅黑" panose="020B0503020204020204" charset="-122"/>
              </a:rPr>
              <a:t>7</a:t>
            </a:r>
            <a:r>
              <a:rPr lang="zh-CN" altLang="en-US" sz="2000" dirty="0">
                <a:latin typeface="微软雅黑" panose="020B0503020204020204" charset="-122"/>
                <a:ea typeface="微软雅黑" panose="020B0503020204020204" charset="-122"/>
              </a:rPr>
              <a:t>位</a:t>
            </a:r>
            <a:r>
              <a:rPr lang="en-US" altLang="zh-CN" sz="2000" dirty="0">
                <a:latin typeface="微软雅黑" panose="020B0503020204020204" charset="-122"/>
                <a:ea typeface="微软雅黑" panose="020B0503020204020204" charset="-122"/>
              </a:rPr>
              <a:t>ASCII</a:t>
            </a:r>
            <a:r>
              <a:rPr lang="zh-CN" altLang="en-US" sz="2000" dirty="0">
                <a:latin typeface="微软雅黑" panose="020B0503020204020204" charset="-122"/>
                <a:ea typeface="微软雅黑" panose="020B0503020204020204" charset="-122"/>
              </a:rPr>
              <a:t>码文本内容转换位</a:t>
            </a:r>
            <a:r>
              <a:rPr lang="en-US" altLang="zh-CN" sz="2000" dirty="0">
                <a:latin typeface="微软雅黑" panose="020B0503020204020204" charset="-122"/>
                <a:ea typeface="微软雅黑" panose="020B0503020204020204" charset="-122"/>
              </a:rPr>
              <a:t>7</a:t>
            </a:r>
            <a:r>
              <a:rPr lang="zh-CN" altLang="en-US" sz="2000" dirty="0">
                <a:latin typeface="微软雅黑" panose="020B0503020204020204" charset="-122"/>
                <a:ea typeface="微软雅黑" panose="020B0503020204020204" charset="-122"/>
              </a:rPr>
              <a:t>位</a:t>
            </a:r>
            <a:r>
              <a:rPr lang="en-US" altLang="zh-CN" sz="2000" dirty="0">
                <a:latin typeface="微软雅黑" panose="020B0503020204020204" charset="-122"/>
                <a:ea typeface="微软雅黑" panose="020B0503020204020204" charset="-122"/>
              </a:rPr>
              <a:t>ASCII</a:t>
            </a:r>
            <a:r>
              <a:rPr lang="zh-CN" altLang="en-US" sz="2000" dirty="0">
                <a:latin typeface="微软雅黑" panose="020B0503020204020204" charset="-122"/>
                <a:ea typeface="微软雅黑" panose="020B0503020204020204" charset="-122"/>
              </a:rPr>
              <a:t>码文本内容，然后再传输。</a:t>
            </a:r>
          </a:p>
        </p:txBody>
      </p:sp>
    </p:spTree>
    <p:custDataLst>
      <p:tags r:id="rId1"/>
    </p:custDataLst>
    <p:extLst>
      <p:ext uri="{BB962C8B-B14F-4D97-AF65-F5344CB8AC3E}">
        <p14:creationId xmlns:p14="http://schemas.microsoft.com/office/powerpoint/2010/main" val="15182989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左大括号 8"/>
          <p:cNvSpPr/>
          <p:nvPr/>
        </p:nvSpPr>
        <p:spPr>
          <a:xfrm>
            <a:off x="1913032" y="859536"/>
            <a:ext cx="689298" cy="5596127"/>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50000"/>
              </a:lnSpc>
            </a:pPr>
            <a:endParaRPr lang="zh-CN" altLang="en-US">
              <a:latin typeface="+mn-ea"/>
            </a:endParaRPr>
          </a:p>
        </p:txBody>
      </p:sp>
      <p:sp>
        <p:nvSpPr>
          <p:cNvPr id="10" name="矩形 9"/>
          <p:cNvSpPr/>
          <p:nvPr/>
        </p:nvSpPr>
        <p:spPr>
          <a:xfrm>
            <a:off x="2602330" y="647187"/>
            <a:ext cx="3034967" cy="6093976"/>
          </a:xfrm>
          <a:prstGeom prst="rect">
            <a:avLst/>
          </a:prstGeom>
          <a:solidFill>
            <a:schemeClr val="bg1"/>
          </a:solidFill>
        </p:spPr>
        <p:txBody>
          <a:bodyPr wrap="square">
            <a:spAutoFit/>
          </a:bodyPr>
          <a:lstStyle/>
          <a:p>
            <a:pPr>
              <a:lnSpc>
                <a:spcPct val="150000"/>
              </a:lnSpc>
            </a:pPr>
            <a:r>
              <a:rPr lang="zh-CN" altLang="en-US" sz="2000" dirty="0">
                <a:latin typeface="+mn-ea"/>
                <a:sym typeface="+mn-ea"/>
              </a:rPr>
              <a:t>邮件系统结构</a:t>
            </a:r>
            <a:endParaRPr lang="en-US" altLang="zh-CN" sz="2000" dirty="0">
              <a:latin typeface="+mn-ea"/>
              <a:sym typeface="+mn-ea"/>
            </a:endParaRPr>
          </a:p>
          <a:p>
            <a:pPr>
              <a:lnSpc>
                <a:spcPct val="150000"/>
              </a:lnSpc>
            </a:pPr>
            <a:endParaRPr lang="en-US" altLang="zh-CN" sz="2000" dirty="0">
              <a:solidFill>
                <a:srgbClr val="FF0000"/>
              </a:solidFill>
              <a:latin typeface="+mn-ea"/>
              <a:sym typeface="+mn-ea"/>
            </a:endParaRPr>
          </a:p>
          <a:p>
            <a:pPr>
              <a:lnSpc>
                <a:spcPct val="150000"/>
              </a:lnSpc>
            </a:pPr>
            <a:endParaRPr lang="en-US" altLang="zh-CN" sz="2000" dirty="0">
              <a:solidFill>
                <a:srgbClr val="FF0000"/>
              </a:solidFill>
              <a:latin typeface="+mn-ea"/>
              <a:sym typeface="+mn-ea"/>
            </a:endParaRPr>
          </a:p>
          <a:p>
            <a:pPr>
              <a:lnSpc>
                <a:spcPct val="150000"/>
              </a:lnSpc>
            </a:pPr>
            <a:endParaRPr lang="en-US" altLang="zh-CN" sz="2000" dirty="0">
              <a:solidFill>
                <a:srgbClr val="FF0000"/>
              </a:solidFill>
              <a:latin typeface="+mn-ea"/>
              <a:sym typeface="+mn-ea"/>
            </a:endParaRPr>
          </a:p>
          <a:p>
            <a:pPr>
              <a:lnSpc>
                <a:spcPct val="150000"/>
              </a:lnSpc>
            </a:pPr>
            <a:r>
              <a:rPr lang="en-US" altLang="zh-CN" sz="2000" dirty="0">
                <a:latin typeface="+mn-ea"/>
                <a:sym typeface="+mn-ea"/>
              </a:rPr>
              <a:t>SMTP</a:t>
            </a:r>
          </a:p>
          <a:p>
            <a:pPr>
              <a:lnSpc>
                <a:spcPct val="150000"/>
              </a:lnSpc>
            </a:pPr>
            <a:endParaRPr lang="en-US" altLang="zh-CN" sz="2000" dirty="0">
              <a:latin typeface="+mn-ea"/>
              <a:sym typeface="+mn-ea"/>
            </a:endParaRPr>
          </a:p>
          <a:p>
            <a:pPr>
              <a:lnSpc>
                <a:spcPct val="150000"/>
              </a:lnSpc>
            </a:pPr>
            <a:endParaRPr lang="en-US" altLang="zh-CN" sz="2000" dirty="0">
              <a:latin typeface="+mn-ea"/>
              <a:sym typeface="+mn-ea"/>
            </a:endParaRPr>
          </a:p>
          <a:p>
            <a:pPr>
              <a:lnSpc>
                <a:spcPct val="150000"/>
              </a:lnSpc>
            </a:pPr>
            <a:endParaRPr lang="en-US" altLang="zh-CN" sz="2000" dirty="0">
              <a:solidFill>
                <a:srgbClr val="FF0000"/>
              </a:solidFill>
              <a:latin typeface="+mn-ea"/>
              <a:sym typeface="+mn-ea"/>
            </a:endParaRPr>
          </a:p>
          <a:p>
            <a:pPr>
              <a:lnSpc>
                <a:spcPct val="150000"/>
              </a:lnSpc>
            </a:pPr>
            <a:r>
              <a:rPr lang="zh-CN" altLang="en-US" sz="2000" dirty="0">
                <a:solidFill>
                  <a:srgbClr val="FF0000"/>
                </a:solidFill>
                <a:latin typeface="+mn-ea"/>
                <a:sym typeface="+mn-ea"/>
              </a:rPr>
              <a:t>邮件格式与</a:t>
            </a:r>
            <a:r>
              <a:rPr lang="en-US" altLang="zh-CN" sz="2000" dirty="0">
                <a:solidFill>
                  <a:srgbClr val="FF0000"/>
                </a:solidFill>
                <a:latin typeface="+mn-ea"/>
                <a:sym typeface="+mn-ea"/>
              </a:rPr>
              <a:t>MIME</a:t>
            </a:r>
          </a:p>
          <a:p>
            <a:pPr>
              <a:lnSpc>
                <a:spcPct val="150000"/>
              </a:lnSpc>
            </a:pPr>
            <a:endParaRPr lang="en-US" altLang="zh-CN" sz="2000" dirty="0">
              <a:latin typeface="+mn-ea"/>
              <a:sym typeface="+mn-ea"/>
            </a:endParaRPr>
          </a:p>
          <a:p>
            <a:pPr>
              <a:lnSpc>
                <a:spcPct val="150000"/>
              </a:lnSpc>
            </a:pPr>
            <a:endParaRPr lang="en-US" altLang="zh-CN" sz="2000" dirty="0">
              <a:latin typeface="+mn-ea"/>
              <a:sym typeface="+mn-ea"/>
            </a:endParaRPr>
          </a:p>
          <a:p>
            <a:pPr>
              <a:lnSpc>
                <a:spcPct val="150000"/>
              </a:lnSpc>
            </a:pPr>
            <a:endParaRPr lang="zh-CN" altLang="en-US" sz="2000" dirty="0">
              <a:latin typeface="+mn-ea"/>
              <a:sym typeface="+mn-ea"/>
            </a:endParaRPr>
          </a:p>
          <a:p>
            <a:pPr>
              <a:lnSpc>
                <a:spcPct val="150000"/>
              </a:lnSpc>
            </a:pPr>
            <a:r>
              <a:rPr lang="zh-CN" altLang="en-US" sz="2000" dirty="0">
                <a:latin typeface="+mn-ea"/>
                <a:sym typeface="+mn-ea"/>
              </a:rPr>
              <a:t>邮件读取协议</a:t>
            </a:r>
          </a:p>
        </p:txBody>
      </p:sp>
      <p:sp>
        <p:nvSpPr>
          <p:cNvPr id="12" name="矩形 11"/>
          <p:cNvSpPr/>
          <p:nvPr/>
        </p:nvSpPr>
        <p:spPr>
          <a:xfrm>
            <a:off x="0" y="3338679"/>
            <a:ext cx="2042097" cy="458908"/>
          </a:xfrm>
          <a:prstGeom prst="rect">
            <a:avLst/>
          </a:prstGeom>
        </p:spPr>
        <p:txBody>
          <a:bodyPr wrap="none">
            <a:spAutoFit/>
          </a:bodyPr>
          <a:lstStyle/>
          <a:p>
            <a:pPr>
              <a:lnSpc>
                <a:spcPct val="150000"/>
              </a:lnSpc>
            </a:pPr>
            <a:r>
              <a:rPr lang="en-US" altLang="zh-CN" dirty="0">
                <a:latin typeface="+mn-ea"/>
                <a:sym typeface="+mn-ea"/>
              </a:rPr>
              <a:t>Internet</a:t>
            </a:r>
            <a:r>
              <a:rPr lang="zh-CN" altLang="en-US" dirty="0">
                <a:latin typeface="+mn-ea"/>
                <a:sym typeface="+mn-ea"/>
              </a:rPr>
              <a:t>电子邮件</a:t>
            </a:r>
            <a:endParaRPr lang="zh-CN" altLang="en-US" dirty="0">
              <a:latin typeface="+mn-ea"/>
            </a:endParaRPr>
          </a:p>
        </p:txBody>
      </p:sp>
      <p:sp>
        <p:nvSpPr>
          <p:cNvPr id="7" name="左大括号 6"/>
          <p:cNvSpPr/>
          <p:nvPr/>
        </p:nvSpPr>
        <p:spPr>
          <a:xfrm>
            <a:off x="4277618" y="5861304"/>
            <a:ext cx="367534" cy="879860"/>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50000"/>
              </a:lnSpc>
            </a:pPr>
            <a:endParaRPr lang="zh-CN" altLang="en-US">
              <a:latin typeface="+mn-ea"/>
            </a:endParaRPr>
          </a:p>
        </p:txBody>
      </p:sp>
      <p:graphicFrame>
        <p:nvGraphicFramePr>
          <p:cNvPr id="2" name="表格 1"/>
          <p:cNvGraphicFramePr>
            <a:graphicFrameLocks noGrp="1"/>
          </p:cNvGraphicFramePr>
          <p:nvPr>
            <p:extLst>
              <p:ext uri="{D42A27DB-BD31-4B8C-83A1-F6EECF244321}">
                <p14:modId xmlns:p14="http://schemas.microsoft.com/office/powerpoint/2010/main" val="560421167"/>
              </p:ext>
            </p:extLst>
          </p:nvPr>
        </p:nvGraphicFramePr>
        <p:xfrm>
          <a:off x="4645152" y="5265928"/>
          <a:ext cx="7546848" cy="1484187"/>
        </p:xfrm>
        <a:graphic>
          <a:graphicData uri="http://schemas.openxmlformats.org/drawingml/2006/table">
            <a:tbl>
              <a:tblPr firstRow="1" bandRow="1">
                <a:tableStyleId>{5940675A-B579-460E-94D1-54222C63F5DA}</a:tableStyleId>
              </a:tblPr>
              <a:tblGrid>
                <a:gridCol w="7546848">
                  <a:extLst>
                    <a:ext uri="{9D8B030D-6E8A-4147-A177-3AD203B41FA5}">
                      <a16:colId xmlns:a16="http://schemas.microsoft.com/office/drawing/2014/main" val="20000"/>
                    </a:ext>
                  </a:extLst>
                </a:gridCol>
              </a:tblGrid>
              <a:tr h="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dirty="0">
                          <a:latin typeface="Microsoft YaHei" charset="-122"/>
                          <a:ea typeface="Microsoft YaHei" charset="-122"/>
                          <a:cs typeface="Microsoft YaHei" charset="-122"/>
                        </a:rPr>
                        <a:t>第三版邮局协议（</a:t>
                      </a:r>
                      <a:r>
                        <a:rPr lang="en-US" altLang="zh-CN" sz="2000" dirty="0">
                          <a:latin typeface="Microsoft YaHei" charset="-122"/>
                          <a:ea typeface="Microsoft YaHei" charset="-122"/>
                          <a:cs typeface="Microsoft YaHei" charset="-122"/>
                        </a:rPr>
                        <a:t>POP3</a:t>
                      </a:r>
                      <a:r>
                        <a:rPr lang="zh-CN" altLang="en-US" sz="2000" dirty="0">
                          <a:latin typeface="Microsoft YaHei" charset="-122"/>
                          <a:ea typeface="Microsoft YaHei" charset="-122"/>
                          <a:cs typeface="Microsoft YaHei" charset="-122"/>
                        </a:rPr>
                        <a:t>）：</a:t>
                      </a:r>
                      <a:r>
                        <a:rPr lang="zh-CN" altLang="en-US" sz="2000" dirty="0">
                          <a:latin typeface="微软雅黑" panose="020B0503020204020204" charset="-122"/>
                          <a:ea typeface="微软雅黑" panose="020B0503020204020204" charset="-122"/>
                        </a:rPr>
                        <a:t>授权阶段</a:t>
                      </a:r>
                      <a:r>
                        <a:rPr lang="zh-CN" altLang="en-US" sz="2000" dirty="0">
                          <a:latin typeface="Microsoft YaHei" charset="-122"/>
                          <a:ea typeface="Microsoft YaHei" charset="-122"/>
                          <a:cs typeface="Microsoft YaHei" charset="-122"/>
                        </a:rPr>
                        <a:t>、</a:t>
                      </a:r>
                      <a:r>
                        <a:rPr lang="zh-CN" altLang="en-US" sz="2000" dirty="0">
                          <a:latin typeface="微软雅黑" panose="020B0503020204020204" charset="-122"/>
                          <a:ea typeface="微软雅黑" panose="020B0503020204020204" charset="-122"/>
                        </a:rPr>
                        <a:t>事务处理阶段、更新阶段</a:t>
                      </a:r>
                    </a:p>
                  </a:txBody>
                  <a:tcPr>
                    <a:solidFill>
                      <a:schemeClr val="bg1"/>
                    </a:solidFill>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000" dirty="0">
                          <a:latin typeface="Microsoft YaHei" charset="-122"/>
                          <a:ea typeface="Microsoft YaHei" charset="-122"/>
                          <a:cs typeface="Microsoft YaHei" charset="-122"/>
                        </a:rPr>
                        <a:t>互联网邮件访问协议（</a:t>
                      </a:r>
                      <a:r>
                        <a:rPr lang="en-US" altLang="zh-CN" sz="2000" dirty="0">
                          <a:latin typeface="Microsoft YaHei" charset="-122"/>
                          <a:ea typeface="Microsoft YaHei" charset="-122"/>
                          <a:cs typeface="Microsoft YaHei" charset="-122"/>
                        </a:rPr>
                        <a:t>IMAP</a:t>
                      </a:r>
                      <a:r>
                        <a:rPr lang="zh-CN" altLang="en-US" sz="2000" dirty="0">
                          <a:latin typeface="Microsoft YaHei" charset="-122"/>
                          <a:ea typeface="Microsoft YaHei" charset="-122"/>
                          <a:cs typeface="Microsoft YaHei" charset="-122"/>
                        </a:rPr>
                        <a:t>）：</a:t>
                      </a:r>
                      <a:r>
                        <a:rPr lang="zh-CN" altLang="en-US" sz="2000" dirty="0">
                          <a:latin typeface="微软雅黑" panose="020B0503020204020204" charset="-122"/>
                          <a:ea typeface="微软雅黑" panose="020B0503020204020204" charset="-122"/>
                          <a:cs typeface="微软雅黑" panose="020B0503020204020204" charset="-122"/>
                        </a:rPr>
                        <a:t>对邮件的操作</a:t>
                      </a:r>
                      <a:r>
                        <a:rPr lang="zh-CN" altLang="en-US" sz="2000" dirty="0">
                          <a:solidFill>
                            <a:srgbClr val="FF0000"/>
                          </a:solidFill>
                          <a:latin typeface="微软雅黑" panose="020B0503020204020204" charset="-122"/>
                          <a:ea typeface="微软雅黑" panose="020B0503020204020204" charset="-122"/>
                          <a:cs typeface="微软雅黑" panose="020B0503020204020204" charset="-122"/>
                        </a:rPr>
                        <a:t>会反映</a:t>
                      </a:r>
                      <a:r>
                        <a:rPr lang="zh-CN" altLang="en-US" sz="2000" dirty="0">
                          <a:latin typeface="微软雅黑" panose="020B0503020204020204" charset="-122"/>
                          <a:ea typeface="微软雅黑" panose="020B0503020204020204" charset="-122"/>
                          <a:cs typeface="微软雅黑" panose="020B0503020204020204" charset="-122"/>
                        </a:rPr>
                        <a:t>在服务器上。</a:t>
                      </a:r>
                    </a:p>
                  </a:txBody>
                  <a:tcPr>
                    <a:solidFill>
                      <a:schemeClr val="bg1"/>
                    </a:solidFill>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zh-CN" sz="2000" dirty="0">
                          <a:latin typeface="Microsoft YaHei" charset="-122"/>
                          <a:ea typeface="Microsoft YaHei" charset="-122"/>
                          <a:cs typeface="Microsoft YaHei" charset="-122"/>
                        </a:rPr>
                        <a:t>Web</a:t>
                      </a:r>
                      <a:r>
                        <a:rPr lang="zh-CN" altLang="en-US" sz="2000" dirty="0">
                          <a:latin typeface="Microsoft YaHei" charset="-122"/>
                          <a:ea typeface="Microsoft YaHei" charset="-122"/>
                          <a:cs typeface="Microsoft YaHei" charset="-122"/>
                        </a:rPr>
                        <a:t>邮件系统的邮件读取协议（</a:t>
                      </a:r>
                      <a:r>
                        <a:rPr lang="en-US" altLang="zh-CN" sz="2000" dirty="0">
                          <a:latin typeface="Microsoft YaHei" charset="-122"/>
                          <a:ea typeface="Microsoft YaHei" charset="-122"/>
                          <a:cs typeface="Microsoft YaHei" charset="-122"/>
                        </a:rPr>
                        <a:t>HTTP</a:t>
                      </a:r>
                      <a:r>
                        <a:rPr lang="zh-CN" altLang="en-US" sz="2000" dirty="0">
                          <a:latin typeface="Microsoft YaHei" charset="-122"/>
                          <a:ea typeface="Microsoft YaHei" charset="-122"/>
                          <a:cs typeface="Microsoft YaHei" charset="-122"/>
                        </a:rPr>
                        <a:t>）</a:t>
                      </a:r>
                    </a:p>
                  </a:txBody>
                  <a:tcPr>
                    <a:solidFill>
                      <a:schemeClr val="bg1"/>
                    </a:solidFill>
                  </a:tcPr>
                </a:tc>
                <a:extLst>
                  <a:ext uri="{0D108BD9-81ED-4DB2-BD59-A6C34878D82A}">
                    <a16:rowId xmlns:a16="http://schemas.microsoft.com/office/drawing/2014/main" val="10002"/>
                  </a:ext>
                </a:extLst>
              </a:tr>
            </a:tbl>
          </a:graphicData>
        </a:graphic>
      </p:graphicFrame>
    </p:spTree>
    <p:custDataLst>
      <p:tags r:id="rId1"/>
    </p:custDataLst>
    <p:extLst>
      <p:ext uri="{BB962C8B-B14F-4D97-AF65-F5344CB8AC3E}">
        <p14:creationId xmlns:p14="http://schemas.microsoft.com/office/powerpoint/2010/main" val="10779347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圆角矩形 15"/>
          <p:cNvSpPr/>
          <p:nvPr/>
        </p:nvSpPr>
        <p:spPr>
          <a:xfrm>
            <a:off x="1426068" y="-169402"/>
            <a:ext cx="7221972" cy="776605"/>
          </a:xfrm>
          <a:prstGeom prst="roundRect">
            <a:avLst/>
          </a:prstGeom>
          <a:noFill/>
          <a:ln>
            <a:no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just"/>
            <a:endParaRPr lang="zh-CN" altLang="en-US" sz="2800" b="1" dirty="0">
              <a:latin typeface="方正清刻本悦宋简体" panose="02000000000000000000" charset="-122"/>
              <a:ea typeface="方正清刻本悦宋简体" panose="02000000000000000000" charset="-122"/>
              <a:cs typeface="方正清刻本悦宋简体" panose="02000000000000000000" charset="-122"/>
            </a:endParaRPr>
          </a:p>
        </p:txBody>
      </p:sp>
      <p:sp>
        <p:nvSpPr>
          <p:cNvPr id="2" name="文本框 1"/>
          <p:cNvSpPr txBox="1"/>
          <p:nvPr/>
        </p:nvSpPr>
        <p:spPr>
          <a:xfrm>
            <a:off x="1921510" y="1791970"/>
            <a:ext cx="2158365" cy="1854200"/>
          </a:xfrm>
          <a:prstGeom prst="rect">
            <a:avLst/>
          </a:prstGeom>
          <a:noFill/>
        </p:spPr>
        <p:txBody>
          <a:bodyPr wrap="square" rtlCol="0">
            <a:spAutoFit/>
          </a:bodyPr>
          <a:lstStyle/>
          <a:p>
            <a:endParaRPr lang="zh-CN" altLang="en-US"/>
          </a:p>
          <a:p>
            <a:endParaRPr lang="zh-CN" altLang="en-US"/>
          </a:p>
          <a:p>
            <a:endParaRPr lang="zh-CN" altLang="en-US"/>
          </a:p>
          <a:p>
            <a:endParaRPr lang="zh-CN" altLang="en-US" sz="2130"/>
          </a:p>
          <a:p>
            <a:r>
              <a:rPr lang="zh-CN" altLang="en-US" sz="2130"/>
              <a:t>第二章 网络应用</a:t>
            </a:r>
            <a:r>
              <a:rPr lang="zh-CN" altLang="en-US"/>
              <a:t>    </a:t>
            </a:r>
          </a:p>
          <a:p>
            <a:r>
              <a:rPr lang="zh-CN" altLang="en-US"/>
              <a:t>                                        </a:t>
            </a:r>
          </a:p>
        </p:txBody>
      </p:sp>
      <p:sp>
        <p:nvSpPr>
          <p:cNvPr id="3" name="文本框 2"/>
          <p:cNvSpPr txBox="1"/>
          <p:nvPr/>
        </p:nvSpPr>
        <p:spPr>
          <a:xfrm>
            <a:off x="4919320" y="612918"/>
            <a:ext cx="3728720" cy="5336846"/>
          </a:xfrm>
          <a:prstGeom prst="rect">
            <a:avLst/>
          </a:prstGeom>
          <a:noFill/>
        </p:spPr>
        <p:txBody>
          <a:bodyPr wrap="square" rtlCol="0">
            <a:spAutoFit/>
          </a:bodyPr>
          <a:lstStyle/>
          <a:p>
            <a:pPr>
              <a:lnSpc>
                <a:spcPct val="200000"/>
              </a:lnSpc>
            </a:pPr>
            <a:r>
              <a:rPr lang="zh-CN" altLang="en-US" sz="2130" dirty="0">
                <a:sym typeface="+mn-ea"/>
              </a:rPr>
              <a:t>计算机网络应用体系结构</a:t>
            </a:r>
          </a:p>
          <a:p>
            <a:pPr>
              <a:lnSpc>
                <a:spcPct val="200000"/>
              </a:lnSpc>
            </a:pPr>
            <a:r>
              <a:rPr lang="zh-CN" altLang="en-US" sz="2130" dirty="0">
                <a:sym typeface="+mn-ea"/>
              </a:rPr>
              <a:t>网络应用通信的基本原理</a:t>
            </a:r>
            <a:endParaRPr lang="en-US" altLang="zh-CN" sz="2130" dirty="0">
              <a:sym typeface="+mn-ea"/>
            </a:endParaRPr>
          </a:p>
          <a:p>
            <a:pPr>
              <a:lnSpc>
                <a:spcPct val="200000"/>
              </a:lnSpc>
            </a:pPr>
            <a:r>
              <a:rPr lang="zh-CN" altLang="en-US" sz="2130" dirty="0">
                <a:sym typeface="+mn-ea"/>
              </a:rPr>
              <a:t>域名系统（</a:t>
            </a:r>
            <a:r>
              <a:rPr lang="en-US" altLang="zh-CN" sz="2130" dirty="0">
                <a:sym typeface="+mn-ea"/>
              </a:rPr>
              <a:t>DNS</a:t>
            </a:r>
            <a:r>
              <a:rPr lang="zh-CN" altLang="en-US" sz="2130" dirty="0">
                <a:sym typeface="+mn-ea"/>
              </a:rPr>
              <a:t>）</a:t>
            </a:r>
          </a:p>
          <a:p>
            <a:pPr>
              <a:lnSpc>
                <a:spcPct val="200000"/>
              </a:lnSpc>
            </a:pPr>
            <a:r>
              <a:rPr lang="zh-CN" altLang="en-US" sz="2130" dirty="0">
                <a:sym typeface="+mn-ea"/>
              </a:rPr>
              <a:t>万维网应用</a:t>
            </a:r>
          </a:p>
          <a:p>
            <a:pPr>
              <a:lnSpc>
                <a:spcPct val="200000"/>
              </a:lnSpc>
            </a:pPr>
            <a:r>
              <a:rPr lang="en-US" altLang="zh-CN" sz="2130" dirty="0">
                <a:sym typeface="+mn-ea"/>
              </a:rPr>
              <a:t>Internet</a:t>
            </a:r>
            <a:r>
              <a:rPr lang="zh-CN" altLang="en-US" sz="2130" dirty="0">
                <a:sym typeface="+mn-ea"/>
              </a:rPr>
              <a:t>电子邮件</a:t>
            </a:r>
          </a:p>
          <a:p>
            <a:pPr>
              <a:lnSpc>
                <a:spcPct val="200000"/>
              </a:lnSpc>
            </a:pPr>
            <a:r>
              <a:rPr lang="en-US" altLang="zh-CN" sz="2130" dirty="0">
                <a:solidFill>
                  <a:srgbClr val="FF0000"/>
                </a:solidFill>
                <a:sym typeface="+mn-ea"/>
              </a:rPr>
              <a:t>FTP</a:t>
            </a:r>
          </a:p>
          <a:p>
            <a:pPr>
              <a:lnSpc>
                <a:spcPct val="200000"/>
              </a:lnSpc>
            </a:pPr>
            <a:r>
              <a:rPr lang="en-US" altLang="zh-CN" sz="2130" dirty="0">
                <a:sym typeface="+mn-ea"/>
              </a:rPr>
              <a:t>P2P</a:t>
            </a:r>
            <a:r>
              <a:rPr lang="zh-CN" altLang="en-US" sz="2130" dirty="0">
                <a:sym typeface="+mn-ea"/>
              </a:rPr>
              <a:t>应用</a:t>
            </a:r>
          </a:p>
          <a:p>
            <a:pPr>
              <a:lnSpc>
                <a:spcPct val="200000"/>
              </a:lnSpc>
            </a:pPr>
            <a:r>
              <a:rPr lang="en-US" altLang="zh-CN" sz="2130" dirty="0">
                <a:sym typeface="+mn-ea"/>
              </a:rPr>
              <a:t>Socket </a:t>
            </a:r>
            <a:r>
              <a:rPr lang="zh-CN" altLang="en-US" sz="2130" dirty="0">
                <a:sym typeface="+mn-ea"/>
              </a:rPr>
              <a:t>编程基础</a:t>
            </a:r>
          </a:p>
        </p:txBody>
      </p:sp>
      <p:sp>
        <p:nvSpPr>
          <p:cNvPr id="4" name="左大括号 3"/>
          <p:cNvSpPr/>
          <p:nvPr/>
        </p:nvSpPr>
        <p:spPr>
          <a:xfrm>
            <a:off x="4233544" y="1011554"/>
            <a:ext cx="411607" cy="465772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 name="文本框 6"/>
          <p:cNvSpPr txBox="1"/>
          <p:nvPr/>
        </p:nvSpPr>
        <p:spPr>
          <a:xfrm>
            <a:off x="8697595" y="1138555"/>
            <a:ext cx="2462530" cy="746760"/>
          </a:xfrm>
          <a:prstGeom prst="rect">
            <a:avLst/>
          </a:prstGeom>
          <a:noFill/>
        </p:spPr>
        <p:txBody>
          <a:bodyPr wrap="square" rtlCol="0">
            <a:spAutoFit/>
          </a:bodyPr>
          <a:lstStyle/>
          <a:p>
            <a:endParaRPr lang="zh-CN" altLang="en-US" sz="2130"/>
          </a:p>
          <a:p>
            <a:endParaRPr lang="zh-CN" altLang="en-US" sz="2130"/>
          </a:p>
        </p:txBody>
      </p:sp>
    </p:spTree>
    <p:custDataLst>
      <p:tags r:id="rId1"/>
    </p:custDataLst>
    <p:extLst>
      <p:ext uri="{BB962C8B-B14F-4D97-AF65-F5344CB8AC3E}">
        <p14:creationId xmlns:p14="http://schemas.microsoft.com/office/powerpoint/2010/main" val="20084497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框 2"/>
          <p:cNvSpPr txBox="1"/>
          <p:nvPr/>
        </p:nvSpPr>
        <p:spPr>
          <a:xfrm>
            <a:off x="1059815" y="2374265"/>
            <a:ext cx="9912985" cy="1135054"/>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文件传送协议（</a:t>
            </a:r>
            <a:r>
              <a:rPr lang="en-US" altLang="zh-CN" sz="2400" dirty="0">
                <a:latin typeface="微软雅黑" panose="020B0503020204020204" charset="-122"/>
                <a:ea typeface="微软雅黑" panose="020B0503020204020204" charset="-122"/>
                <a:cs typeface="微软雅黑" panose="020B0503020204020204" charset="-122"/>
              </a:rPr>
              <a:t>File Transfer Protocol</a:t>
            </a:r>
            <a:r>
              <a:rPr lang="zh-CN" altLang="en-US" sz="2400" dirty="0">
                <a:latin typeface="微软雅黑" panose="020B0503020204020204" charset="-122"/>
                <a:ea typeface="微软雅黑" panose="020B0503020204020204" charset="-122"/>
                <a:cs typeface="微软雅黑" panose="020B0503020204020204" charset="-122"/>
              </a:rPr>
              <a:t> </a:t>
            </a:r>
            <a:r>
              <a:rPr lang="en-US" altLang="zh-CN" sz="2400" dirty="0">
                <a:latin typeface="微软雅黑" panose="020B0503020204020204" charset="-122"/>
                <a:ea typeface="微软雅黑" panose="020B0503020204020204" charset="-122"/>
                <a:cs typeface="微软雅黑" panose="020B0503020204020204" charset="-122"/>
              </a:rPr>
              <a:t>,</a:t>
            </a:r>
            <a:r>
              <a:rPr lang="zh-CN" altLang="en-US" sz="2400" dirty="0">
                <a:latin typeface="微软雅黑" panose="020B0503020204020204" charset="-122"/>
                <a:ea typeface="微软雅黑" panose="020B0503020204020204" charset="-122"/>
                <a:cs typeface="微软雅黑" panose="020B0503020204020204" charset="-122"/>
              </a:rPr>
              <a:t> </a:t>
            </a:r>
            <a:r>
              <a:rPr lang="en-US" altLang="zh-CN" sz="2400" dirty="0">
                <a:latin typeface="微软雅黑" panose="020B0503020204020204" charset="-122"/>
                <a:ea typeface="微软雅黑" panose="020B0503020204020204" charset="-122"/>
                <a:cs typeface="微软雅黑" panose="020B0503020204020204" charset="-122"/>
              </a:rPr>
              <a:t>FTP</a:t>
            </a:r>
            <a:r>
              <a:rPr lang="zh-CN" altLang="en-US" sz="2400" dirty="0">
                <a:latin typeface="微软雅黑" panose="020B0503020204020204" charset="-122"/>
                <a:ea typeface="微软雅黑" panose="020B0503020204020204" charset="-122"/>
                <a:cs typeface="微软雅黑" panose="020B0503020204020204" charset="-122"/>
              </a:rPr>
              <a:t>）：在互联网的两个主机间实现文件互传的网络应用，其应用层协议称为FTP。</a:t>
            </a:r>
          </a:p>
        </p:txBody>
      </p:sp>
    </p:spTree>
    <p:extLst>
      <p:ext uri="{BB962C8B-B14F-4D97-AF65-F5344CB8AC3E}">
        <p14:creationId xmlns:p14="http://schemas.microsoft.com/office/powerpoint/2010/main" val="6102141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左大括号 8"/>
          <p:cNvSpPr/>
          <p:nvPr/>
        </p:nvSpPr>
        <p:spPr>
          <a:xfrm>
            <a:off x="779543" y="1063606"/>
            <a:ext cx="720073" cy="4572000"/>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50000"/>
              </a:lnSpc>
            </a:pPr>
            <a:endParaRPr lang="zh-CN" altLang="en-US" sz="2400">
              <a:latin typeface="+mn-ea"/>
            </a:endParaRPr>
          </a:p>
        </p:txBody>
      </p:sp>
      <p:sp>
        <p:nvSpPr>
          <p:cNvPr id="10" name="矩形 9"/>
          <p:cNvSpPr/>
          <p:nvPr/>
        </p:nvSpPr>
        <p:spPr>
          <a:xfrm>
            <a:off x="1371600" y="1063606"/>
            <a:ext cx="1945340" cy="581057"/>
          </a:xfrm>
          <a:prstGeom prst="rect">
            <a:avLst/>
          </a:prstGeom>
        </p:spPr>
        <p:txBody>
          <a:bodyPr wrap="none">
            <a:spAutoFit/>
          </a:bodyPr>
          <a:lstStyle/>
          <a:p>
            <a:pPr algn="ctr">
              <a:lnSpc>
                <a:spcPct val="150000"/>
              </a:lnSpc>
            </a:pPr>
            <a:r>
              <a:rPr lang="en-US" altLang="zh-CN" sz="2400" dirty="0">
                <a:solidFill>
                  <a:srgbClr val="FF0000"/>
                </a:solidFill>
                <a:latin typeface="+mn-ea"/>
                <a:sym typeface="+mn-ea"/>
              </a:rPr>
              <a:t>FTP</a:t>
            </a:r>
            <a:r>
              <a:rPr lang="zh-CN" altLang="en-US" sz="2400" dirty="0">
                <a:solidFill>
                  <a:srgbClr val="FF0000"/>
                </a:solidFill>
                <a:latin typeface="+mn-ea"/>
                <a:sym typeface="+mn-ea"/>
              </a:rPr>
              <a:t>应用结构</a:t>
            </a:r>
          </a:p>
        </p:txBody>
      </p:sp>
      <p:sp>
        <p:nvSpPr>
          <p:cNvPr id="11" name="矩形 10"/>
          <p:cNvSpPr/>
          <p:nvPr/>
        </p:nvSpPr>
        <p:spPr>
          <a:xfrm>
            <a:off x="1548956" y="5345077"/>
            <a:ext cx="1329787" cy="581057"/>
          </a:xfrm>
          <a:prstGeom prst="rect">
            <a:avLst/>
          </a:prstGeom>
        </p:spPr>
        <p:txBody>
          <a:bodyPr wrap="none">
            <a:spAutoFit/>
          </a:bodyPr>
          <a:lstStyle/>
          <a:p>
            <a:pPr algn="ctr">
              <a:lnSpc>
                <a:spcPct val="150000"/>
              </a:lnSpc>
            </a:pPr>
            <a:r>
              <a:rPr lang="en-US" altLang="zh-CN" sz="2400" dirty="0">
                <a:latin typeface="+mn-ea"/>
                <a:sym typeface="+mn-ea"/>
              </a:rPr>
              <a:t>FTP</a:t>
            </a:r>
            <a:r>
              <a:rPr lang="zh-CN" altLang="en-US" sz="2400" dirty="0">
                <a:latin typeface="+mn-ea"/>
                <a:sym typeface="+mn-ea"/>
              </a:rPr>
              <a:t>命令</a:t>
            </a:r>
          </a:p>
        </p:txBody>
      </p:sp>
      <p:sp>
        <p:nvSpPr>
          <p:cNvPr id="12" name="矩形 11"/>
          <p:cNvSpPr/>
          <p:nvPr/>
        </p:nvSpPr>
        <p:spPr>
          <a:xfrm>
            <a:off x="65309" y="3118774"/>
            <a:ext cx="714234" cy="581057"/>
          </a:xfrm>
          <a:prstGeom prst="rect">
            <a:avLst/>
          </a:prstGeom>
        </p:spPr>
        <p:txBody>
          <a:bodyPr wrap="none">
            <a:spAutoFit/>
          </a:bodyPr>
          <a:lstStyle/>
          <a:p>
            <a:pPr>
              <a:lnSpc>
                <a:spcPct val="150000"/>
              </a:lnSpc>
            </a:pPr>
            <a:r>
              <a:rPr lang="en-US" altLang="zh-CN" sz="2400" dirty="0">
                <a:latin typeface="+mn-ea"/>
                <a:sym typeface="+mn-ea"/>
              </a:rPr>
              <a:t>FTP</a:t>
            </a:r>
            <a:endParaRPr lang="zh-CN" altLang="en-US" sz="2400" dirty="0">
              <a:latin typeface="+mn-ea"/>
            </a:endParaRPr>
          </a:p>
        </p:txBody>
      </p:sp>
      <p:sp>
        <p:nvSpPr>
          <p:cNvPr id="13" name="文本框 12"/>
          <p:cNvSpPr txBox="1"/>
          <p:nvPr/>
        </p:nvSpPr>
        <p:spPr>
          <a:xfrm>
            <a:off x="3491801" y="2564776"/>
            <a:ext cx="7919911" cy="1754326"/>
          </a:xfrm>
          <a:prstGeom prst="rect">
            <a:avLst/>
          </a:prstGeom>
          <a:noFill/>
          <a:ln>
            <a:solidFill>
              <a:schemeClr val="tx1"/>
            </a:solidFill>
          </a:ln>
        </p:spPr>
        <p:txBody>
          <a:bodyPr wrap="square" rtlCol="0">
            <a:spAutoFit/>
          </a:bodyPr>
          <a:lstStyle/>
          <a:p>
            <a:pPr>
              <a:lnSpc>
                <a:spcPct val="150000"/>
              </a:lnSpc>
            </a:pPr>
            <a:r>
              <a:rPr lang="zh-CN" altLang="en-US" sz="2400" dirty="0">
                <a:solidFill>
                  <a:schemeClr val="bg1"/>
                </a:solidFill>
                <a:latin typeface="微软雅黑" panose="020B0503020204020204" charset="-122"/>
                <a:ea typeface="微软雅黑" panose="020B0503020204020204" charset="-122"/>
              </a:rPr>
              <a:t>控制</a:t>
            </a:r>
            <a:r>
              <a:rPr lang="zh-CN" altLang="en-US" sz="2400" dirty="0">
                <a:latin typeface="微软雅黑" panose="020B0503020204020204" charset="-122"/>
                <a:ea typeface="微软雅黑" panose="020B0503020204020204" charset="-122"/>
              </a:rPr>
              <a:t>连接：客户和服务器之间传输控制信息。如用户标识、口令、改变远程目录，上传下载文件命令等。</a:t>
            </a:r>
          </a:p>
          <a:p>
            <a:pPr>
              <a:lnSpc>
                <a:spcPct val="150000"/>
              </a:lnSpc>
            </a:pPr>
            <a:r>
              <a:rPr lang="zh-CN" altLang="en-US" sz="2400" dirty="0">
                <a:solidFill>
                  <a:schemeClr val="bg1"/>
                </a:solidFill>
                <a:latin typeface="微软雅黑" panose="020B0503020204020204" charset="-122"/>
                <a:ea typeface="微软雅黑" panose="020B0503020204020204" charset="-122"/>
              </a:rPr>
              <a:t>数据</a:t>
            </a:r>
            <a:r>
              <a:rPr lang="zh-CN" altLang="en-US" sz="2400" dirty="0">
                <a:latin typeface="微软雅黑" panose="020B0503020204020204" charset="-122"/>
                <a:ea typeface="微软雅黑" panose="020B0503020204020204" charset="-122"/>
              </a:rPr>
              <a:t>连接：实际传送文件内容。</a:t>
            </a:r>
          </a:p>
        </p:txBody>
      </p:sp>
    </p:spTree>
    <p:custDataLst>
      <p:tags r:id="rId1"/>
    </p:custDataLst>
    <p:extLst>
      <p:ext uri="{BB962C8B-B14F-4D97-AF65-F5344CB8AC3E}">
        <p14:creationId xmlns:p14="http://schemas.microsoft.com/office/powerpoint/2010/main" val="1510190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6" name="文本框 5"/>
          <p:cNvSpPr txBox="1"/>
          <p:nvPr/>
        </p:nvSpPr>
        <p:spPr>
          <a:xfrm>
            <a:off x="892010" y="3311580"/>
            <a:ext cx="2168525" cy="746760"/>
          </a:xfrm>
          <a:prstGeom prst="rect">
            <a:avLst/>
          </a:prstGeom>
          <a:noFill/>
        </p:spPr>
        <p:txBody>
          <a:bodyPr wrap="square" rtlCol="0">
            <a:spAutoFit/>
          </a:bodyPr>
          <a:lstStyle/>
          <a:p>
            <a:r>
              <a:rPr lang="en-US" altLang="zh-CN" sz="2130"/>
              <a:t> </a:t>
            </a:r>
            <a:r>
              <a:rPr lang="zh-CN" altLang="en-US" sz="2125" dirty="0">
                <a:sym typeface="+mn-ea"/>
              </a:rPr>
              <a:t>计算机网络概述</a:t>
            </a:r>
            <a:endParaRPr lang="zh-CN" altLang="en-US" sz="2125" dirty="0">
              <a:solidFill>
                <a:schemeClr val="tx1"/>
              </a:solidFill>
            </a:endParaRPr>
          </a:p>
          <a:p>
            <a:endParaRPr lang="zh-CN" altLang="en-US" sz="2130" dirty="0"/>
          </a:p>
        </p:txBody>
      </p:sp>
      <p:sp>
        <p:nvSpPr>
          <p:cNvPr id="7" name="文本框 6"/>
          <p:cNvSpPr txBox="1"/>
          <p:nvPr/>
        </p:nvSpPr>
        <p:spPr>
          <a:xfrm>
            <a:off x="3177375" y="1744400"/>
            <a:ext cx="5137150" cy="4023360"/>
          </a:xfrm>
          <a:prstGeom prst="rect">
            <a:avLst/>
          </a:prstGeom>
          <a:noFill/>
        </p:spPr>
        <p:txBody>
          <a:bodyPr wrap="square" rtlCol="0">
            <a:spAutoFit/>
          </a:bodyPr>
          <a:lstStyle/>
          <a:p>
            <a:r>
              <a:rPr lang="zh-CN" altLang="en-US" sz="2130">
                <a:solidFill>
                  <a:srgbClr val="FF0000"/>
                </a:solidFill>
              </a:rPr>
              <a:t>第一节 计算机网络基本概念</a:t>
            </a:r>
            <a:endParaRPr lang="zh-CN" altLang="en-US" sz="2130">
              <a:solidFill>
                <a:schemeClr val="tx1"/>
              </a:solidFill>
            </a:endParaRPr>
          </a:p>
          <a:p>
            <a:endParaRPr lang="zh-CN" altLang="en-US" sz="2130"/>
          </a:p>
          <a:p>
            <a:r>
              <a:rPr lang="zh-CN" altLang="en-US" sz="2130"/>
              <a:t>第二节 计算机网络结构</a:t>
            </a:r>
          </a:p>
          <a:p>
            <a:endParaRPr lang="zh-CN" altLang="en-US" sz="2130"/>
          </a:p>
          <a:p>
            <a:r>
              <a:rPr lang="zh-CN" altLang="en-US" sz="2130"/>
              <a:t>第三节 数据交换技术</a:t>
            </a:r>
          </a:p>
          <a:p>
            <a:endParaRPr lang="zh-CN" altLang="en-US" sz="2130"/>
          </a:p>
          <a:p>
            <a:r>
              <a:rPr lang="zh-CN" altLang="en-US" sz="2130"/>
              <a:t>第四节 计算机网络性能</a:t>
            </a:r>
          </a:p>
          <a:p>
            <a:endParaRPr lang="zh-CN" altLang="en-US" sz="2130"/>
          </a:p>
          <a:p>
            <a:r>
              <a:rPr lang="zh-CN" altLang="en-US" sz="2130"/>
              <a:t>第五节 计算机网络体系结构</a:t>
            </a:r>
          </a:p>
          <a:p>
            <a:endParaRPr lang="zh-CN" altLang="en-US" sz="2130"/>
          </a:p>
          <a:p>
            <a:r>
              <a:rPr lang="zh-CN" altLang="en-US" sz="2130"/>
              <a:t>第六节 计算机网络与因特网发展简史</a:t>
            </a:r>
          </a:p>
          <a:p>
            <a:endParaRPr lang="zh-CN" altLang="en-US" sz="2130"/>
          </a:p>
        </p:txBody>
      </p:sp>
      <p:sp>
        <p:nvSpPr>
          <p:cNvPr id="2" name="左大括号 1"/>
          <p:cNvSpPr/>
          <p:nvPr/>
        </p:nvSpPr>
        <p:spPr>
          <a:xfrm>
            <a:off x="3060535" y="1835205"/>
            <a:ext cx="116840" cy="339534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5" name="左大括号 4"/>
          <p:cNvSpPr/>
          <p:nvPr/>
        </p:nvSpPr>
        <p:spPr>
          <a:xfrm>
            <a:off x="6722478" y="959358"/>
            <a:ext cx="524178" cy="205602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8" name="文本框 7"/>
          <p:cNvSpPr txBox="1"/>
          <p:nvPr/>
        </p:nvSpPr>
        <p:spPr>
          <a:xfrm>
            <a:off x="7567165" y="833206"/>
            <a:ext cx="3564661" cy="2308324"/>
          </a:xfrm>
          <a:prstGeom prst="rect">
            <a:avLst/>
          </a:prstGeom>
          <a:noFill/>
        </p:spPr>
        <p:txBody>
          <a:bodyPr wrap="square" rtlCol="0">
            <a:spAutoFit/>
          </a:bodyPr>
          <a:lstStyle/>
          <a:p>
            <a:pPr fontAlgn="auto">
              <a:lnSpc>
                <a:spcPct val="150000"/>
              </a:lnSpc>
            </a:pPr>
            <a:r>
              <a:rPr lang="zh-CN" altLang="en-US" sz="2400" dirty="0">
                <a:solidFill>
                  <a:schemeClr val="tx1"/>
                </a:solidFill>
              </a:rPr>
              <a:t>计算机网络的定义</a:t>
            </a:r>
            <a:endParaRPr lang="en-US" altLang="zh-CN" sz="2400" dirty="0">
              <a:solidFill>
                <a:schemeClr val="tx1"/>
              </a:solidFill>
            </a:endParaRPr>
          </a:p>
          <a:p>
            <a:pPr fontAlgn="auto">
              <a:lnSpc>
                <a:spcPct val="150000"/>
              </a:lnSpc>
            </a:pPr>
            <a:r>
              <a:rPr lang="zh-CN" altLang="en-US" sz="2400" dirty="0"/>
              <a:t>协议的定义</a:t>
            </a:r>
            <a:endParaRPr lang="en-US" altLang="zh-CN" sz="2400" dirty="0"/>
          </a:p>
          <a:p>
            <a:pPr fontAlgn="auto">
              <a:lnSpc>
                <a:spcPct val="150000"/>
              </a:lnSpc>
            </a:pPr>
            <a:r>
              <a:rPr lang="zh-CN" altLang="en-US" sz="2400" dirty="0">
                <a:solidFill>
                  <a:srgbClr val="FF0000"/>
                </a:solidFill>
              </a:rPr>
              <a:t>计算机网络的功能</a:t>
            </a:r>
            <a:endParaRPr lang="en-US" altLang="zh-CN" sz="2400" dirty="0">
              <a:solidFill>
                <a:srgbClr val="FF0000"/>
              </a:solidFill>
            </a:endParaRPr>
          </a:p>
          <a:p>
            <a:pPr fontAlgn="auto">
              <a:lnSpc>
                <a:spcPct val="150000"/>
              </a:lnSpc>
            </a:pPr>
            <a:r>
              <a:rPr lang="zh-CN" altLang="en-US" sz="2400" dirty="0"/>
              <a:t>计算机网络的分类</a:t>
            </a:r>
            <a:endParaRPr lang="en-US" altLang="zh-CN" sz="2400" dirty="0">
              <a:solidFill>
                <a:schemeClr val="tx1"/>
              </a:solidFill>
            </a:endParaRPr>
          </a:p>
        </p:txBody>
      </p:sp>
    </p:spTree>
    <p:custDataLst>
      <p:tags r:id="rId1"/>
    </p:custDataLst>
    <p:extLst>
      <p:ext uri="{BB962C8B-B14F-4D97-AF65-F5344CB8AC3E}">
        <p14:creationId xmlns:p14="http://schemas.microsoft.com/office/powerpoint/2010/main" val="94154934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左大括号 8"/>
          <p:cNvSpPr/>
          <p:nvPr/>
        </p:nvSpPr>
        <p:spPr>
          <a:xfrm>
            <a:off x="779543" y="1063606"/>
            <a:ext cx="720073" cy="4572000"/>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50000"/>
              </a:lnSpc>
            </a:pPr>
            <a:endParaRPr lang="zh-CN" altLang="en-US" sz="2400">
              <a:latin typeface="+mn-ea"/>
            </a:endParaRPr>
          </a:p>
        </p:txBody>
      </p:sp>
      <p:sp>
        <p:nvSpPr>
          <p:cNvPr id="10" name="矩形 9"/>
          <p:cNvSpPr/>
          <p:nvPr/>
        </p:nvSpPr>
        <p:spPr>
          <a:xfrm>
            <a:off x="1371600" y="1063606"/>
            <a:ext cx="1945340" cy="581057"/>
          </a:xfrm>
          <a:prstGeom prst="rect">
            <a:avLst/>
          </a:prstGeom>
        </p:spPr>
        <p:txBody>
          <a:bodyPr wrap="none">
            <a:spAutoFit/>
          </a:bodyPr>
          <a:lstStyle/>
          <a:p>
            <a:pPr algn="ctr">
              <a:lnSpc>
                <a:spcPct val="150000"/>
              </a:lnSpc>
            </a:pPr>
            <a:r>
              <a:rPr lang="en-US" altLang="zh-CN" sz="2400" dirty="0">
                <a:solidFill>
                  <a:srgbClr val="FF0000"/>
                </a:solidFill>
                <a:latin typeface="+mn-ea"/>
                <a:sym typeface="+mn-ea"/>
              </a:rPr>
              <a:t>FTP</a:t>
            </a:r>
            <a:r>
              <a:rPr lang="zh-CN" altLang="en-US" sz="2400" dirty="0">
                <a:solidFill>
                  <a:srgbClr val="FF0000"/>
                </a:solidFill>
                <a:latin typeface="+mn-ea"/>
                <a:sym typeface="+mn-ea"/>
              </a:rPr>
              <a:t>应用结构</a:t>
            </a:r>
          </a:p>
        </p:txBody>
      </p:sp>
      <p:sp>
        <p:nvSpPr>
          <p:cNvPr id="11" name="矩形 10"/>
          <p:cNvSpPr/>
          <p:nvPr/>
        </p:nvSpPr>
        <p:spPr>
          <a:xfrm>
            <a:off x="1548956" y="5345077"/>
            <a:ext cx="1329787" cy="581057"/>
          </a:xfrm>
          <a:prstGeom prst="rect">
            <a:avLst/>
          </a:prstGeom>
        </p:spPr>
        <p:txBody>
          <a:bodyPr wrap="none">
            <a:spAutoFit/>
          </a:bodyPr>
          <a:lstStyle/>
          <a:p>
            <a:pPr algn="ctr">
              <a:lnSpc>
                <a:spcPct val="150000"/>
              </a:lnSpc>
            </a:pPr>
            <a:r>
              <a:rPr lang="en-US" altLang="zh-CN" sz="2400" dirty="0">
                <a:latin typeface="+mn-ea"/>
                <a:sym typeface="+mn-ea"/>
              </a:rPr>
              <a:t>FTP</a:t>
            </a:r>
            <a:r>
              <a:rPr lang="zh-CN" altLang="en-US" sz="2400" dirty="0">
                <a:latin typeface="+mn-ea"/>
                <a:sym typeface="+mn-ea"/>
              </a:rPr>
              <a:t>命令</a:t>
            </a:r>
          </a:p>
        </p:txBody>
      </p:sp>
      <p:sp>
        <p:nvSpPr>
          <p:cNvPr id="12" name="矩形 11"/>
          <p:cNvSpPr/>
          <p:nvPr/>
        </p:nvSpPr>
        <p:spPr>
          <a:xfrm>
            <a:off x="65309" y="3118774"/>
            <a:ext cx="714234" cy="581057"/>
          </a:xfrm>
          <a:prstGeom prst="rect">
            <a:avLst/>
          </a:prstGeom>
        </p:spPr>
        <p:txBody>
          <a:bodyPr wrap="none">
            <a:spAutoFit/>
          </a:bodyPr>
          <a:lstStyle/>
          <a:p>
            <a:pPr>
              <a:lnSpc>
                <a:spcPct val="150000"/>
              </a:lnSpc>
            </a:pPr>
            <a:r>
              <a:rPr lang="en-US" altLang="zh-CN" sz="2400" dirty="0">
                <a:latin typeface="+mn-ea"/>
                <a:sym typeface="+mn-ea"/>
              </a:rPr>
              <a:t>FTP</a:t>
            </a:r>
            <a:endParaRPr lang="zh-CN" altLang="en-US" sz="2400" dirty="0">
              <a:latin typeface="+mn-ea"/>
            </a:endParaRPr>
          </a:p>
        </p:txBody>
      </p:sp>
      <p:pic>
        <p:nvPicPr>
          <p:cNvPr id="5" name="图片 4"/>
          <p:cNvPicPr>
            <a:picLocks noChangeAspect="1"/>
          </p:cNvPicPr>
          <p:nvPr/>
        </p:nvPicPr>
        <p:blipFill>
          <a:blip r:embed="rId4"/>
          <a:stretch>
            <a:fillRect/>
          </a:stretch>
        </p:blipFill>
        <p:spPr>
          <a:xfrm>
            <a:off x="4265422" y="211134"/>
            <a:ext cx="4356100" cy="2286000"/>
          </a:xfrm>
          <a:prstGeom prst="rect">
            <a:avLst/>
          </a:prstGeom>
        </p:spPr>
      </p:pic>
      <p:sp>
        <p:nvSpPr>
          <p:cNvPr id="13" name="文本框 12"/>
          <p:cNvSpPr txBox="1"/>
          <p:nvPr/>
        </p:nvSpPr>
        <p:spPr>
          <a:xfrm>
            <a:off x="3491801" y="2564776"/>
            <a:ext cx="7919911" cy="1754326"/>
          </a:xfrm>
          <a:prstGeom prst="rect">
            <a:avLst/>
          </a:prstGeom>
          <a:noFill/>
          <a:ln>
            <a:solidFill>
              <a:schemeClr val="tx1"/>
            </a:solidFill>
          </a:ln>
        </p:spPr>
        <p:txBody>
          <a:bodyPr wrap="square" rtlCol="0">
            <a:spAutoFit/>
          </a:bodyPr>
          <a:lstStyle/>
          <a:p>
            <a:pPr>
              <a:lnSpc>
                <a:spcPct val="150000"/>
              </a:lnSpc>
            </a:pPr>
            <a:r>
              <a:rPr lang="zh-CN" altLang="en-US" sz="2400" dirty="0">
                <a:solidFill>
                  <a:srgbClr val="FF0000"/>
                </a:solidFill>
                <a:latin typeface="微软雅黑" panose="020B0503020204020204" charset="-122"/>
                <a:ea typeface="微软雅黑" panose="020B0503020204020204" charset="-122"/>
              </a:rPr>
              <a:t>控制</a:t>
            </a:r>
            <a:r>
              <a:rPr lang="zh-CN" altLang="en-US" sz="2400" dirty="0">
                <a:latin typeface="微软雅黑" panose="020B0503020204020204" charset="-122"/>
                <a:ea typeface="微软雅黑" panose="020B0503020204020204" charset="-122"/>
              </a:rPr>
              <a:t>连接：客户和服务器之间传输控制信息。如用户标识、口令、改变远程目录，上传下载文件命令等。</a:t>
            </a:r>
          </a:p>
          <a:p>
            <a:pPr>
              <a:lnSpc>
                <a:spcPct val="150000"/>
              </a:lnSpc>
            </a:pPr>
            <a:r>
              <a:rPr lang="zh-CN" altLang="en-US" sz="2400" dirty="0">
                <a:solidFill>
                  <a:srgbClr val="FF0000"/>
                </a:solidFill>
                <a:latin typeface="微软雅黑" panose="020B0503020204020204" charset="-122"/>
                <a:ea typeface="微软雅黑" panose="020B0503020204020204" charset="-122"/>
              </a:rPr>
              <a:t>数据</a:t>
            </a:r>
            <a:r>
              <a:rPr lang="zh-CN" altLang="en-US" sz="2400" dirty="0">
                <a:latin typeface="微软雅黑" panose="020B0503020204020204" charset="-122"/>
                <a:ea typeface="微软雅黑" panose="020B0503020204020204" charset="-122"/>
              </a:rPr>
              <a:t>连接：实际传送文件内容。</a:t>
            </a:r>
          </a:p>
        </p:txBody>
      </p:sp>
    </p:spTree>
    <p:custDataLst>
      <p:tags r:id="rId1"/>
    </p:custDataLst>
    <p:extLst>
      <p:ext uri="{BB962C8B-B14F-4D97-AF65-F5344CB8AC3E}">
        <p14:creationId xmlns:p14="http://schemas.microsoft.com/office/powerpoint/2010/main" val="7290079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左大括号 8"/>
          <p:cNvSpPr/>
          <p:nvPr/>
        </p:nvSpPr>
        <p:spPr>
          <a:xfrm>
            <a:off x="779543" y="1063606"/>
            <a:ext cx="720073" cy="4572000"/>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50000"/>
              </a:lnSpc>
            </a:pPr>
            <a:endParaRPr lang="zh-CN" altLang="en-US" sz="2400">
              <a:latin typeface="+mn-ea"/>
            </a:endParaRPr>
          </a:p>
        </p:txBody>
      </p:sp>
      <p:sp>
        <p:nvSpPr>
          <p:cNvPr id="10" name="矩形 9"/>
          <p:cNvSpPr/>
          <p:nvPr/>
        </p:nvSpPr>
        <p:spPr>
          <a:xfrm>
            <a:off x="1371600" y="1063606"/>
            <a:ext cx="1945340" cy="581057"/>
          </a:xfrm>
          <a:prstGeom prst="rect">
            <a:avLst/>
          </a:prstGeom>
        </p:spPr>
        <p:txBody>
          <a:bodyPr wrap="none">
            <a:spAutoFit/>
          </a:bodyPr>
          <a:lstStyle/>
          <a:p>
            <a:pPr algn="ctr">
              <a:lnSpc>
                <a:spcPct val="150000"/>
              </a:lnSpc>
            </a:pPr>
            <a:r>
              <a:rPr lang="en-US" altLang="zh-CN" sz="2400" dirty="0">
                <a:solidFill>
                  <a:srgbClr val="FF0000"/>
                </a:solidFill>
                <a:latin typeface="+mn-ea"/>
                <a:sym typeface="+mn-ea"/>
              </a:rPr>
              <a:t>FTP</a:t>
            </a:r>
            <a:r>
              <a:rPr lang="zh-CN" altLang="en-US" sz="2400" dirty="0">
                <a:solidFill>
                  <a:srgbClr val="FF0000"/>
                </a:solidFill>
                <a:latin typeface="+mn-ea"/>
                <a:sym typeface="+mn-ea"/>
              </a:rPr>
              <a:t>应用结构</a:t>
            </a:r>
          </a:p>
        </p:txBody>
      </p:sp>
      <p:sp>
        <p:nvSpPr>
          <p:cNvPr id="11" name="矩形 10"/>
          <p:cNvSpPr/>
          <p:nvPr/>
        </p:nvSpPr>
        <p:spPr>
          <a:xfrm>
            <a:off x="1548956" y="5345077"/>
            <a:ext cx="1329787" cy="581057"/>
          </a:xfrm>
          <a:prstGeom prst="rect">
            <a:avLst/>
          </a:prstGeom>
        </p:spPr>
        <p:txBody>
          <a:bodyPr wrap="none">
            <a:spAutoFit/>
          </a:bodyPr>
          <a:lstStyle/>
          <a:p>
            <a:pPr algn="ctr">
              <a:lnSpc>
                <a:spcPct val="150000"/>
              </a:lnSpc>
            </a:pPr>
            <a:r>
              <a:rPr lang="en-US" altLang="zh-CN" sz="2400" dirty="0">
                <a:latin typeface="+mn-ea"/>
                <a:sym typeface="+mn-ea"/>
              </a:rPr>
              <a:t>FTP</a:t>
            </a:r>
            <a:r>
              <a:rPr lang="zh-CN" altLang="en-US" sz="2400" dirty="0">
                <a:latin typeface="+mn-ea"/>
                <a:sym typeface="+mn-ea"/>
              </a:rPr>
              <a:t>命令</a:t>
            </a:r>
          </a:p>
        </p:txBody>
      </p:sp>
      <p:sp>
        <p:nvSpPr>
          <p:cNvPr id="12" name="矩形 11"/>
          <p:cNvSpPr/>
          <p:nvPr/>
        </p:nvSpPr>
        <p:spPr>
          <a:xfrm>
            <a:off x="65309" y="3118774"/>
            <a:ext cx="714234" cy="581057"/>
          </a:xfrm>
          <a:prstGeom prst="rect">
            <a:avLst/>
          </a:prstGeom>
        </p:spPr>
        <p:txBody>
          <a:bodyPr wrap="none">
            <a:spAutoFit/>
          </a:bodyPr>
          <a:lstStyle/>
          <a:p>
            <a:pPr>
              <a:lnSpc>
                <a:spcPct val="150000"/>
              </a:lnSpc>
            </a:pPr>
            <a:r>
              <a:rPr lang="en-US" altLang="zh-CN" sz="2400" dirty="0">
                <a:latin typeface="+mn-ea"/>
                <a:sym typeface="+mn-ea"/>
              </a:rPr>
              <a:t>FTP</a:t>
            </a:r>
            <a:endParaRPr lang="zh-CN" altLang="en-US" sz="2400" dirty="0">
              <a:latin typeface="+mn-ea"/>
            </a:endParaRPr>
          </a:p>
        </p:txBody>
      </p:sp>
      <p:pic>
        <p:nvPicPr>
          <p:cNvPr id="5" name="图片 4"/>
          <p:cNvPicPr>
            <a:picLocks noChangeAspect="1"/>
          </p:cNvPicPr>
          <p:nvPr/>
        </p:nvPicPr>
        <p:blipFill>
          <a:blip r:embed="rId4"/>
          <a:stretch>
            <a:fillRect/>
          </a:stretch>
        </p:blipFill>
        <p:spPr>
          <a:xfrm>
            <a:off x="4265422" y="211134"/>
            <a:ext cx="4356100" cy="2286000"/>
          </a:xfrm>
          <a:prstGeom prst="rect">
            <a:avLst/>
          </a:prstGeom>
        </p:spPr>
      </p:pic>
      <p:sp>
        <p:nvSpPr>
          <p:cNvPr id="13" name="文本框 12"/>
          <p:cNvSpPr txBox="1"/>
          <p:nvPr/>
        </p:nvSpPr>
        <p:spPr>
          <a:xfrm>
            <a:off x="3491801" y="2564776"/>
            <a:ext cx="7919911" cy="1754326"/>
          </a:xfrm>
          <a:prstGeom prst="rect">
            <a:avLst/>
          </a:prstGeom>
          <a:noFill/>
          <a:ln>
            <a:solidFill>
              <a:schemeClr val="tx1"/>
            </a:solidFill>
          </a:ln>
        </p:spPr>
        <p:txBody>
          <a:bodyPr wrap="square" rtlCol="0">
            <a:spAutoFit/>
          </a:bodyPr>
          <a:lstStyle/>
          <a:p>
            <a:pPr>
              <a:lnSpc>
                <a:spcPct val="150000"/>
              </a:lnSpc>
            </a:pPr>
            <a:r>
              <a:rPr lang="zh-CN" altLang="en-US" sz="2400" dirty="0">
                <a:solidFill>
                  <a:srgbClr val="FF0000"/>
                </a:solidFill>
                <a:latin typeface="微软雅黑" panose="020B0503020204020204" charset="-122"/>
                <a:ea typeface="微软雅黑" panose="020B0503020204020204" charset="-122"/>
              </a:rPr>
              <a:t>控制</a:t>
            </a:r>
            <a:r>
              <a:rPr lang="zh-CN" altLang="en-US" sz="2400" dirty="0">
                <a:latin typeface="微软雅黑" panose="020B0503020204020204" charset="-122"/>
                <a:ea typeface="微软雅黑" panose="020B0503020204020204" charset="-122"/>
              </a:rPr>
              <a:t>连接：客户和服务器之间传输控制信息。如用户标识、口令、改变远程目录，上传下载文件命令等。</a:t>
            </a:r>
          </a:p>
          <a:p>
            <a:pPr>
              <a:lnSpc>
                <a:spcPct val="150000"/>
              </a:lnSpc>
            </a:pPr>
            <a:r>
              <a:rPr lang="zh-CN" altLang="en-US" sz="2400" dirty="0">
                <a:solidFill>
                  <a:srgbClr val="FF0000"/>
                </a:solidFill>
                <a:latin typeface="微软雅黑" panose="020B0503020204020204" charset="-122"/>
                <a:ea typeface="微软雅黑" panose="020B0503020204020204" charset="-122"/>
              </a:rPr>
              <a:t>数据</a:t>
            </a:r>
            <a:r>
              <a:rPr lang="zh-CN" altLang="en-US" sz="2400" dirty="0">
                <a:latin typeface="微软雅黑" panose="020B0503020204020204" charset="-122"/>
                <a:ea typeface="微软雅黑" panose="020B0503020204020204" charset="-122"/>
              </a:rPr>
              <a:t>连接：实际传送文件内容。</a:t>
            </a:r>
          </a:p>
        </p:txBody>
      </p:sp>
      <p:sp>
        <p:nvSpPr>
          <p:cNvPr id="8" name="文本框 7"/>
          <p:cNvSpPr txBox="1"/>
          <p:nvPr/>
        </p:nvSpPr>
        <p:spPr>
          <a:xfrm>
            <a:off x="3491800" y="5345077"/>
            <a:ext cx="7919911" cy="581057"/>
          </a:xfrm>
          <a:prstGeom prst="rect">
            <a:avLst/>
          </a:prstGeom>
          <a:noFill/>
          <a:ln>
            <a:solidFill>
              <a:schemeClr val="tx1"/>
            </a:solidFill>
          </a:ln>
        </p:spPr>
        <p:txBody>
          <a:bodyPr wrap="square" rtlCol="0">
            <a:spAutoFit/>
          </a:bodyPr>
          <a:lstStyle/>
          <a:p>
            <a:pPr fontAlgn="auto">
              <a:lnSpc>
                <a:spcPct val="150000"/>
              </a:lnSpc>
            </a:pPr>
            <a:r>
              <a:rPr lang="en-US" altLang="zh-CN" sz="2400" dirty="0">
                <a:latin typeface="Microsoft YaHei" charset="-122"/>
                <a:ea typeface="Microsoft YaHei" charset="-122"/>
                <a:cs typeface="Microsoft YaHei" charset="-122"/>
              </a:rPr>
              <a:t>FTP</a:t>
            </a:r>
            <a:r>
              <a:rPr lang="zh-CN" altLang="en-US" sz="2400" dirty="0">
                <a:latin typeface="Microsoft YaHei" charset="-122"/>
                <a:ea typeface="Microsoft YaHei" charset="-122"/>
                <a:cs typeface="Microsoft YaHei" charset="-122"/>
              </a:rPr>
              <a:t>是</a:t>
            </a:r>
            <a:r>
              <a:rPr lang="zh-CN" altLang="en-US" sz="2400" dirty="0">
                <a:solidFill>
                  <a:srgbClr val="FF0000"/>
                </a:solidFill>
                <a:latin typeface="Microsoft YaHei" charset="-122"/>
                <a:ea typeface="Microsoft YaHei" charset="-122"/>
                <a:cs typeface="Microsoft YaHei" charset="-122"/>
              </a:rPr>
              <a:t>有状态</a:t>
            </a:r>
            <a:r>
              <a:rPr lang="zh-CN" altLang="en-US" sz="2400" dirty="0">
                <a:latin typeface="Microsoft YaHei" charset="-122"/>
                <a:ea typeface="Microsoft YaHei" charset="-122"/>
                <a:cs typeface="Microsoft YaHei" charset="-122"/>
              </a:rPr>
              <a:t>的协议，</a:t>
            </a:r>
            <a:r>
              <a:rPr lang="en-US" altLang="zh-CN" sz="2400" dirty="0">
                <a:latin typeface="Microsoft YaHei" charset="-122"/>
                <a:ea typeface="Microsoft YaHei" charset="-122"/>
                <a:cs typeface="Microsoft YaHei" charset="-122"/>
              </a:rPr>
              <a:t>FTP</a:t>
            </a:r>
            <a:r>
              <a:rPr lang="zh-CN" altLang="en-US" sz="2400" dirty="0">
                <a:latin typeface="Microsoft YaHei" charset="-122"/>
                <a:ea typeface="Microsoft YaHei" charset="-122"/>
                <a:cs typeface="Microsoft YaHei" charset="-122"/>
              </a:rPr>
              <a:t>的命令都是</a:t>
            </a:r>
            <a:r>
              <a:rPr lang="zh-CN" altLang="en-US" sz="2400" dirty="0">
                <a:solidFill>
                  <a:srgbClr val="FF0000"/>
                </a:solidFill>
                <a:latin typeface="Microsoft YaHei" charset="-122"/>
                <a:ea typeface="Microsoft YaHei" charset="-122"/>
                <a:cs typeface="Microsoft YaHei" charset="-122"/>
              </a:rPr>
              <a:t>可读的</a:t>
            </a:r>
            <a:endParaRPr lang="zh-CN" altLang="en-US" sz="2400" dirty="0">
              <a:solidFill>
                <a:srgbClr val="FF0000"/>
              </a:solidFill>
              <a:latin typeface="Microsoft YaHei" charset="-122"/>
              <a:ea typeface="Microsoft YaHei" charset="-122"/>
              <a:cs typeface="Microsoft YaHei" charset="-122"/>
              <a:sym typeface="+mn-ea"/>
            </a:endParaRPr>
          </a:p>
        </p:txBody>
      </p:sp>
    </p:spTree>
    <p:custDataLst>
      <p:tags r:id="rId1"/>
    </p:custDataLst>
    <p:extLst>
      <p:ext uri="{BB962C8B-B14F-4D97-AF65-F5344CB8AC3E}">
        <p14:creationId xmlns:p14="http://schemas.microsoft.com/office/powerpoint/2010/main" val="8121851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圆角矩形 15"/>
          <p:cNvSpPr/>
          <p:nvPr/>
        </p:nvSpPr>
        <p:spPr>
          <a:xfrm>
            <a:off x="1426068" y="-169402"/>
            <a:ext cx="7221972" cy="776605"/>
          </a:xfrm>
          <a:prstGeom prst="roundRect">
            <a:avLst/>
          </a:prstGeom>
          <a:noFill/>
          <a:ln>
            <a:no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just"/>
            <a:endParaRPr lang="zh-CN" altLang="en-US" sz="2800" b="1" dirty="0">
              <a:latin typeface="方正清刻本悦宋简体" panose="02000000000000000000" charset="-122"/>
              <a:ea typeface="方正清刻本悦宋简体" panose="02000000000000000000" charset="-122"/>
              <a:cs typeface="方正清刻本悦宋简体" panose="02000000000000000000" charset="-122"/>
            </a:endParaRPr>
          </a:p>
        </p:txBody>
      </p:sp>
      <p:sp>
        <p:nvSpPr>
          <p:cNvPr id="2" name="文本框 1"/>
          <p:cNvSpPr txBox="1"/>
          <p:nvPr/>
        </p:nvSpPr>
        <p:spPr>
          <a:xfrm>
            <a:off x="1921510" y="1791970"/>
            <a:ext cx="2158365" cy="1854200"/>
          </a:xfrm>
          <a:prstGeom prst="rect">
            <a:avLst/>
          </a:prstGeom>
          <a:noFill/>
        </p:spPr>
        <p:txBody>
          <a:bodyPr wrap="square" rtlCol="0">
            <a:spAutoFit/>
          </a:bodyPr>
          <a:lstStyle/>
          <a:p>
            <a:endParaRPr lang="zh-CN" altLang="en-US"/>
          </a:p>
          <a:p>
            <a:endParaRPr lang="zh-CN" altLang="en-US"/>
          </a:p>
          <a:p>
            <a:endParaRPr lang="zh-CN" altLang="en-US"/>
          </a:p>
          <a:p>
            <a:endParaRPr lang="zh-CN" altLang="en-US" sz="2130"/>
          </a:p>
          <a:p>
            <a:r>
              <a:rPr lang="zh-CN" altLang="en-US" sz="2130"/>
              <a:t>第二章 网络应用</a:t>
            </a:r>
            <a:r>
              <a:rPr lang="zh-CN" altLang="en-US"/>
              <a:t>    </a:t>
            </a:r>
          </a:p>
          <a:p>
            <a:r>
              <a:rPr lang="zh-CN" altLang="en-US"/>
              <a:t>                                        </a:t>
            </a:r>
          </a:p>
        </p:txBody>
      </p:sp>
      <p:sp>
        <p:nvSpPr>
          <p:cNvPr id="3" name="文本框 2"/>
          <p:cNvSpPr txBox="1"/>
          <p:nvPr/>
        </p:nvSpPr>
        <p:spPr>
          <a:xfrm>
            <a:off x="4919320" y="612918"/>
            <a:ext cx="3728720" cy="5336846"/>
          </a:xfrm>
          <a:prstGeom prst="rect">
            <a:avLst/>
          </a:prstGeom>
          <a:noFill/>
        </p:spPr>
        <p:txBody>
          <a:bodyPr wrap="square" rtlCol="0">
            <a:spAutoFit/>
          </a:bodyPr>
          <a:lstStyle/>
          <a:p>
            <a:pPr>
              <a:lnSpc>
                <a:spcPct val="200000"/>
              </a:lnSpc>
            </a:pPr>
            <a:r>
              <a:rPr lang="zh-CN" altLang="en-US" sz="2130" dirty="0">
                <a:sym typeface="+mn-ea"/>
              </a:rPr>
              <a:t>计算机网络应用体系结构</a:t>
            </a:r>
          </a:p>
          <a:p>
            <a:pPr>
              <a:lnSpc>
                <a:spcPct val="200000"/>
              </a:lnSpc>
            </a:pPr>
            <a:r>
              <a:rPr lang="zh-CN" altLang="en-US" sz="2130" dirty="0">
                <a:sym typeface="+mn-ea"/>
              </a:rPr>
              <a:t>网络应用通信的基本原理</a:t>
            </a:r>
            <a:endParaRPr lang="en-US" altLang="zh-CN" sz="2130" dirty="0">
              <a:sym typeface="+mn-ea"/>
            </a:endParaRPr>
          </a:p>
          <a:p>
            <a:pPr>
              <a:lnSpc>
                <a:spcPct val="200000"/>
              </a:lnSpc>
            </a:pPr>
            <a:r>
              <a:rPr lang="zh-CN" altLang="en-US" sz="2130" dirty="0">
                <a:sym typeface="+mn-ea"/>
              </a:rPr>
              <a:t>域名系统（</a:t>
            </a:r>
            <a:r>
              <a:rPr lang="en-US" altLang="zh-CN" sz="2130" dirty="0">
                <a:sym typeface="+mn-ea"/>
              </a:rPr>
              <a:t>DNS</a:t>
            </a:r>
            <a:r>
              <a:rPr lang="zh-CN" altLang="en-US" sz="2130" dirty="0">
                <a:sym typeface="+mn-ea"/>
              </a:rPr>
              <a:t>）</a:t>
            </a:r>
          </a:p>
          <a:p>
            <a:pPr>
              <a:lnSpc>
                <a:spcPct val="200000"/>
              </a:lnSpc>
            </a:pPr>
            <a:r>
              <a:rPr lang="zh-CN" altLang="en-US" sz="2130" dirty="0">
                <a:sym typeface="+mn-ea"/>
              </a:rPr>
              <a:t>万维网应用</a:t>
            </a:r>
          </a:p>
          <a:p>
            <a:pPr>
              <a:lnSpc>
                <a:spcPct val="200000"/>
              </a:lnSpc>
            </a:pPr>
            <a:r>
              <a:rPr lang="en-US" altLang="zh-CN" sz="2130" dirty="0">
                <a:sym typeface="+mn-ea"/>
              </a:rPr>
              <a:t>Internet</a:t>
            </a:r>
            <a:r>
              <a:rPr lang="zh-CN" altLang="en-US" sz="2130" dirty="0">
                <a:sym typeface="+mn-ea"/>
              </a:rPr>
              <a:t>电子邮件</a:t>
            </a:r>
          </a:p>
          <a:p>
            <a:pPr>
              <a:lnSpc>
                <a:spcPct val="200000"/>
              </a:lnSpc>
            </a:pPr>
            <a:r>
              <a:rPr lang="en-US" altLang="zh-CN" sz="2130" dirty="0">
                <a:sym typeface="+mn-ea"/>
              </a:rPr>
              <a:t>FTP</a:t>
            </a:r>
          </a:p>
          <a:p>
            <a:pPr>
              <a:lnSpc>
                <a:spcPct val="200000"/>
              </a:lnSpc>
            </a:pPr>
            <a:r>
              <a:rPr lang="en-US" altLang="zh-CN" sz="2130" dirty="0">
                <a:solidFill>
                  <a:srgbClr val="FF0000"/>
                </a:solidFill>
                <a:sym typeface="+mn-ea"/>
              </a:rPr>
              <a:t>P2P</a:t>
            </a:r>
            <a:r>
              <a:rPr lang="zh-CN" altLang="en-US" sz="2130" dirty="0">
                <a:solidFill>
                  <a:srgbClr val="FF0000"/>
                </a:solidFill>
                <a:sym typeface="+mn-ea"/>
              </a:rPr>
              <a:t>应用</a:t>
            </a:r>
          </a:p>
          <a:p>
            <a:pPr>
              <a:lnSpc>
                <a:spcPct val="200000"/>
              </a:lnSpc>
            </a:pPr>
            <a:r>
              <a:rPr lang="en-US" altLang="zh-CN" sz="2130" dirty="0">
                <a:sym typeface="+mn-ea"/>
              </a:rPr>
              <a:t>Socket </a:t>
            </a:r>
            <a:r>
              <a:rPr lang="zh-CN" altLang="en-US" sz="2130" dirty="0">
                <a:sym typeface="+mn-ea"/>
              </a:rPr>
              <a:t>编程基础</a:t>
            </a:r>
          </a:p>
        </p:txBody>
      </p:sp>
      <p:sp>
        <p:nvSpPr>
          <p:cNvPr id="4" name="左大括号 3"/>
          <p:cNvSpPr/>
          <p:nvPr/>
        </p:nvSpPr>
        <p:spPr>
          <a:xfrm>
            <a:off x="4233544" y="1011554"/>
            <a:ext cx="411607" cy="465772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 name="文本框 6"/>
          <p:cNvSpPr txBox="1"/>
          <p:nvPr/>
        </p:nvSpPr>
        <p:spPr>
          <a:xfrm>
            <a:off x="8697595" y="1138555"/>
            <a:ext cx="2462530" cy="746760"/>
          </a:xfrm>
          <a:prstGeom prst="rect">
            <a:avLst/>
          </a:prstGeom>
          <a:noFill/>
        </p:spPr>
        <p:txBody>
          <a:bodyPr wrap="square" rtlCol="0">
            <a:spAutoFit/>
          </a:bodyPr>
          <a:lstStyle/>
          <a:p>
            <a:endParaRPr lang="zh-CN" altLang="en-US" sz="2130"/>
          </a:p>
          <a:p>
            <a:endParaRPr lang="zh-CN" altLang="en-US" sz="2130"/>
          </a:p>
        </p:txBody>
      </p:sp>
    </p:spTree>
    <p:custDataLst>
      <p:tags r:id="rId1"/>
    </p:custDataLst>
    <p:extLst>
      <p:ext uri="{BB962C8B-B14F-4D97-AF65-F5344CB8AC3E}">
        <p14:creationId xmlns:p14="http://schemas.microsoft.com/office/powerpoint/2010/main" val="83222131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框 2"/>
          <p:cNvSpPr txBox="1"/>
          <p:nvPr/>
        </p:nvSpPr>
        <p:spPr>
          <a:xfrm>
            <a:off x="2048104" y="868949"/>
            <a:ext cx="1481480" cy="830997"/>
          </a:xfrm>
          <a:prstGeom prst="rect">
            <a:avLst/>
          </a:prstGeom>
          <a:noFill/>
        </p:spPr>
        <p:txBody>
          <a:bodyPr wrap="square" rtlCol="0">
            <a:spAutoFit/>
          </a:bodyPr>
          <a:lstStyle/>
          <a:p>
            <a:pPr>
              <a:lnSpc>
                <a:spcPct val="200000"/>
              </a:lnSpc>
            </a:pPr>
            <a:r>
              <a:rPr lang="en-US" altLang="zh-CN" sz="2400" dirty="0">
                <a:sym typeface="+mn-ea"/>
              </a:rPr>
              <a:t>P2P</a:t>
            </a:r>
            <a:r>
              <a:rPr lang="zh-CN" altLang="en-US" sz="2400" dirty="0">
                <a:sym typeface="+mn-ea"/>
              </a:rPr>
              <a:t>应用</a:t>
            </a:r>
          </a:p>
        </p:txBody>
      </p:sp>
      <p:sp>
        <p:nvSpPr>
          <p:cNvPr id="4" name="左大括号 3"/>
          <p:cNvSpPr/>
          <p:nvPr/>
        </p:nvSpPr>
        <p:spPr>
          <a:xfrm>
            <a:off x="1362328" y="846962"/>
            <a:ext cx="411607" cy="465772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2400"/>
          </a:p>
        </p:txBody>
      </p:sp>
      <p:sp>
        <p:nvSpPr>
          <p:cNvPr id="5" name="矩形 4"/>
          <p:cNvSpPr/>
          <p:nvPr/>
        </p:nvSpPr>
        <p:spPr>
          <a:xfrm>
            <a:off x="142896" y="2852658"/>
            <a:ext cx="1382110" cy="718915"/>
          </a:xfrm>
          <a:prstGeom prst="rect">
            <a:avLst/>
          </a:prstGeom>
        </p:spPr>
        <p:txBody>
          <a:bodyPr wrap="none">
            <a:spAutoFit/>
          </a:bodyPr>
          <a:lstStyle/>
          <a:p>
            <a:pPr>
              <a:lnSpc>
                <a:spcPct val="200000"/>
              </a:lnSpc>
            </a:pPr>
            <a:r>
              <a:rPr lang="en-US" altLang="zh-CN" sz="2400" dirty="0">
                <a:sym typeface="+mn-ea"/>
              </a:rPr>
              <a:t>P2P</a:t>
            </a:r>
            <a:r>
              <a:rPr lang="zh-CN" altLang="en-US" sz="2400" dirty="0">
                <a:sym typeface="+mn-ea"/>
              </a:rPr>
              <a:t>应用</a:t>
            </a:r>
          </a:p>
        </p:txBody>
      </p:sp>
      <p:sp>
        <p:nvSpPr>
          <p:cNvPr id="8" name="文本框 7"/>
          <p:cNvSpPr txBox="1"/>
          <p:nvPr/>
        </p:nvSpPr>
        <p:spPr>
          <a:xfrm>
            <a:off x="2048104" y="4856240"/>
            <a:ext cx="945263" cy="830997"/>
          </a:xfrm>
          <a:prstGeom prst="rect">
            <a:avLst/>
          </a:prstGeom>
          <a:noFill/>
        </p:spPr>
        <p:txBody>
          <a:bodyPr wrap="square" rtlCol="0">
            <a:spAutoFit/>
          </a:bodyPr>
          <a:lstStyle/>
          <a:p>
            <a:pPr>
              <a:lnSpc>
                <a:spcPct val="200000"/>
              </a:lnSpc>
            </a:pPr>
            <a:r>
              <a:rPr lang="zh-CN" altLang="en-US" sz="2400" dirty="0">
                <a:sym typeface="+mn-ea"/>
              </a:rPr>
              <a:t>特点</a:t>
            </a:r>
          </a:p>
        </p:txBody>
      </p:sp>
      <p:sp>
        <p:nvSpPr>
          <p:cNvPr id="9" name="TextBox 4"/>
          <p:cNvSpPr txBox="1"/>
          <p:nvPr/>
        </p:nvSpPr>
        <p:spPr>
          <a:xfrm>
            <a:off x="3377184" y="868949"/>
            <a:ext cx="8814816" cy="1135054"/>
          </a:xfrm>
          <a:prstGeom prst="rect">
            <a:avLst/>
          </a:prstGeom>
          <a:noFill/>
          <a:ln>
            <a:solidFill>
              <a:schemeClr val="tx1"/>
            </a:solidFill>
          </a:ln>
        </p:spPr>
        <p:txBody>
          <a:bodyPr wrap="square" rtlCol="0">
            <a:spAutoFit/>
          </a:body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P2P</a:t>
            </a:r>
            <a:r>
              <a:rPr lang="zh-CN" altLang="en-US" sz="2400" dirty="0">
                <a:latin typeface="微软雅黑" panose="020B0503020204020204" charset="-122"/>
                <a:ea typeface="微软雅黑" panose="020B0503020204020204" charset="-122"/>
                <a:cs typeface="微软雅黑" panose="020B0503020204020204" charset="-122"/>
              </a:rPr>
              <a:t>：</a:t>
            </a:r>
            <a:r>
              <a:rPr sz="2400" dirty="0">
                <a:latin typeface="微软雅黑" panose="020B0503020204020204" charset="-122"/>
                <a:ea typeface="微软雅黑" panose="020B0503020204020204" charset="-122"/>
                <a:cs typeface="微软雅黑" panose="020B0503020204020204" charset="-122"/>
              </a:rPr>
              <a:t>近年来很多性能表现优异，深受用户喜爱的P2P应用层出不穷，例如，BitTorrent、PPLive和PPstream。</a:t>
            </a:r>
          </a:p>
        </p:txBody>
      </p:sp>
      <p:sp>
        <p:nvSpPr>
          <p:cNvPr id="10" name="TextBox 4"/>
          <p:cNvSpPr txBox="1"/>
          <p:nvPr/>
        </p:nvSpPr>
        <p:spPr>
          <a:xfrm>
            <a:off x="3377184" y="4117576"/>
            <a:ext cx="8814816" cy="2308324"/>
          </a:xfrm>
          <a:prstGeom prst="rect">
            <a:avLst/>
          </a:prstGeom>
          <a:noFill/>
          <a:ln>
            <a:solidFill>
              <a:schemeClr val="tx1"/>
            </a:solidFill>
          </a:ln>
        </p:spPr>
        <p:txBody>
          <a:bodyPr wrap="square" rtlCol="0">
            <a:spAutoFit/>
          </a:body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1</a:t>
            </a:r>
            <a:r>
              <a:rPr lang="zh-CN" altLang="en-US" sz="2400" dirty="0">
                <a:latin typeface="微软雅黑" panose="020B0503020204020204" charset="-122"/>
                <a:ea typeface="微软雅黑" panose="020B0503020204020204" charset="-122"/>
                <a:cs typeface="微软雅黑" panose="020B0503020204020204" charset="-122"/>
              </a:rPr>
              <a:t>、应用的对等方是用户的计算机；</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2</a:t>
            </a:r>
            <a:r>
              <a:rPr lang="zh-CN" altLang="en-US" sz="2400" dirty="0">
                <a:latin typeface="微软雅黑" panose="020B0503020204020204" charset="-122"/>
                <a:ea typeface="微软雅黑" panose="020B0503020204020204" charset="-122"/>
                <a:cs typeface="微软雅黑" panose="020B0503020204020204" charset="-122"/>
              </a:rPr>
              <a:t>、很强的应用规模伸缩性；</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3</a:t>
            </a:r>
            <a:r>
              <a:rPr lang="zh-CN" altLang="en-US" sz="2400" dirty="0">
                <a:latin typeface="微软雅黑" panose="020B0503020204020204" charset="-122"/>
                <a:ea typeface="微软雅黑" panose="020B0503020204020204" charset="-122"/>
                <a:cs typeface="微软雅黑" panose="020B0503020204020204" charset="-122"/>
              </a:rPr>
              <a:t>、应用在对等方之间进行； </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4</a:t>
            </a:r>
            <a:r>
              <a:rPr lang="zh-CN" altLang="en-US" sz="2400" dirty="0">
                <a:latin typeface="微软雅黑" panose="020B0503020204020204" charset="-122"/>
                <a:ea typeface="微软雅黑" panose="020B0503020204020204" charset="-122"/>
                <a:cs typeface="微软雅黑" panose="020B0503020204020204" charset="-122"/>
              </a:rPr>
              <a:t>、应用充分聚集利用了端系统的计算能力以及网络传输宽带； </a:t>
            </a:r>
          </a:p>
        </p:txBody>
      </p:sp>
    </p:spTree>
    <p:custDataLst>
      <p:tags r:id="rId1"/>
    </p:custDataLst>
    <p:extLst>
      <p:ext uri="{BB962C8B-B14F-4D97-AF65-F5344CB8AC3E}">
        <p14:creationId xmlns:p14="http://schemas.microsoft.com/office/powerpoint/2010/main" val="22021138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圆角矩形 15"/>
          <p:cNvSpPr/>
          <p:nvPr/>
        </p:nvSpPr>
        <p:spPr>
          <a:xfrm>
            <a:off x="1426068" y="-169402"/>
            <a:ext cx="7221972" cy="776605"/>
          </a:xfrm>
          <a:prstGeom prst="roundRect">
            <a:avLst/>
          </a:prstGeom>
          <a:noFill/>
          <a:ln>
            <a:no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just"/>
            <a:endParaRPr lang="zh-CN" altLang="en-US" sz="2800" b="1" dirty="0">
              <a:latin typeface="方正清刻本悦宋简体" panose="02000000000000000000" charset="-122"/>
              <a:ea typeface="方正清刻本悦宋简体" panose="02000000000000000000" charset="-122"/>
              <a:cs typeface="方正清刻本悦宋简体" panose="02000000000000000000" charset="-122"/>
            </a:endParaRPr>
          </a:p>
        </p:txBody>
      </p:sp>
      <p:sp>
        <p:nvSpPr>
          <p:cNvPr id="2" name="文本框 1"/>
          <p:cNvSpPr txBox="1"/>
          <p:nvPr/>
        </p:nvSpPr>
        <p:spPr>
          <a:xfrm>
            <a:off x="1921510" y="1791970"/>
            <a:ext cx="2158365" cy="1854200"/>
          </a:xfrm>
          <a:prstGeom prst="rect">
            <a:avLst/>
          </a:prstGeom>
          <a:noFill/>
        </p:spPr>
        <p:txBody>
          <a:bodyPr wrap="square" rtlCol="0">
            <a:spAutoFit/>
          </a:bodyPr>
          <a:lstStyle/>
          <a:p>
            <a:endParaRPr lang="zh-CN" altLang="en-US"/>
          </a:p>
          <a:p>
            <a:endParaRPr lang="zh-CN" altLang="en-US"/>
          </a:p>
          <a:p>
            <a:endParaRPr lang="zh-CN" altLang="en-US"/>
          </a:p>
          <a:p>
            <a:endParaRPr lang="zh-CN" altLang="en-US" sz="2130"/>
          </a:p>
          <a:p>
            <a:r>
              <a:rPr lang="zh-CN" altLang="en-US" sz="2130"/>
              <a:t>第二章 网络应用</a:t>
            </a:r>
            <a:r>
              <a:rPr lang="zh-CN" altLang="en-US"/>
              <a:t>    </a:t>
            </a:r>
          </a:p>
          <a:p>
            <a:r>
              <a:rPr lang="zh-CN" altLang="en-US"/>
              <a:t>                                        </a:t>
            </a:r>
          </a:p>
        </p:txBody>
      </p:sp>
      <p:sp>
        <p:nvSpPr>
          <p:cNvPr id="3" name="文本框 2"/>
          <p:cNvSpPr txBox="1"/>
          <p:nvPr/>
        </p:nvSpPr>
        <p:spPr>
          <a:xfrm>
            <a:off x="4919320" y="612918"/>
            <a:ext cx="3728720" cy="5336846"/>
          </a:xfrm>
          <a:prstGeom prst="rect">
            <a:avLst/>
          </a:prstGeom>
          <a:noFill/>
        </p:spPr>
        <p:txBody>
          <a:bodyPr wrap="square" rtlCol="0">
            <a:spAutoFit/>
          </a:bodyPr>
          <a:lstStyle/>
          <a:p>
            <a:pPr>
              <a:lnSpc>
                <a:spcPct val="200000"/>
              </a:lnSpc>
            </a:pPr>
            <a:r>
              <a:rPr lang="zh-CN" altLang="en-US" sz="2130" dirty="0">
                <a:sym typeface="+mn-ea"/>
              </a:rPr>
              <a:t>计算机网络应用体系结构</a:t>
            </a:r>
          </a:p>
          <a:p>
            <a:pPr>
              <a:lnSpc>
                <a:spcPct val="200000"/>
              </a:lnSpc>
            </a:pPr>
            <a:r>
              <a:rPr lang="zh-CN" altLang="en-US" sz="2130" dirty="0">
                <a:sym typeface="+mn-ea"/>
              </a:rPr>
              <a:t>网络应用通信的基本原理</a:t>
            </a:r>
            <a:endParaRPr lang="en-US" altLang="zh-CN" sz="2130" dirty="0">
              <a:sym typeface="+mn-ea"/>
            </a:endParaRPr>
          </a:p>
          <a:p>
            <a:pPr>
              <a:lnSpc>
                <a:spcPct val="200000"/>
              </a:lnSpc>
            </a:pPr>
            <a:r>
              <a:rPr lang="zh-CN" altLang="en-US" sz="2130" dirty="0">
                <a:sym typeface="+mn-ea"/>
              </a:rPr>
              <a:t>域名系统（</a:t>
            </a:r>
            <a:r>
              <a:rPr lang="en-US" altLang="zh-CN" sz="2130" dirty="0">
                <a:sym typeface="+mn-ea"/>
              </a:rPr>
              <a:t>DNS</a:t>
            </a:r>
            <a:r>
              <a:rPr lang="zh-CN" altLang="en-US" sz="2130" dirty="0">
                <a:sym typeface="+mn-ea"/>
              </a:rPr>
              <a:t>）</a:t>
            </a:r>
          </a:p>
          <a:p>
            <a:pPr>
              <a:lnSpc>
                <a:spcPct val="200000"/>
              </a:lnSpc>
            </a:pPr>
            <a:r>
              <a:rPr lang="zh-CN" altLang="en-US" sz="2130" dirty="0">
                <a:sym typeface="+mn-ea"/>
              </a:rPr>
              <a:t>万维网应用</a:t>
            </a:r>
          </a:p>
          <a:p>
            <a:pPr>
              <a:lnSpc>
                <a:spcPct val="200000"/>
              </a:lnSpc>
            </a:pPr>
            <a:r>
              <a:rPr lang="en-US" altLang="zh-CN" sz="2130" dirty="0">
                <a:sym typeface="+mn-ea"/>
              </a:rPr>
              <a:t>Internet</a:t>
            </a:r>
            <a:r>
              <a:rPr lang="zh-CN" altLang="en-US" sz="2130" dirty="0">
                <a:sym typeface="+mn-ea"/>
              </a:rPr>
              <a:t>电子邮件</a:t>
            </a:r>
          </a:p>
          <a:p>
            <a:pPr>
              <a:lnSpc>
                <a:spcPct val="200000"/>
              </a:lnSpc>
            </a:pPr>
            <a:r>
              <a:rPr lang="en-US" altLang="zh-CN" sz="2130" dirty="0">
                <a:sym typeface="+mn-ea"/>
              </a:rPr>
              <a:t>FTP</a:t>
            </a:r>
          </a:p>
          <a:p>
            <a:pPr>
              <a:lnSpc>
                <a:spcPct val="200000"/>
              </a:lnSpc>
            </a:pPr>
            <a:r>
              <a:rPr lang="en-US" altLang="zh-CN" sz="2130" dirty="0">
                <a:sym typeface="+mn-ea"/>
              </a:rPr>
              <a:t>P2P</a:t>
            </a:r>
            <a:r>
              <a:rPr lang="zh-CN" altLang="en-US" sz="2130" dirty="0">
                <a:sym typeface="+mn-ea"/>
              </a:rPr>
              <a:t>应用</a:t>
            </a:r>
          </a:p>
          <a:p>
            <a:pPr>
              <a:lnSpc>
                <a:spcPct val="200000"/>
              </a:lnSpc>
            </a:pPr>
            <a:r>
              <a:rPr lang="en-US" altLang="zh-CN" sz="2130" dirty="0">
                <a:solidFill>
                  <a:srgbClr val="FF0000"/>
                </a:solidFill>
                <a:sym typeface="+mn-ea"/>
              </a:rPr>
              <a:t>Socket </a:t>
            </a:r>
            <a:r>
              <a:rPr lang="zh-CN" altLang="en-US" sz="2130" dirty="0">
                <a:solidFill>
                  <a:srgbClr val="FF0000"/>
                </a:solidFill>
                <a:sym typeface="+mn-ea"/>
              </a:rPr>
              <a:t>编程基础</a:t>
            </a:r>
          </a:p>
        </p:txBody>
      </p:sp>
      <p:sp>
        <p:nvSpPr>
          <p:cNvPr id="4" name="左大括号 3"/>
          <p:cNvSpPr/>
          <p:nvPr/>
        </p:nvSpPr>
        <p:spPr>
          <a:xfrm>
            <a:off x="4233544" y="1011554"/>
            <a:ext cx="411607" cy="465772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 name="文本框 6"/>
          <p:cNvSpPr txBox="1"/>
          <p:nvPr/>
        </p:nvSpPr>
        <p:spPr>
          <a:xfrm>
            <a:off x="8697595" y="1138555"/>
            <a:ext cx="2462530" cy="746760"/>
          </a:xfrm>
          <a:prstGeom prst="rect">
            <a:avLst/>
          </a:prstGeom>
          <a:noFill/>
        </p:spPr>
        <p:txBody>
          <a:bodyPr wrap="square" rtlCol="0">
            <a:spAutoFit/>
          </a:bodyPr>
          <a:lstStyle/>
          <a:p>
            <a:endParaRPr lang="zh-CN" altLang="en-US" sz="2130"/>
          </a:p>
          <a:p>
            <a:endParaRPr lang="zh-CN" altLang="en-US" sz="2130"/>
          </a:p>
        </p:txBody>
      </p:sp>
    </p:spTree>
    <p:custDataLst>
      <p:tags r:id="rId1"/>
    </p:custDataLst>
    <p:extLst>
      <p:ext uri="{BB962C8B-B14F-4D97-AF65-F5344CB8AC3E}">
        <p14:creationId xmlns:p14="http://schemas.microsoft.com/office/powerpoint/2010/main" val="69287561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1481" y="673277"/>
            <a:ext cx="7025485" cy="30492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图片 23"/>
          <p:cNvPicPr>
            <a:picLocks noChangeAspect="1"/>
          </p:cNvPicPr>
          <p:nvPr/>
        </p:nvPicPr>
        <p:blipFill>
          <a:blip r:embed="rId5"/>
          <a:stretch>
            <a:fillRect/>
          </a:stretch>
        </p:blipFill>
        <p:spPr>
          <a:xfrm>
            <a:off x="1700591" y="530687"/>
            <a:ext cx="1054100" cy="1346200"/>
          </a:xfrm>
          <a:prstGeom prst="rect">
            <a:avLst/>
          </a:prstGeom>
        </p:spPr>
      </p:pic>
      <p:pic>
        <p:nvPicPr>
          <p:cNvPr id="25" name="图片 24"/>
          <p:cNvPicPr>
            <a:picLocks noChangeAspect="1"/>
          </p:cNvPicPr>
          <p:nvPr/>
        </p:nvPicPr>
        <p:blipFill>
          <a:blip r:embed="rId5"/>
          <a:stretch>
            <a:fillRect/>
          </a:stretch>
        </p:blipFill>
        <p:spPr>
          <a:xfrm>
            <a:off x="9337021" y="480984"/>
            <a:ext cx="1054100" cy="1346200"/>
          </a:xfrm>
          <a:prstGeom prst="rect">
            <a:avLst/>
          </a:prstGeom>
        </p:spPr>
      </p:pic>
      <p:sp>
        <p:nvSpPr>
          <p:cNvPr id="14" name="文本框 13"/>
          <p:cNvSpPr txBox="1"/>
          <p:nvPr/>
        </p:nvSpPr>
        <p:spPr>
          <a:xfrm>
            <a:off x="939303" y="4063866"/>
            <a:ext cx="10561926" cy="1689052"/>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典型的网络应用编程接口是</a:t>
            </a:r>
            <a:r>
              <a:rPr lang="zh-CN" altLang="en-US" sz="2400" dirty="0">
                <a:solidFill>
                  <a:srgbClr val="FF0000"/>
                </a:solidFill>
                <a:latin typeface="Microsoft YaHei" charset="-122"/>
                <a:ea typeface="Microsoft YaHei" charset="-122"/>
                <a:cs typeface="Microsoft YaHei" charset="-122"/>
              </a:rPr>
              <a:t>套接字（</a:t>
            </a:r>
            <a:r>
              <a:rPr lang="en-US" altLang="zh-CN" sz="2400" dirty="0">
                <a:solidFill>
                  <a:srgbClr val="FF0000"/>
                </a:solidFill>
                <a:latin typeface="Microsoft YaHei" charset="-122"/>
                <a:ea typeface="Microsoft YaHei" charset="-122"/>
                <a:cs typeface="Microsoft YaHei" charset="-122"/>
              </a:rPr>
              <a:t>Socket</a:t>
            </a:r>
            <a:r>
              <a:rPr lang="zh-CN" altLang="en-US" sz="2400" dirty="0">
                <a:solidFill>
                  <a:srgbClr val="FF0000"/>
                </a:solidFill>
                <a:latin typeface="Microsoft YaHei" charset="-122"/>
                <a:ea typeface="Microsoft YaHei" charset="-122"/>
                <a:cs typeface="Microsoft YaHei" charset="-122"/>
              </a:rPr>
              <a:t>）。</a:t>
            </a:r>
            <a:endParaRPr lang="en-US" altLang="zh-CN" sz="2400" dirty="0">
              <a:solidFill>
                <a:srgbClr val="FF0000"/>
              </a:solidFill>
              <a:latin typeface="Microsoft YaHei" charset="-122"/>
              <a:ea typeface="Microsoft YaHei" charset="-122"/>
              <a:cs typeface="Microsoft YaHei" charset="-122"/>
            </a:endParaRPr>
          </a:p>
          <a:p>
            <a:pPr>
              <a:lnSpc>
                <a:spcPct val="150000"/>
              </a:lnSpc>
            </a:pPr>
            <a:r>
              <a:rPr lang="zh-CN" altLang="en-US" sz="2400" dirty="0">
                <a:solidFill>
                  <a:schemeClr val="tx1"/>
                </a:solidFill>
                <a:latin typeface="Microsoft YaHei" charset="-122"/>
                <a:ea typeface="Microsoft YaHei" charset="-122"/>
                <a:cs typeface="Microsoft YaHei" charset="-122"/>
              </a:rPr>
              <a:t>对于一个传输层协议，需要为其接口的每个套接字分配特定的编号，标识该套接字，该编号称为</a:t>
            </a:r>
            <a:r>
              <a:rPr lang="zh-CN" altLang="en-US" sz="2400" dirty="0">
                <a:solidFill>
                  <a:srgbClr val="FF0000"/>
                </a:solidFill>
                <a:latin typeface="Microsoft YaHei" charset="-122"/>
                <a:ea typeface="Microsoft YaHei" charset="-122"/>
                <a:cs typeface="Microsoft YaHei" charset="-122"/>
              </a:rPr>
              <a:t>端口号</a:t>
            </a:r>
            <a:r>
              <a:rPr lang="zh-CN" altLang="en-US" sz="2400" dirty="0">
                <a:solidFill>
                  <a:schemeClr val="tx1"/>
                </a:solidFill>
                <a:latin typeface="Microsoft YaHei" charset="-122"/>
                <a:ea typeface="Microsoft YaHei" charset="-122"/>
                <a:cs typeface="Microsoft YaHei" charset="-122"/>
              </a:rPr>
              <a:t>。</a:t>
            </a:r>
            <a:endParaRPr lang="zh-CN" altLang="en-US" sz="2400" dirty="0">
              <a:solidFill>
                <a:srgbClr val="FF0000"/>
              </a:solidFill>
              <a:latin typeface="Microsoft YaHei" charset="-122"/>
              <a:ea typeface="Microsoft YaHei" charset="-122"/>
              <a:cs typeface="Microsoft YaHei" charset="-122"/>
            </a:endParaRPr>
          </a:p>
        </p:txBody>
      </p:sp>
    </p:spTree>
    <p:custDataLst>
      <p:tags r:id="rId1"/>
    </p:custDataLst>
    <p:extLst>
      <p:ext uri="{BB962C8B-B14F-4D97-AF65-F5344CB8AC3E}">
        <p14:creationId xmlns:p14="http://schemas.microsoft.com/office/powerpoint/2010/main" val="182609266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文本框 31"/>
          <p:cNvSpPr txBox="1"/>
          <p:nvPr/>
        </p:nvSpPr>
        <p:spPr>
          <a:xfrm>
            <a:off x="7247890" y="1598295"/>
            <a:ext cx="4282440" cy="746760"/>
          </a:xfrm>
          <a:prstGeom prst="rect">
            <a:avLst/>
          </a:prstGeom>
          <a:noFill/>
        </p:spPr>
        <p:txBody>
          <a:bodyPr wrap="square" rtlCol="0">
            <a:spAutoFit/>
          </a:bodyPr>
          <a:lstStyle/>
          <a:p>
            <a:endParaRPr lang="zh-CN" altLang="en-US" sz="2130">
              <a:solidFill>
                <a:schemeClr val="accent6"/>
              </a:solidFill>
            </a:endParaRPr>
          </a:p>
          <a:p>
            <a:endParaRPr lang="zh-CN" altLang="en-US" sz="2130">
              <a:solidFill>
                <a:schemeClr val="accent6"/>
              </a:solidFill>
            </a:endParaRPr>
          </a:p>
        </p:txBody>
      </p:sp>
      <p:sp>
        <p:nvSpPr>
          <p:cNvPr id="7" name="文本框 6"/>
          <p:cNvSpPr txBox="1"/>
          <p:nvPr/>
        </p:nvSpPr>
        <p:spPr>
          <a:xfrm>
            <a:off x="8697595" y="1138555"/>
            <a:ext cx="2462530" cy="746760"/>
          </a:xfrm>
          <a:prstGeom prst="rect">
            <a:avLst/>
          </a:prstGeom>
          <a:noFill/>
        </p:spPr>
        <p:txBody>
          <a:bodyPr wrap="square" rtlCol="0">
            <a:spAutoFit/>
          </a:bodyPr>
          <a:lstStyle/>
          <a:p>
            <a:endParaRPr lang="zh-CN" altLang="en-US" sz="2130"/>
          </a:p>
          <a:p>
            <a:endParaRPr lang="zh-CN" altLang="en-US" sz="2130"/>
          </a:p>
        </p:txBody>
      </p:sp>
      <p:graphicFrame>
        <p:nvGraphicFramePr>
          <p:cNvPr id="6" name="表格 5"/>
          <p:cNvGraphicFramePr>
            <a:graphicFrameLocks noGrp="1"/>
          </p:cNvGraphicFramePr>
          <p:nvPr>
            <p:extLst>
              <p:ext uri="{D42A27DB-BD31-4B8C-83A1-F6EECF244321}">
                <p14:modId xmlns:p14="http://schemas.microsoft.com/office/powerpoint/2010/main" val="201728014"/>
              </p:ext>
            </p:extLst>
          </p:nvPr>
        </p:nvGraphicFramePr>
        <p:xfrm>
          <a:off x="2040347" y="1511935"/>
          <a:ext cx="8169084" cy="3071825"/>
        </p:xfrm>
        <a:graphic>
          <a:graphicData uri="http://schemas.openxmlformats.org/drawingml/2006/table">
            <a:tbl>
              <a:tblPr firstRow="1" bandRow="1">
                <a:tableStyleId>{5940675A-B579-460E-94D1-54222C63F5DA}</a:tableStyleId>
              </a:tblPr>
              <a:tblGrid>
                <a:gridCol w="2085291">
                  <a:extLst>
                    <a:ext uri="{9D8B030D-6E8A-4147-A177-3AD203B41FA5}">
                      <a16:colId xmlns:a16="http://schemas.microsoft.com/office/drawing/2014/main" val="20000"/>
                    </a:ext>
                  </a:extLst>
                </a:gridCol>
                <a:gridCol w="6083793">
                  <a:extLst>
                    <a:ext uri="{9D8B030D-6E8A-4147-A177-3AD203B41FA5}">
                      <a16:colId xmlns:a16="http://schemas.microsoft.com/office/drawing/2014/main" val="20001"/>
                    </a:ext>
                  </a:extLst>
                </a:gridCol>
              </a:tblGrid>
              <a:tr h="598180">
                <a:tc>
                  <a:txBody>
                    <a:bodyPr/>
                    <a:lstStyle/>
                    <a:p>
                      <a:pPr algn="ctr">
                        <a:lnSpc>
                          <a:spcPct val="150000"/>
                        </a:lnSpc>
                      </a:pPr>
                      <a:r>
                        <a:rPr lang="zh-CN" altLang="en-US" sz="2000" dirty="0">
                          <a:latin typeface="Microsoft YaHei" charset="-122"/>
                          <a:ea typeface="Microsoft YaHei" charset="-122"/>
                          <a:cs typeface="Microsoft YaHei" charset="-122"/>
                        </a:rPr>
                        <a:t>端口号</a:t>
                      </a:r>
                    </a:p>
                  </a:txBody>
                  <a:tcPr/>
                </a:tc>
                <a:tc>
                  <a:txBody>
                    <a:bodyPr/>
                    <a:lstStyle/>
                    <a:p>
                      <a:pPr algn="ctr">
                        <a:lnSpc>
                          <a:spcPct val="150000"/>
                        </a:lnSpc>
                      </a:pPr>
                      <a:r>
                        <a:rPr lang="zh-CN" altLang="en-US" sz="2000" dirty="0">
                          <a:latin typeface="Microsoft YaHei" charset="-122"/>
                          <a:ea typeface="Microsoft YaHei" charset="-122"/>
                          <a:cs typeface="Microsoft YaHei" charset="-122"/>
                        </a:rPr>
                        <a:t>描述</a:t>
                      </a:r>
                    </a:p>
                  </a:txBody>
                  <a:tcPr/>
                </a:tc>
                <a:extLst>
                  <a:ext uri="{0D108BD9-81ED-4DB2-BD59-A6C34878D82A}">
                    <a16:rowId xmlns:a16="http://schemas.microsoft.com/office/drawing/2014/main" val="10000"/>
                  </a:ext>
                </a:extLst>
              </a:tr>
              <a:tr h="370840">
                <a:tc>
                  <a:txBody>
                    <a:bodyPr/>
                    <a:lstStyle/>
                    <a:p>
                      <a:pPr algn="ctr">
                        <a:lnSpc>
                          <a:spcPct val="150000"/>
                        </a:lnSpc>
                      </a:pPr>
                      <a:r>
                        <a:rPr lang="en-US" altLang="zh-CN" sz="2000" dirty="0">
                          <a:latin typeface="Microsoft YaHei" charset="-122"/>
                          <a:ea typeface="Microsoft YaHei" charset="-122"/>
                          <a:cs typeface="Microsoft YaHei" charset="-122"/>
                        </a:rPr>
                        <a:t>20</a:t>
                      </a: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21</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FTP</a:t>
                      </a:r>
                      <a:r>
                        <a:rPr lang="zh-CN" altLang="en-US" sz="2000" dirty="0">
                          <a:latin typeface="Microsoft YaHei" charset="-122"/>
                          <a:ea typeface="Microsoft YaHei" charset="-122"/>
                          <a:cs typeface="Microsoft YaHei" charset="-122"/>
                        </a:rPr>
                        <a:t>文件传输协议端口号</a:t>
                      </a:r>
                    </a:p>
                  </a:txBody>
                  <a:tcPr/>
                </a:tc>
                <a:extLst>
                  <a:ext uri="{0D108BD9-81ED-4DB2-BD59-A6C34878D82A}">
                    <a16:rowId xmlns:a16="http://schemas.microsoft.com/office/drawing/2014/main" val="10001"/>
                  </a:ext>
                </a:extLst>
              </a:tr>
              <a:tr h="370840">
                <a:tc>
                  <a:txBody>
                    <a:bodyPr/>
                    <a:lstStyle/>
                    <a:p>
                      <a:pPr algn="ctr">
                        <a:lnSpc>
                          <a:spcPct val="150000"/>
                        </a:lnSpc>
                      </a:pPr>
                      <a:r>
                        <a:rPr lang="en-US" altLang="zh-CN" sz="2000" dirty="0">
                          <a:latin typeface="Microsoft YaHei" charset="-122"/>
                          <a:ea typeface="Microsoft YaHei" charset="-122"/>
                          <a:cs typeface="Microsoft YaHei" charset="-122"/>
                        </a:rPr>
                        <a:t>25</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SMTP</a:t>
                      </a:r>
                      <a:r>
                        <a:rPr lang="zh-CN" altLang="en-US" sz="2000" dirty="0">
                          <a:latin typeface="Microsoft YaHei" charset="-122"/>
                          <a:ea typeface="Microsoft YaHei" charset="-122"/>
                          <a:cs typeface="Microsoft YaHei" charset="-122"/>
                        </a:rPr>
                        <a:t>简单邮件传输协议端口号</a:t>
                      </a:r>
                    </a:p>
                  </a:txBody>
                  <a:tcPr/>
                </a:tc>
                <a:extLst>
                  <a:ext uri="{0D108BD9-81ED-4DB2-BD59-A6C34878D82A}">
                    <a16:rowId xmlns:a16="http://schemas.microsoft.com/office/drawing/2014/main" val="10002"/>
                  </a:ext>
                </a:extLst>
              </a:tr>
              <a:tr h="370840">
                <a:tc>
                  <a:txBody>
                    <a:bodyPr/>
                    <a:lstStyle/>
                    <a:p>
                      <a:pPr algn="ctr">
                        <a:lnSpc>
                          <a:spcPct val="150000"/>
                        </a:lnSpc>
                      </a:pPr>
                      <a:r>
                        <a:rPr lang="en-US" altLang="zh-CN" sz="2000" dirty="0">
                          <a:latin typeface="Microsoft YaHei" charset="-122"/>
                          <a:ea typeface="Microsoft YaHei" charset="-122"/>
                          <a:cs typeface="Microsoft YaHei" charset="-122"/>
                        </a:rPr>
                        <a:t>53</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DNS</a:t>
                      </a:r>
                      <a:r>
                        <a:rPr lang="zh-CN" altLang="en-US" sz="2000" dirty="0">
                          <a:latin typeface="Microsoft YaHei" charset="-122"/>
                          <a:ea typeface="Microsoft YaHei" charset="-122"/>
                          <a:cs typeface="Microsoft YaHei" charset="-122"/>
                        </a:rPr>
                        <a:t>域名服务器端口号</a:t>
                      </a:r>
                    </a:p>
                  </a:txBody>
                  <a:tcPr/>
                </a:tc>
                <a:extLst>
                  <a:ext uri="{0D108BD9-81ED-4DB2-BD59-A6C34878D82A}">
                    <a16:rowId xmlns:a16="http://schemas.microsoft.com/office/drawing/2014/main" val="10003"/>
                  </a:ext>
                </a:extLst>
              </a:tr>
              <a:tr h="370840">
                <a:tc>
                  <a:txBody>
                    <a:bodyPr/>
                    <a:lstStyle/>
                    <a:p>
                      <a:pPr algn="ctr">
                        <a:lnSpc>
                          <a:spcPct val="150000"/>
                        </a:lnSpc>
                      </a:pPr>
                      <a:r>
                        <a:rPr lang="en-US" altLang="zh-CN" sz="2000" dirty="0">
                          <a:latin typeface="Microsoft YaHei" charset="-122"/>
                          <a:ea typeface="Microsoft YaHei" charset="-122"/>
                          <a:cs typeface="Microsoft YaHei" charset="-122"/>
                        </a:rPr>
                        <a:t>80</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HTTP</a:t>
                      </a:r>
                      <a:r>
                        <a:rPr lang="zh-CN" altLang="en-US" sz="2000" dirty="0">
                          <a:latin typeface="Microsoft YaHei" charset="-122"/>
                          <a:ea typeface="Microsoft YaHei" charset="-122"/>
                          <a:cs typeface="Microsoft YaHei" charset="-122"/>
                        </a:rPr>
                        <a:t>超文本传输协议端口号</a:t>
                      </a:r>
                    </a:p>
                  </a:txBody>
                  <a:tcPr/>
                </a:tc>
                <a:extLst>
                  <a:ext uri="{0D108BD9-81ED-4DB2-BD59-A6C34878D82A}">
                    <a16:rowId xmlns:a16="http://schemas.microsoft.com/office/drawing/2014/main" val="10004"/>
                  </a:ext>
                </a:extLst>
              </a:tr>
              <a:tr h="370840">
                <a:tc>
                  <a:txBody>
                    <a:bodyPr/>
                    <a:lstStyle/>
                    <a:p>
                      <a:pPr algn="ctr">
                        <a:lnSpc>
                          <a:spcPct val="150000"/>
                        </a:lnSpc>
                      </a:pPr>
                      <a:r>
                        <a:rPr lang="en-US" altLang="zh-CN" sz="2000" dirty="0">
                          <a:latin typeface="Microsoft YaHei" charset="-122"/>
                          <a:ea typeface="Microsoft YaHei" charset="-122"/>
                          <a:cs typeface="Microsoft YaHei" charset="-122"/>
                        </a:rPr>
                        <a:t>110</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POP3</a:t>
                      </a:r>
                      <a:r>
                        <a:rPr lang="zh-CN" altLang="en-US" sz="2000" dirty="0">
                          <a:latin typeface="Microsoft YaHei" charset="-122"/>
                          <a:ea typeface="Microsoft YaHei" charset="-122"/>
                          <a:cs typeface="Microsoft YaHei" charset="-122"/>
                        </a:rPr>
                        <a:t>第三版的邮局协议端口号</a:t>
                      </a:r>
                    </a:p>
                  </a:txBody>
                  <a:tcPr/>
                </a:tc>
                <a:extLst>
                  <a:ext uri="{0D108BD9-81ED-4DB2-BD59-A6C34878D82A}">
                    <a16:rowId xmlns:a16="http://schemas.microsoft.com/office/drawing/2014/main" val="10005"/>
                  </a:ext>
                </a:extLst>
              </a:tr>
            </a:tbl>
          </a:graphicData>
        </a:graphic>
      </p:graphicFrame>
    </p:spTree>
    <p:custDataLst>
      <p:tags r:id="rId1"/>
    </p:custDataLst>
    <p:extLst>
      <p:ext uri="{BB962C8B-B14F-4D97-AF65-F5344CB8AC3E}">
        <p14:creationId xmlns:p14="http://schemas.microsoft.com/office/powerpoint/2010/main" val="65939184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1324268" y="379732"/>
            <a:ext cx="8441459" cy="6186309"/>
          </a:xfrm>
          <a:prstGeom prst="rect">
            <a:avLst/>
          </a:prstGeom>
        </p:spPr>
        <p:txBody>
          <a:bodyPr wrap="square">
            <a:spAutoFit/>
          </a:bodyPr>
          <a:lstStyle/>
          <a:p>
            <a:pPr>
              <a:lnSpc>
                <a:spcPct val="150000"/>
              </a:lnSpc>
            </a:pP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、创建套接字 </a:t>
            </a:r>
            <a:r>
              <a:rPr lang="en-US" altLang="zh-CN" sz="2400" dirty="0">
                <a:latin typeface="Microsoft YaHei" charset="-122"/>
                <a:ea typeface="Microsoft YaHei" charset="-122"/>
                <a:cs typeface="Microsoft YaHei" charset="-122"/>
              </a:rPr>
              <a:t>: socket( )</a:t>
            </a:r>
          </a:p>
          <a:p>
            <a:pPr>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TCP</a:t>
            </a:r>
            <a:r>
              <a:rPr lang="zh-CN" altLang="en-US" sz="2400" dirty="0">
                <a:latin typeface="Microsoft YaHei" charset="-122"/>
                <a:ea typeface="Microsoft YaHei" charset="-122"/>
                <a:cs typeface="Microsoft YaHei" charset="-122"/>
              </a:rPr>
              <a:t>：流式套接字       </a:t>
            </a:r>
            <a:r>
              <a:rPr lang="en-US" altLang="zh-CN" sz="2400" dirty="0">
                <a:latin typeface="Microsoft YaHei" charset="-122"/>
                <a:ea typeface="Microsoft YaHei" charset="-122"/>
                <a:cs typeface="Microsoft YaHei" charset="-122"/>
              </a:rPr>
              <a:t>SOCK_STREAM</a:t>
            </a:r>
          </a:p>
          <a:p>
            <a:pPr>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UDP</a:t>
            </a:r>
            <a:r>
              <a:rPr lang="zh-CN" altLang="en-US" sz="2400" dirty="0">
                <a:latin typeface="Microsoft YaHei" charset="-122"/>
                <a:ea typeface="Microsoft YaHei" charset="-122"/>
                <a:cs typeface="Microsoft YaHei" charset="-122"/>
              </a:rPr>
              <a:t>：数据报套接字   </a:t>
            </a:r>
            <a:r>
              <a:rPr lang="en-US" altLang="zh-CN" sz="2400" dirty="0">
                <a:latin typeface="Microsoft YaHei" charset="-122"/>
                <a:ea typeface="Microsoft YaHei" charset="-122"/>
                <a:cs typeface="Microsoft YaHei" charset="-122"/>
              </a:rPr>
              <a:t>SOCK_DGRAM</a:t>
            </a:r>
          </a:p>
          <a:p>
            <a:pPr>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IP</a:t>
            </a:r>
            <a:r>
              <a:rPr lang="zh-CN" altLang="en-US" sz="2400" dirty="0">
                <a:latin typeface="Microsoft YaHei" charset="-122"/>
                <a:ea typeface="Microsoft YaHei" charset="-122"/>
                <a:cs typeface="Microsoft YaHei" charset="-122"/>
              </a:rPr>
              <a:t>：原始套接字          </a:t>
            </a:r>
            <a:r>
              <a:rPr lang="en-US" altLang="zh-CN" sz="2400" dirty="0">
                <a:latin typeface="Microsoft YaHei" charset="-122"/>
                <a:ea typeface="Microsoft YaHei" charset="-122"/>
                <a:cs typeface="Microsoft YaHei" charset="-122"/>
              </a:rPr>
              <a:t>SOCK_RAM</a:t>
            </a:r>
            <a:br>
              <a:rPr lang="en-US" altLang="zh-CN" sz="2400" dirty="0">
                <a:latin typeface="Microsoft YaHei" charset="-122"/>
                <a:ea typeface="Microsoft YaHei" charset="-122"/>
                <a:cs typeface="Microsoft YaHei" charset="-122"/>
              </a:rPr>
            </a:b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、绑定套接字的本地端点地址：</a:t>
            </a:r>
            <a:r>
              <a:rPr lang="en-US" altLang="zh-CN" sz="2400" dirty="0">
                <a:latin typeface="Microsoft YaHei" charset="-122"/>
                <a:ea typeface="Microsoft YaHei" charset="-122"/>
                <a:cs typeface="Microsoft YaHei" charset="-122"/>
              </a:rPr>
              <a:t> bind( ) </a:t>
            </a:r>
          </a:p>
          <a:p>
            <a:pPr>
              <a:lnSpc>
                <a:spcPct val="150000"/>
              </a:lnSpc>
            </a:pPr>
            <a:r>
              <a:rPr lang="en-US" altLang="zh-CN" sz="2400" dirty="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、设置监听：</a:t>
            </a:r>
            <a:r>
              <a:rPr lang="en-US" altLang="zh-CN" sz="2400" dirty="0">
                <a:latin typeface="Microsoft YaHei" charset="-122"/>
                <a:ea typeface="Microsoft YaHei" charset="-122"/>
                <a:cs typeface="Microsoft YaHei" charset="-122"/>
              </a:rPr>
              <a:t>listen( )</a:t>
            </a:r>
            <a:br>
              <a:rPr lang="en-US" altLang="zh-CN" sz="2400" dirty="0">
                <a:latin typeface="Microsoft YaHei" charset="-122"/>
                <a:ea typeface="Microsoft YaHei" charset="-122"/>
                <a:cs typeface="Microsoft YaHei" charset="-122"/>
              </a:rPr>
            </a:br>
            <a:r>
              <a:rPr lang="en-US" altLang="zh-CN" sz="2400" dirty="0">
                <a:latin typeface="Microsoft YaHei" charset="-122"/>
                <a:ea typeface="Microsoft YaHei" charset="-122"/>
                <a:cs typeface="Microsoft YaHei" charset="-122"/>
              </a:rPr>
              <a:t>4</a:t>
            </a:r>
            <a:r>
              <a:rPr lang="zh-CN" altLang="en-US" sz="2400" dirty="0">
                <a:latin typeface="Microsoft YaHei" charset="-122"/>
                <a:ea typeface="Microsoft YaHei" charset="-122"/>
                <a:cs typeface="Microsoft YaHei" charset="-122"/>
              </a:rPr>
              <a:t>、建立连接：</a:t>
            </a:r>
            <a:r>
              <a:rPr lang="en-US" altLang="zh-CN" sz="2400" dirty="0">
                <a:latin typeface="Microsoft YaHei" charset="-122"/>
                <a:ea typeface="Microsoft YaHei" charset="-122"/>
                <a:cs typeface="Microsoft YaHei" charset="-122"/>
              </a:rPr>
              <a:t>(1)TCP</a:t>
            </a:r>
            <a:r>
              <a:rPr lang="zh-CN" altLang="en-US" sz="2400" dirty="0">
                <a:latin typeface="Microsoft YaHei" charset="-122"/>
                <a:ea typeface="Microsoft YaHei" charset="-122"/>
                <a:cs typeface="Microsoft YaHei" charset="-122"/>
              </a:rPr>
              <a:t>客户端：</a:t>
            </a:r>
            <a:r>
              <a:rPr lang="en-US" altLang="zh-CN" sz="2400" dirty="0">
                <a:latin typeface="Microsoft YaHei" charset="-122"/>
                <a:ea typeface="Microsoft YaHei" charset="-122"/>
                <a:cs typeface="Microsoft YaHei" charset="-122"/>
              </a:rPr>
              <a:t>connect( )</a:t>
            </a:r>
          </a:p>
          <a:p>
            <a:pPr>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(2 ) TCP</a:t>
            </a:r>
            <a:r>
              <a:rPr lang="zh-CN" altLang="en-US" sz="2400" dirty="0">
                <a:latin typeface="Microsoft YaHei" charset="-122"/>
                <a:ea typeface="Microsoft YaHei" charset="-122"/>
                <a:cs typeface="Microsoft YaHei" charset="-122"/>
              </a:rPr>
              <a:t>服务端：</a:t>
            </a:r>
            <a:r>
              <a:rPr lang="en-US" altLang="zh-CN" sz="2400" dirty="0">
                <a:latin typeface="Microsoft YaHei" charset="-122"/>
                <a:ea typeface="Microsoft YaHei" charset="-122"/>
                <a:cs typeface="Microsoft YaHei" charset="-122"/>
              </a:rPr>
              <a:t>accept( ) </a:t>
            </a:r>
          </a:p>
          <a:p>
            <a:pPr>
              <a:lnSpc>
                <a:spcPct val="150000"/>
              </a:lnSpc>
            </a:pPr>
            <a:r>
              <a:rPr lang="en-US" altLang="zh-CN" sz="2400" dirty="0">
                <a:latin typeface="Microsoft YaHei" charset="-122"/>
                <a:ea typeface="Microsoft YaHei" charset="-122"/>
                <a:cs typeface="Microsoft YaHei" charset="-122"/>
              </a:rPr>
              <a:t>5</a:t>
            </a:r>
            <a:r>
              <a:rPr lang="zh-CN" altLang="en-US" sz="2400" dirty="0">
                <a:latin typeface="Microsoft YaHei" charset="-122"/>
                <a:ea typeface="Microsoft YaHei" charset="-122"/>
                <a:cs typeface="Microsoft YaHei" charset="-122"/>
              </a:rPr>
              <a:t>、接收数据：</a:t>
            </a:r>
            <a:r>
              <a:rPr lang="en-US" altLang="zh-CN" sz="2400" dirty="0">
                <a:latin typeface="Microsoft YaHei" charset="-122"/>
                <a:ea typeface="Microsoft YaHei" charset="-122"/>
                <a:cs typeface="Microsoft YaHei" charset="-122"/>
              </a:rPr>
              <a:t>(1)</a:t>
            </a:r>
            <a:r>
              <a:rPr lang="en-US" altLang="zh-CN" sz="2400" dirty="0" err="1">
                <a:latin typeface="Microsoft YaHei" charset="-122"/>
                <a:ea typeface="Microsoft YaHei" charset="-122"/>
                <a:cs typeface="Microsoft YaHei" charset="-122"/>
              </a:rPr>
              <a:t>TCP:recv</a:t>
            </a:r>
            <a:r>
              <a:rPr lang="en-US" altLang="zh-CN" sz="2400" dirty="0">
                <a:latin typeface="Microsoft YaHei" charset="-122"/>
                <a:ea typeface="Microsoft YaHei" charset="-122"/>
                <a:cs typeface="Microsoft YaHei" charset="-122"/>
              </a:rPr>
              <a:t>( ) </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(2)</a:t>
            </a:r>
            <a:r>
              <a:rPr lang="en-US" altLang="zh-CN" sz="2400" dirty="0" err="1">
                <a:latin typeface="Microsoft YaHei" charset="-122"/>
                <a:ea typeface="Microsoft YaHei" charset="-122"/>
                <a:cs typeface="Microsoft YaHei" charset="-122"/>
              </a:rPr>
              <a:t>UDP:recvfrom</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 </a:t>
            </a:r>
          </a:p>
          <a:p>
            <a:pPr>
              <a:lnSpc>
                <a:spcPct val="150000"/>
              </a:lnSpc>
            </a:pPr>
            <a:r>
              <a:rPr lang="en-US" altLang="zh-CN" sz="2400" dirty="0">
                <a:latin typeface="Microsoft YaHei" charset="-122"/>
                <a:ea typeface="Microsoft YaHei" charset="-122"/>
                <a:cs typeface="Microsoft YaHei" charset="-122"/>
              </a:rPr>
              <a:t>6</a:t>
            </a:r>
            <a:r>
              <a:rPr lang="zh-CN" altLang="en-US" sz="2400" dirty="0">
                <a:latin typeface="Microsoft YaHei" charset="-122"/>
                <a:ea typeface="Microsoft YaHei" charset="-122"/>
                <a:cs typeface="Microsoft YaHei" charset="-122"/>
              </a:rPr>
              <a:t>、发送数据：</a:t>
            </a:r>
            <a:r>
              <a:rPr lang="en-US" altLang="zh-CN" sz="2400" dirty="0">
                <a:latin typeface="Microsoft YaHei" charset="-122"/>
                <a:ea typeface="Microsoft YaHei" charset="-122"/>
                <a:cs typeface="Microsoft YaHei" charset="-122"/>
              </a:rPr>
              <a:t>(1)</a:t>
            </a:r>
            <a:r>
              <a:rPr lang="en-US" altLang="zh-CN" sz="2400" dirty="0" err="1">
                <a:latin typeface="Microsoft YaHei" charset="-122"/>
                <a:ea typeface="Microsoft YaHei" charset="-122"/>
                <a:cs typeface="Microsoft YaHei" charset="-122"/>
              </a:rPr>
              <a:t>TCP:send</a:t>
            </a:r>
            <a:r>
              <a:rPr lang="en-US" altLang="zh-CN" sz="2400" dirty="0">
                <a:latin typeface="Microsoft YaHei" charset="-122"/>
                <a:ea typeface="Microsoft YaHei" charset="-122"/>
                <a:cs typeface="Microsoft YaHei" charset="-122"/>
              </a:rPr>
              <a:t>( ) </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(2)</a:t>
            </a:r>
            <a:r>
              <a:rPr lang="en-US" altLang="zh-CN" sz="2400" dirty="0" err="1">
                <a:latin typeface="Microsoft YaHei" charset="-122"/>
                <a:ea typeface="Microsoft YaHei" charset="-122"/>
                <a:cs typeface="Microsoft YaHei" charset="-122"/>
              </a:rPr>
              <a:t>UDP:sendto</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a:t>
            </a:r>
          </a:p>
          <a:p>
            <a:pPr>
              <a:lnSpc>
                <a:spcPct val="150000"/>
              </a:lnSpc>
            </a:pPr>
            <a:r>
              <a:rPr lang="en-US" altLang="zh-CN" sz="2400" dirty="0">
                <a:latin typeface="Microsoft YaHei" charset="-122"/>
                <a:ea typeface="Microsoft YaHei" charset="-122"/>
                <a:cs typeface="Microsoft YaHei" charset="-122"/>
              </a:rPr>
              <a:t>7</a:t>
            </a:r>
            <a:r>
              <a:rPr lang="zh-CN" altLang="en-US" sz="2400" dirty="0">
                <a:latin typeface="Microsoft YaHei" charset="-122"/>
                <a:ea typeface="Microsoft YaHei" charset="-122"/>
                <a:cs typeface="Microsoft YaHei" charset="-122"/>
              </a:rPr>
              <a:t>、关闭套接字：</a:t>
            </a:r>
            <a:r>
              <a:rPr lang="en-US" altLang="zh-CN" sz="2400" dirty="0">
                <a:latin typeface="Microsoft YaHei" charset="-122"/>
                <a:ea typeface="Microsoft YaHei" charset="-122"/>
                <a:cs typeface="Microsoft YaHei" charset="-122"/>
              </a:rPr>
              <a:t>close( ) </a:t>
            </a:r>
            <a:endParaRPr lang="en-US" altLang="zh-CN" sz="2400" dirty="0">
              <a:effectLst/>
              <a:latin typeface="Microsoft YaHei" charset="-122"/>
              <a:ea typeface="Microsoft YaHei" charset="-122"/>
              <a:cs typeface="Microsoft YaHei" charset="-122"/>
            </a:endParaRPr>
          </a:p>
        </p:txBody>
      </p:sp>
    </p:spTree>
    <p:custDataLst>
      <p:tags r:id="rId1"/>
    </p:custDataLst>
    <p:extLst>
      <p:ext uri="{BB962C8B-B14F-4D97-AF65-F5344CB8AC3E}">
        <p14:creationId xmlns:p14="http://schemas.microsoft.com/office/powerpoint/2010/main" val="5066822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文本框 5"/>
          <p:cNvSpPr txBox="1"/>
          <p:nvPr/>
        </p:nvSpPr>
        <p:spPr>
          <a:xfrm>
            <a:off x="2751455" y="3264535"/>
            <a:ext cx="5083810" cy="419100"/>
          </a:xfrm>
          <a:prstGeom prst="rect">
            <a:avLst/>
          </a:prstGeom>
          <a:noFill/>
        </p:spPr>
        <p:txBody>
          <a:bodyPr wrap="square" rtlCol="0">
            <a:spAutoFit/>
          </a:bodyPr>
          <a:lstStyle/>
          <a:p>
            <a:r>
              <a:rPr lang="en-US" altLang="zh-CN" sz="2130"/>
              <a:t> </a:t>
            </a:r>
            <a:r>
              <a:rPr lang="zh-CN" altLang="en-US" sz="2130"/>
              <a:t>计算机网络原理</a:t>
            </a:r>
          </a:p>
        </p:txBody>
      </p:sp>
      <p:sp>
        <p:nvSpPr>
          <p:cNvPr id="7" name="文本框 6"/>
          <p:cNvSpPr txBox="1"/>
          <p:nvPr/>
        </p:nvSpPr>
        <p:spPr>
          <a:xfrm>
            <a:off x="5130165" y="970915"/>
            <a:ext cx="3757930" cy="5006340"/>
          </a:xfrm>
          <a:prstGeom prst="rect">
            <a:avLst/>
          </a:prstGeom>
          <a:noFill/>
        </p:spPr>
        <p:txBody>
          <a:bodyPr wrap="square" rtlCol="0">
            <a:spAutoFit/>
          </a:bodyPr>
          <a:lstStyle/>
          <a:p>
            <a:r>
              <a:rPr lang="zh-CN" altLang="en-US" sz="2130" dirty="0">
                <a:solidFill>
                  <a:schemeClr val="tx1"/>
                </a:solidFill>
              </a:rPr>
              <a:t>第一章 计算机网络概述</a:t>
            </a:r>
          </a:p>
          <a:p>
            <a:endParaRPr lang="zh-CN" altLang="en-US" sz="2130" dirty="0"/>
          </a:p>
          <a:p>
            <a:r>
              <a:rPr lang="zh-CN" altLang="en-US" sz="2130" dirty="0"/>
              <a:t>第二章 网络应用</a:t>
            </a:r>
          </a:p>
          <a:p>
            <a:endParaRPr lang="zh-CN" altLang="en-US" sz="2130" dirty="0"/>
          </a:p>
          <a:p>
            <a:r>
              <a:rPr lang="zh-CN" altLang="en-US" sz="2130" dirty="0">
                <a:solidFill>
                  <a:srgbClr val="FF0000"/>
                </a:solidFill>
              </a:rPr>
              <a:t>第三章 传输层</a:t>
            </a:r>
          </a:p>
          <a:p>
            <a:endParaRPr lang="zh-CN" altLang="en-US" sz="2130" dirty="0"/>
          </a:p>
          <a:p>
            <a:r>
              <a:rPr lang="zh-CN" altLang="en-US" sz="2130" dirty="0"/>
              <a:t>第四章 网络层</a:t>
            </a:r>
          </a:p>
          <a:p>
            <a:endParaRPr lang="zh-CN" altLang="en-US" sz="2130" dirty="0"/>
          </a:p>
          <a:p>
            <a:r>
              <a:rPr lang="zh-CN" altLang="en-US" sz="2130" dirty="0"/>
              <a:t>第五章 数据链路层与局域网</a:t>
            </a:r>
          </a:p>
          <a:p>
            <a:endParaRPr lang="zh-CN" altLang="en-US" sz="2130" dirty="0"/>
          </a:p>
          <a:p>
            <a:r>
              <a:rPr lang="zh-CN" altLang="en-US" sz="2130" dirty="0"/>
              <a:t>第六章 物理层</a:t>
            </a:r>
          </a:p>
          <a:p>
            <a:endParaRPr lang="zh-CN" altLang="en-US" sz="2130" dirty="0"/>
          </a:p>
          <a:p>
            <a:r>
              <a:rPr lang="zh-CN" altLang="en-US" sz="2130" dirty="0"/>
              <a:t>第七章 无线与移动网络</a:t>
            </a:r>
          </a:p>
          <a:p>
            <a:endParaRPr lang="zh-CN" altLang="en-US" sz="2130" dirty="0"/>
          </a:p>
          <a:p>
            <a:r>
              <a:rPr lang="zh-CN" altLang="en-US" sz="2130" dirty="0"/>
              <a:t>第八章 网络安全基础</a:t>
            </a:r>
          </a:p>
        </p:txBody>
      </p:sp>
      <p:sp>
        <p:nvSpPr>
          <p:cNvPr id="2" name="左大括号 1"/>
          <p:cNvSpPr/>
          <p:nvPr/>
        </p:nvSpPr>
        <p:spPr>
          <a:xfrm>
            <a:off x="5039995" y="970915"/>
            <a:ext cx="90170" cy="500634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73892192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2389029" y="3166593"/>
            <a:ext cx="2288540" cy="461665"/>
          </a:xfrm>
          <a:prstGeom prst="rect">
            <a:avLst/>
          </a:prstGeom>
          <a:noFill/>
        </p:spPr>
        <p:txBody>
          <a:bodyPr wrap="square" rtlCol="0">
            <a:spAutoFit/>
          </a:bodyPr>
          <a:lstStyle/>
          <a:p>
            <a:r>
              <a:rPr lang="zh-CN" altLang="en-US" sz="2400" dirty="0"/>
              <a:t>第三章   传输层</a:t>
            </a:r>
          </a:p>
        </p:txBody>
      </p:sp>
      <p:sp>
        <p:nvSpPr>
          <p:cNvPr id="8" name="文本框 7"/>
          <p:cNvSpPr txBox="1"/>
          <p:nvPr/>
        </p:nvSpPr>
        <p:spPr>
          <a:xfrm>
            <a:off x="5495924" y="1515175"/>
            <a:ext cx="4763643" cy="3673570"/>
          </a:xfrm>
          <a:prstGeom prst="rect">
            <a:avLst/>
          </a:prstGeom>
          <a:noFill/>
        </p:spPr>
        <p:txBody>
          <a:bodyPr wrap="square" rtlCol="0">
            <a:spAutoFit/>
          </a:bodyPr>
          <a:lstStyle/>
          <a:p>
            <a:pPr>
              <a:lnSpc>
                <a:spcPct val="200000"/>
              </a:lnSpc>
            </a:pPr>
            <a:r>
              <a:rPr lang="zh-CN" altLang="en-US" sz="2400" dirty="0"/>
              <a:t>第一节 传输层的基本服务</a:t>
            </a:r>
            <a:endParaRPr lang="en-US" altLang="zh-CN" sz="2400" dirty="0"/>
          </a:p>
          <a:p>
            <a:pPr>
              <a:lnSpc>
                <a:spcPct val="200000"/>
              </a:lnSpc>
            </a:pPr>
            <a:r>
              <a:rPr lang="zh-CN" altLang="en-US" sz="2400" dirty="0"/>
              <a:t>第二节 传输层的复用与分解</a:t>
            </a:r>
            <a:endParaRPr lang="en-US" altLang="zh-CN" sz="2400" dirty="0"/>
          </a:p>
          <a:p>
            <a:pPr>
              <a:lnSpc>
                <a:spcPct val="200000"/>
              </a:lnSpc>
            </a:pPr>
            <a:r>
              <a:rPr lang="zh-CN" altLang="en-US" sz="2400" dirty="0"/>
              <a:t>第三节 停</a:t>
            </a:r>
            <a:r>
              <a:rPr lang="en-US" altLang="zh-CN" sz="2400" dirty="0"/>
              <a:t>-</a:t>
            </a:r>
            <a:r>
              <a:rPr lang="zh-CN" altLang="en-US" sz="2400" dirty="0"/>
              <a:t>等协议与滑动窗口协议</a:t>
            </a:r>
            <a:endParaRPr lang="en-US" altLang="zh-CN" sz="2400" dirty="0"/>
          </a:p>
          <a:p>
            <a:pPr>
              <a:lnSpc>
                <a:spcPct val="200000"/>
              </a:lnSpc>
            </a:pPr>
            <a:r>
              <a:rPr lang="zh-CN" altLang="en-US" sz="2400" dirty="0"/>
              <a:t>第四节 用户数据报协议（</a:t>
            </a:r>
            <a:r>
              <a:rPr lang="en-US" altLang="zh-CN" sz="2400" dirty="0"/>
              <a:t>UDP</a:t>
            </a:r>
            <a:r>
              <a:rPr lang="zh-CN" altLang="en-US" sz="2400" dirty="0"/>
              <a:t>）</a:t>
            </a:r>
            <a:endParaRPr lang="en-US" altLang="zh-CN" sz="2400" dirty="0"/>
          </a:p>
          <a:p>
            <a:pPr>
              <a:lnSpc>
                <a:spcPct val="200000"/>
              </a:lnSpc>
            </a:pPr>
            <a:r>
              <a:rPr lang="zh-CN" altLang="en-US" sz="2400" dirty="0"/>
              <a:t>第五节 传输控制协议（</a:t>
            </a:r>
            <a:r>
              <a:rPr lang="en-US" altLang="zh-CN" sz="2400" dirty="0"/>
              <a:t>TCP</a:t>
            </a:r>
            <a:r>
              <a:rPr lang="zh-CN" altLang="en-US" sz="2400" dirty="0"/>
              <a:t>）</a:t>
            </a:r>
          </a:p>
        </p:txBody>
      </p:sp>
      <p:sp>
        <p:nvSpPr>
          <p:cNvPr id="9" name="左大括号 8"/>
          <p:cNvSpPr/>
          <p:nvPr/>
        </p:nvSpPr>
        <p:spPr>
          <a:xfrm>
            <a:off x="4771072" y="1939101"/>
            <a:ext cx="537845" cy="291665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01568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15" name="文本框 14"/>
          <p:cNvSpPr txBox="1"/>
          <p:nvPr/>
        </p:nvSpPr>
        <p:spPr>
          <a:xfrm>
            <a:off x="0" y="2967162"/>
            <a:ext cx="3036570" cy="460375"/>
          </a:xfrm>
          <a:prstGeom prst="rect">
            <a:avLst/>
          </a:prstGeom>
          <a:noFill/>
        </p:spPr>
        <p:txBody>
          <a:bodyPr wrap="square" rtlCol="0">
            <a:spAutoFit/>
          </a:bodyPr>
          <a:lstStyle/>
          <a:p>
            <a:r>
              <a:rPr lang="zh-CN" altLang="en-US" sz="2400" dirty="0"/>
              <a:t>计算机网络的功能</a:t>
            </a:r>
          </a:p>
        </p:txBody>
      </p:sp>
      <p:sp>
        <p:nvSpPr>
          <p:cNvPr id="18" name="左大括号 17"/>
          <p:cNvSpPr/>
          <p:nvPr/>
        </p:nvSpPr>
        <p:spPr>
          <a:xfrm>
            <a:off x="2774632" y="1473642"/>
            <a:ext cx="523875" cy="353568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9" name="文本框 18"/>
          <p:cNvSpPr txBox="1"/>
          <p:nvPr/>
        </p:nvSpPr>
        <p:spPr>
          <a:xfrm>
            <a:off x="3298507" y="1256323"/>
            <a:ext cx="2187893" cy="3970318"/>
          </a:xfrm>
          <a:prstGeom prst="rect">
            <a:avLst/>
          </a:prstGeom>
          <a:noFill/>
        </p:spPr>
        <p:txBody>
          <a:bodyPr wrap="square" rtlCol="0" anchor="t">
            <a:spAutoFit/>
          </a:bodyPr>
          <a:lstStyle/>
          <a:p>
            <a:pPr indent="0" fontAlgn="auto">
              <a:lnSpc>
                <a:spcPct val="150000"/>
              </a:lnSpc>
              <a:buNone/>
            </a:pPr>
            <a:r>
              <a:rPr lang="zh-CN" altLang="en-US" sz="2400" dirty="0">
                <a:latin typeface="Microsoft YaHei" charset="-122"/>
                <a:ea typeface="Microsoft YaHei" charset="-122"/>
                <a:cs typeface="Microsoft YaHei" charset="-122"/>
                <a:sym typeface="+mn-ea"/>
              </a:rPr>
              <a:t>硬件资源共享</a:t>
            </a:r>
            <a:endParaRPr lang="en-US" altLang="zh-CN" sz="2400" dirty="0">
              <a:latin typeface="Microsoft YaHei" charset="-122"/>
              <a:ea typeface="Microsoft YaHei" charset="-122"/>
              <a:cs typeface="Microsoft YaHei" charset="-122"/>
              <a:sym typeface="+mn-ea"/>
            </a:endParaRPr>
          </a:p>
          <a:p>
            <a:pPr indent="0" fontAlgn="auto">
              <a:lnSpc>
                <a:spcPct val="150000"/>
              </a:lnSpc>
              <a:buNone/>
            </a:pPr>
            <a:endParaRPr lang="en-US" altLang="zh-CN" sz="2400" dirty="0">
              <a:latin typeface="Microsoft YaHei" charset="-122"/>
              <a:ea typeface="Microsoft YaHei" charset="-122"/>
              <a:cs typeface="Microsoft YaHei" charset="-122"/>
              <a:sym typeface="+mn-ea"/>
            </a:endParaRPr>
          </a:p>
          <a:p>
            <a:pPr indent="0" fontAlgn="auto">
              <a:lnSpc>
                <a:spcPct val="150000"/>
              </a:lnSpc>
              <a:buNone/>
            </a:pPr>
            <a:endParaRPr lang="zh-CN" altLang="en-US" sz="2400" dirty="0">
              <a:latin typeface="Microsoft YaHei" charset="-122"/>
              <a:ea typeface="Microsoft YaHei" charset="-122"/>
              <a:cs typeface="Microsoft YaHei" charset="-122"/>
              <a:sym typeface="+mn-ea"/>
            </a:endParaRPr>
          </a:p>
          <a:p>
            <a:pPr indent="0" fontAlgn="auto">
              <a:lnSpc>
                <a:spcPct val="150000"/>
              </a:lnSpc>
              <a:buNone/>
            </a:pPr>
            <a:r>
              <a:rPr lang="zh-CN" altLang="en-US" sz="2400" dirty="0">
                <a:latin typeface="Microsoft YaHei" charset="-122"/>
                <a:ea typeface="Microsoft YaHei" charset="-122"/>
                <a:cs typeface="Microsoft YaHei" charset="-122"/>
                <a:sym typeface="+mn-ea"/>
              </a:rPr>
              <a:t>软件资源共享</a:t>
            </a:r>
            <a:endParaRPr lang="en-US" altLang="zh-CN" sz="2400" dirty="0">
              <a:latin typeface="Microsoft YaHei" charset="-122"/>
              <a:ea typeface="Microsoft YaHei" charset="-122"/>
              <a:cs typeface="Microsoft YaHei" charset="-122"/>
              <a:sym typeface="+mn-ea"/>
            </a:endParaRPr>
          </a:p>
          <a:p>
            <a:pPr indent="0" fontAlgn="auto">
              <a:lnSpc>
                <a:spcPct val="150000"/>
              </a:lnSpc>
              <a:buNone/>
            </a:pPr>
            <a:endParaRPr lang="en-US" altLang="zh-CN" sz="2400" dirty="0">
              <a:latin typeface="Microsoft YaHei" charset="-122"/>
              <a:ea typeface="Microsoft YaHei" charset="-122"/>
              <a:cs typeface="Microsoft YaHei" charset="-122"/>
              <a:sym typeface="+mn-ea"/>
            </a:endParaRPr>
          </a:p>
          <a:p>
            <a:pPr indent="0" fontAlgn="auto">
              <a:lnSpc>
                <a:spcPct val="150000"/>
              </a:lnSpc>
              <a:buNone/>
            </a:pPr>
            <a:endParaRPr lang="zh-CN" altLang="en-US" sz="2400" dirty="0">
              <a:latin typeface="Microsoft YaHei" charset="-122"/>
              <a:ea typeface="Microsoft YaHei" charset="-122"/>
              <a:cs typeface="Microsoft YaHei" charset="-122"/>
            </a:endParaRPr>
          </a:p>
          <a:p>
            <a:pPr indent="0" fontAlgn="auto">
              <a:lnSpc>
                <a:spcPct val="150000"/>
              </a:lnSpc>
              <a:buNone/>
            </a:pPr>
            <a:r>
              <a:rPr lang="zh-CN" altLang="en-US" sz="2400" dirty="0">
                <a:latin typeface="Microsoft YaHei" charset="-122"/>
                <a:ea typeface="Microsoft YaHei" charset="-122"/>
                <a:cs typeface="Microsoft YaHei" charset="-122"/>
                <a:sym typeface="+mn-ea"/>
              </a:rPr>
              <a:t>信息资源共享 </a:t>
            </a:r>
            <a:endParaRPr lang="zh-CN" altLang="en-US" sz="2400" dirty="0">
              <a:latin typeface="Microsoft YaHei" charset="-122"/>
              <a:ea typeface="Microsoft YaHei" charset="-122"/>
              <a:cs typeface="Microsoft YaHei" charset="-122"/>
            </a:endParaRPr>
          </a:p>
        </p:txBody>
      </p:sp>
      <p:sp>
        <p:nvSpPr>
          <p:cNvPr id="8" name="矩形 7"/>
          <p:cNvSpPr/>
          <p:nvPr/>
        </p:nvSpPr>
        <p:spPr>
          <a:xfrm>
            <a:off x="0" y="27543"/>
            <a:ext cx="2377574" cy="307777"/>
          </a:xfrm>
          <a:prstGeom prst="rect">
            <a:avLst/>
          </a:prstGeom>
        </p:spPr>
        <p:txBody>
          <a:bodyPr wrap="none">
            <a:spAutoFit/>
          </a:bodyPr>
          <a:lstStyle/>
          <a:p>
            <a:r>
              <a:rPr lang="en-US" altLang="zh-CN" sz="1400" dirty="0">
                <a:solidFill>
                  <a:schemeClr val="bg1"/>
                </a:solidFill>
                <a:latin typeface="Helvetica Neue For Number" charset="0"/>
              </a:rPr>
              <a:t>1.1.3</a:t>
            </a:r>
            <a:r>
              <a:rPr lang="zh-CN" altLang="en-US" sz="1400" dirty="0">
                <a:solidFill>
                  <a:schemeClr val="bg1"/>
                </a:solidFill>
                <a:latin typeface="Helvetica Neue For Number" charset="0"/>
              </a:rPr>
              <a:t>三、计算机网络的功能</a:t>
            </a:r>
            <a:endParaRPr lang="zh-CN" altLang="en-US" sz="1400" dirty="0">
              <a:solidFill>
                <a:schemeClr val="bg1"/>
              </a:solidFill>
            </a:endParaRPr>
          </a:p>
        </p:txBody>
      </p:sp>
      <p:sp>
        <p:nvSpPr>
          <p:cNvPr id="2" name="矩形 1"/>
          <p:cNvSpPr/>
          <p:nvPr/>
        </p:nvSpPr>
        <p:spPr>
          <a:xfrm>
            <a:off x="6010275" y="1280194"/>
            <a:ext cx="3558210" cy="646331"/>
          </a:xfrm>
          <a:prstGeom prst="rect">
            <a:avLst/>
          </a:prstGeom>
          <a:ln>
            <a:solidFill>
              <a:schemeClr val="tx1"/>
            </a:solidFill>
          </a:ln>
        </p:spPr>
        <p:txBody>
          <a:bodyPr wrap="square">
            <a:spAutoFit/>
          </a:bodyPr>
          <a:lstStyle/>
          <a:p>
            <a:pPr indent="0" fontAlgn="auto">
              <a:lnSpc>
                <a:spcPct val="150000"/>
              </a:lnSpc>
              <a:buNone/>
            </a:pPr>
            <a:r>
              <a:rPr lang="zh-CN" altLang="en-US" sz="2400">
                <a:latin typeface="Microsoft YaHei" charset="-122"/>
                <a:ea typeface="Microsoft YaHei" charset="-122"/>
                <a:cs typeface="Microsoft YaHei" charset="-122"/>
                <a:sym typeface="+mn-ea"/>
              </a:rPr>
              <a:t>例</a:t>
            </a:r>
            <a:r>
              <a:rPr lang="zh-CN" altLang="en-US" sz="2400" dirty="0">
                <a:latin typeface="Microsoft YaHei" charset="-122"/>
                <a:ea typeface="Microsoft YaHei" charset="-122"/>
                <a:cs typeface="Microsoft YaHei" charset="-122"/>
                <a:sym typeface="+mn-ea"/>
              </a:rPr>
              <a:t>：云存储、云计算。</a:t>
            </a:r>
            <a:endParaRPr lang="zh-CN" altLang="en-US" sz="2400" dirty="0">
              <a:latin typeface="Microsoft YaHei" charset="-122"/>
              <a:ea typeface="Microsoft YaHei" charset="-122"/>
              <a:cs typeface="Microsoft YaHei" charset="-122"/>
            </a:endParaRPr>
          </a:p>
        </p:txBody>
      </p:sp>
      <p:sp>
        <p:nvSpPr>
          <p:cNvPr id="3" name="矩形 2"/>
          <p:cNvSpPr/>
          <p:nvPr/>
        </p:nvSpPr>
        <p:spPr>
          <a:xfrm>
            <a:off x="6010275" y="2906820"/>
            <a:ext cx="5724644" cy="581057"/>
          </a:xfrm>
          <a:prstGeom prst="rect">
            <a:avLst/>
          </a:prstGeom>
          <a:ln>
            <a:solidFill>
              <a:schemeClr val="tx1"/>
            </a:solidFill>
          </a:ln>
        </p:spPr>
        <p:txBody>
          <a:bodyPr wrap="none">
            <a:spAutoFit/>
          </a:bodyPr>
          <a:lstStyle/>
          <a:p>
            <a:pPr indent="0" fontAlgn="auto">
              <a:lnSpc>
                <a:spcPct val="150000"/>
              </a:lnSpc>
              <a:buNone/>
            </a:pPr>
            <a:r>
              <a:rPr lang="zh-CN" altLang="en-US" sz="2400">
                <a:latin typeface="Microsoft YaHei" charset="-122"/>
                <a:ea typeface="Microsoft YaHei" charset="-122"/>
                <a:cs typeface="Microsoft YaHei" charset="-122"/>
                <a:sym typeface="+mn-ea"/>
              </a:rPr>
              <a:t>例：大型办公软件、大型数据库系统等。</a:t>
            </a:r>
            <a:endParaRPr lang="zh-CN" altLang="en-US" sz="2400" dirty="0">
              <a:latin typeface="Microsoft YaHei" charset="-122"/>
              <a:ea typeface="Microsoft YaHei" charset="-122"/>
              <a:cs typeface="Microsoft YaHei" charset="-122"/>
            </a:endParaRPr>
          </a:p>
        </p:txBody>
      </p:sp>
      <p:sp>
        <p:nvSpPr>
          <p:cNvPr id="4" name="矩形 3"/>
          <p:cNvSpPr/>
          <p:nvPr/>
        </p:nvSpPr>
        <p:spPr>
          <a:xfrm>
            <a:off x="6010275" y="4646226"/>
            <a:ext cx="4270721" cy="646331"/>
          </a:xfrm>
          <a:prstGeom prst="rect">
            <a:avLst/>
          </a:prstGeom>
          <a:ln>
            <a:solidFill>
              <a:schemeClr val="tx1"/>
            </a:solidFill>
          </a:ln>
        </p:spPr>
        <p:txBody>
          <a:bodyPr wrap="none">
            <a:spAutoFit/>
          </a:bodyPr>
          <a:lstStyle/>
          <a:p>
            <a:pPr>
              <a:lnSpc>
                <a:spcPct val="150000"/>
              </a:lnSpc>
            </a:pPr>
            <a:r>
              <a:rPr lang="zh-CN" altLang="en-US" sz="2400" dirty="0">
                <a:sym typeface="+mn-ea"/>
              </a:rPr>
              <a:t>例：信息检索，新闻浏览等。 </a:t>
            </a:r>
            <a:endParaRPr lang="zh-CN" altLang="en-US" sz="2400" dirty="0"/>
          </a:p>
        </p:txBody>
      </p:sp>
    </p:spTree>
    <p:custDataLst>
      <p:tags r:id="rId1"/>
    </p:custData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2389029" y="3166593"/>
            <a:ext cx="2288540" cy="461665"/>
          </a:xfrm>
          <a:prstGeom prst="rect">
            <a:avLst/>
          </a:prstGeom>
          <a:noFill/>
        </p:spPr>
        <p:txBody>
          <a:bodyPr wrap="square" rtlCol="0">
            <a:spAutoFit/>
          </a:bodyPr>
          <a:lstStyle/>
          <a:p>
            <a:r>
              <a:rPr lang="zh-CN" altLang="en-US" sz="2400" dirty="0"/>
              <a:t>第三章   传输层</a:t>
            </a:r>
          </a:p>
        </p:txBody>
      </p:sp>
      <p:sp>
        <p:nvSpPr>
          <p:cNvPr id="8" name="文本框 7"/>
          <p:cNvSpPr txBox="1"/>
          <p:nvPr/>
        </p:nvSpPr>
        <p:spPr>
          <a:xfrm>
            <a:off x="5495924" y="1515175"/>
            <a:ext cx="4763643" cy="3785652"/>
          </a:xfrm>
          <a:prstGeom prst="rect">
            <a:avLst/>
          </a:prstGeom>
          <a:noFill/>
        </p:spPr>
        <p:txBody>
          <a:bodyPr wrap="square" rtlCol="0">
            <a:spAutoFit/>
          </a:bodyPr>
          <a:lstStyle/>
          <a:p>
            <a:pPr>
              <a:lnSpc>
                <a:spcPct val="200000"/>
              </a:lnSpc>
            </a:pPr>
            <a:r>
              <a:rPr lang="zh-CN" altLang="en-US" sz="2400" dirty="0">
                <a:solidFill>
                  <a:srgbClr val="FF0000"/>
                </a:solidFill>
              </a:rPr>
              <a:t>第一节 传输层的基本服务</a:t>
            </a:r>
            <a:endParaRPr lang="en-US" altLang="zh-CN" sz="2400" dirty="0">
              <a:solidFill>
                <a:srgbClr val="FF0000"/>
              </a:solidFill>
            </a:endParaRPr>
          </a:p>
          <a:p>
            <a:pPr>
              <a:lnSpc>
                <a:spcPct val="200000"/>
              </a:lnSpc>
            </a:pPr>
            <a:r>
              <a:rPr lang="zh-CN" altLang="en-US" sz="2400" dirty="0"/>
              <a:t>第二节 传输层的复用与分解</a:t>
            </a:r>
            <a:endParaRPr lang="en-US" altLang="zh-CN" sz="2400" dirty="0"/>
          </a:p>
          <a:p>
            <a:pPr>
              <a:lnSpc>
                <a:spcPct val="200000"/>
              </a:lnSpc>
            </a:pPr>
            <a:r>
              <a:rPr lang="zh-CN" altLang="en-US" sz="2400" dirty="0"/>
              <a:t>第三节 停</a:t>
            </a:r>
            <a:r>
              <a:rPr lang="en-US" altLang="zh-CN" sz="2400" dirty="0"/>
              <a:t>-</a:t>
            </a:r>
            <a:r>
              <a:rPr lang="zh-CN" altLang="en-US" sz="2400" dirty="0"/>
              <a:t>等协议与滑动窗口协议</a:t>
            </a:r>
            <a:endParaRPr lang="en-US" altLang="zh-CN" sz="2400" dirty="0"/>
          </a:p>
          <a:p>
            <a:pPr>
              <a:lnSpc>
                <a:spcPct val="200000"/>
              </a:lnSpc>
            </a:pPr>
            <a:r>
              <a:rPr lang="zh-CN" altLang="en-US" sz="2400" dirty="0"/>
              <a:t>第四节 用户数据报协议（</a:t>
            </a:r>
            <a:r>
              <a:rPr lang="en-US" altLang="zh-CN" sz="2400" dirty="0"/>
              <a:t>UDP</a:t>
            </a:r>
            <a:r>
              <a:rPr lang="zh-CN" altLang="en-US" sz="2400" dirty="0"/>
              <a:t>）</a:t>
            </a:r>
            <a:endParaRPr lang="en-US" altLang="zh-CN" sz="2400" dirty="0"/>
          </a:p>
          <a:p>
            <a:pPr>
              <a:lnSpc>
                <a:spcPct val="200000"/>
              </a:lnSpc>
            </a:pPr>
            <a:r>
              <a:rPr lang="zh-CN" altLang="en-US" sz="2400" dirty="0"/>
              <a:t>第五节 传输控制协议（</a:t>
            </a:r>
            <a:r>
              <a:rPr lang="en-US" altLang="zh-CN" sz="2400" dirty="0"/>
              <a:t>TCP</a:t>
            </a:r>
            <a:r>
              <a:rPr lang="zh-CN" altLang="en-US" sz="2400" dirty="0"/>
              <a:t>）</a:t>
            </a:r>
          </a:p>
        </p:txBody>
      </p:sp>
      <p:sp>
        <p:nvSpPr>
          <p:cNvPr id="9" name="左大括号 8"/>
          <p:cNvSpPr/>
          <p:nvPr/>
        </p:nvSpPr>
        <p:spPr>
          <a:xfrm>
            <a:off x="4771072" y="1939101"/>
            <a:ext cx="537845" cy="291665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66807701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文本框 5"/>
          <p:cNvSpPr txBox="1"/>
          <p:nvPr/>
        </p:nvSpPr>
        <p:spPr>
          <a:xfrm>
            <a:off x="1923123" y="1373740"/>
            <a:ext cx="4763643" cy="3785652"/>
          </a:xfrm>
          <a:prstGeom prst="rect">
            <a:avLst/>
          </a:prstGeom>
          <a:noFill/>
        </p:spPr>
        <p:txBody>
          <a:bodyPr wrap="square" rtlCol="0">
            <a:spAutoFit/>
          </a:bodyPr>
          <a:lstStyle/>
          <a:p>
            <a:pPr>
              <a:lnSpc>
                <a:spcPct val="200000"/>
              </a:lnSpc>
            </a:pPr>
            <a:r>
              <a:rPr lang="zh-CN" altLang="en-US" sz="2400" dirty="0"/>
              <a:t>传输层功能</a:t>
            </a:r>
            <a:endParaRPr lang="en-US" altLang="zh-CN" sz="2400" dirty="0"/>
          </a:p>
          <a:p>
            <a:pPr>
              <a:lnSpc>
                <a:spcPct val="200000"/>
              </a:lnSpc>
            </a:pPr>
            <a:endParaRPr lang="en-US" altLang="zh-CN" sz="2400" dirty="0"/>
          </a:p>
          <a:p>
            <a:pPr>
              <a:lnSpc>
                <a:spcPct val="200000"/>
              </a:lnSpc>
            </a:pPr>
            <a:r>
              <a:rPr lang="zh-CN" altLang="en-US" sz="2400" dirty="0"/>
              <a:t>传输层寻址与端口</a:t>
            </a:r>
            <a:endParaRPr lang="en-US" altLang="zh-CN" sz="2400" dirty="0"/>
          </a:p>
          <a:p>
            <a:pPr>
              <a:lnSpc>
                <a:spcPct val="200000"/>
              </a:lnSpc>
            </a:pPr>
            <a:endParaRPr lang="en-US" altLang="zh-CN" sz="2400" dirty="0"/>
          </a:p>
          <a:p>
            <a:pPr>
              <a:lnSpc>
                <a:spcPct val="200000"/>
              </a:lnSpc>
            </a:pPr>
            <a:r>
              <a:rPr lang="zh-CN" altLang="en-US" sz="2400" dirty="0"/>
              <a:t>无连接服务和面向连接服务</a:t>
            </a:r>
          </a:p>
        </p:txBody>
      </p:sp>
      <p:sp>
        <p:nvSpPr>
          <p:cNvPr id="9" name="左大括号 8"/>
          <p:cNvSpPr/>
          <p:nvPr/>
        </p:nvSpPr>
        <p:spPr>
          <a:xfrm>
            <a:off x="1403253" y="1808241"/>
            <a:ext cx="537845" cy="291665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 name="矩形 2"/>
          <p:cNvSpPr/>
          <p:nvPr/>
        </p:nvSpPr>
        <p:spPr>
          <a:xfrm>
            <a:off x="0" y="2537778"/>
            <a:ext cx="1415772" cy="1457579"/>
          </a:xfrm>
          <a:prstGeom prst="rect">
            <a:avLst/>
          </a:prstGeom>
        </p:spPr>
        <p:txBody>
          <a:bodyPr wrap="none">
            <a:spAutoFit/>
          </a:bodyPr>
          <a:lstStyle/>
          <a:p>
            <a:pPr>
              <a:lnSpc>
                <a:spcPct val="200000"/>
              </a:lnSpc>
            </a:pPr>
            <a:r>
              <a:rPr lang="zh-CN" altLang="en-US" sz="2400" dirty="0"/>
              <a:t>传输层的</a:t>
            </a:r>
            <a:endParaRPr lang="en-US" altLang="zh-CN" sz="2400" dirty="0"/>
          </a:p>
          <a:p>
            <a:pPr>
              <a:lnSpc>
                <a:spcPct val="200000"/>
              </a:lnSpc>
            </a:pPr>
            <a:r>
              <a:rPr lang="zh-CN" altLang="en-US" sz="2400" dirty="0"/>
              <a:t>基本服务</a:t>
            </a:r>
            <a:endParaRPr lang="en-US" altLang="zh-CN" sz="2400" dirty="0"/>
          </a:p>
        </p:txBody>
      </p:sp>
      <p:sp>
        <p:nvSpPr>
          <p:cNvPr id="10" name="TextBox 11"/>
          <p:cNvSpPr txBox="1"/>
          <p:nvPr/>
        </p:nvSpPr>
        <p:spPr>
          <a:xfrm>
            <a:off x="4304945" y="1240714"/>
            <a:ext cx="7563967" cy="1200329"/>
          </a:xfrm>
          <a:prstGeom prst="rect">
            <a:avLst/>
          </a:prstGeom>
          <a:noFill/>
          <a:ln>
            <a:solidFill>
              <a:schemeClr val="tx1"/>
            </a:solidFill>
          </a:ln>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rPr>
              <a:t>传输层的核心任务：</a:t>
            </a:r>
            <a:r>
              <a:rPr lang="zh-CN" altLang="en-US" sz="2400" dirty="0">
                <a:solidFill>
                  <a:srgbClr val="FF0000"/>
                </a:solidFill>
                <a:latin typeface="微软雅黑" panose="020B0503020204020204" charset="-122"/>
                <a:ea typeface="微软雅黑" panose="020B0503020204020204" charset="-122"/>
              </a:rPr>
              <a:t>应用进程</a:t>
            </a:r>
            <a:r>
              <a:rPr lang="zh-CN" altLang="en-US" sz="2400" dirty="0">
                <a:latin typeface="微软雅黑" panose="020B0503020204020204" charset="-122"/>
                <a:ea typeface="微软雅黑" panose="020B0503020204020204" charset="-122"/>
              </a:rPr>
              <a:t>之间提供</a:t>
            </a:r>
            <a:r>
              <a:rPr lang="zh-CN" altLang="en-US" sz="2400" dirty="0">
                <a:solidFill>
                  <a:schemeClr val="bg1"/>
                </a:solidFill>
                <a:latin typeface="微软雅黑" panose="020B0503020204020204" charset="-122"/>
                <a:ea typeface="微软雅黑" panose="020B0503020204020204" charset="-122"/>
              </a:rPr>
              <a:t>端到端</a:t>
            </a:r>
            <a:r>
              <a:rPr lang="zh-CN" altLang="en-US" sz="2400" dirty="0">
                <a:latin typeface="微软雅黑" panose="020B0503020204020204" charset="-122"/>
                <a:ea typeface="微软雅黑" panose="020B0503020204020204" charset="-122"/>
              </a:rPr>
              <a:t>的</a:t>
            </a:r>
            <a:r>
              <a:rPr lang="zh-CN" altLang="en-US" sz="2400" dirty="0">
                <a:solidFill>
                  <a:schemeClr val="bg1"/>
                </a:solidFill>
                <a:latin typeface="微软雅黑" panose="020B0503020204020204" charset="-122"/>
                <a:ea typeface="微软雅黑" panose="020B0503020204020204" charset="-122"/>
              </a:rPr>
              <a:t>逻辑通信</a:t>
            </a:r>
            <a:r>
              <a:rPr lang="zh-CN" altLang="en-US" sz="2400" dirty="0">
                <a:latin typeface="微软雅黑" panose="020B0503020204020204" charset="-122"/>
                <a:ea typeface="微软雅黑" panose="020B0503020204020204" charset="-122"/>
              </a:rPr>
              <a:t>服务。</a:t>
            </a:r>
          </a:p>
        </p:txBody>
      </p:sp>
    </p:spTree>
    <p:extLst>
      <p:ext uri="{BB962C8B-B14F-4D97-AF65-F5344CB8AC3E}">
        <p14:creationId xmlns:p14="http://schemas.microsoft.com/office/powerpoint/2010/main" val="159621787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文本框 5"/>
          <p:cNvSpPr txBox="1"/>
          <p:nvPr/>
        </p:nvSpPr>
        <p:spPr>
          <a:xfrm>
            <a:off x="1923123" y="1373740"/>
            <a:ext cx="4763643" cy="3785652"/>
          </a:xfrm>
          <a:prstGeom prst="rect">
            <a:avLst/>
          </a:prstGeom>
          <a:noFill/>
        </p:spPr>
        <p:txBody>
          <a:bodyPr wrap="square" rtlCol="0">
            <a:spAutoFit/>
          </a:bodyPr>
          <a:lstStyle/>
          <a:p>
            <a:pPr>
              <a:lnSpc>
                <a:spcPct val="200000"/>
              </a:lnSpc>
            </a:pPr>
            <a:r>
              <a:rPr lang="zh-CN" altLang="en-US" sz="2400" dirty="0"/>
              <a:t>传输层功能</a:t>
            </a:r>
            <a:endParaRPr lang="en-US" altLang="zh-CN" sz="2400" dirty="0"/>
          </a:p>
          <a:p>
            <a:pPr>
              <a:lnSpc>
                <a:spcPct val="200000"/>
              </a:lnSpc>
            </a:pPr>
            <a:endParaRPr lang="en-US" altLang="zh-CN" sz="2400" dirty="0"/>
          </a:p>
          <a:p>
            <a:pPr>
              <a:lnSpc>
                <a:spcPct val="200000"/>
              </a:lnSpc>
            </a:pPr>
            <a:r>
              <a:rPr lang="zh-CN" altLang="en-US" sz="2400" dirty="0"/>
              <a:t>传输层寻址与端口</a:t>
            </a:r>
            <a:endParaRPr lang="en-US" altLang="zh-CN" sz="2400" dirty="0"/>
          </a:p>
          <a:p>
            <a:pPr>
              <a:lnSpc>
                <a:spcPct val="200000"/>
              </a:lnSpc>
            </a:pPr>
            <a:endParaRPr lang="en-US" altLang="zh-CN" sz="2400" dirty="0"/>
          </a:p>
          <a:p>
            <a:pPr>
              <a:lnSpc>
                <a:spcPct val="200000"/>
              </a:lnSpc>
            </a:pPr>
            <a:r>
              <a:rPr lang="zh-CN" altLang="en-US" sz="2400" dirty="0"/>
              <a:t>无连接服务和面向连接服务</a:t>
            </a:r>
          </a:p>
        </p:txBody>
      </p:sp>
      <p:sp>
        <p:nvSpPr>
          <p:cNvPr id="9" name="左大括号 8"/>
          <p:cNvSpPr/>
          <p:nvPr/>
        </p:nvSpPr>
        <p:spPr>
          <a:xfrm>
            <a:off x="1403253" y="1808241"/>
            <a:ext cx="537845" cy="291665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 name="矩形 2"/>
          <p:cNvSpPr/>
          <p:nvPr/>
        </p:nvSpPr>
        <p:spPr>
          <a:xfrm>
            <a:off x="0" y="2537778"/>
            <a:ext cx="1415772" cy="1457579"/>
          </a:xfrm>
          <a:prstGeom prst="rect">
            <a:avLst/>
          </a:prstGeom>
        </p:spPr>
        <p:txBody>
          <a:bodyPr wrap="none">
            <a:spAutoFit/>
          </a:bodyPr>
          <a:lstStyle/>
          <a:p>
            <a:pPr>
              <a:lnSpc>
                <a:spcPct val="200000"/>
              </a:lnSpc>
            </a:pPr>
            <a:r>
              <a:rPr lang="zh-CN" altLang="en-US" sz="2400" dirty="0"/>
              <a:t>传输层的</a:t>
            </a:r>
            <a:endParaRPr lang="en-US" altLang="zh-CN" sz="2400" dirty="0"/>
          </a:p>
          <a:p>
            <a:pPr>
              <a:lnSpc>
                <a:spcPct val="200000"/>
              </a:lnSpc>
            </a:pPr>
            <a:r>
              <a:rPr lang="zh-CN" altLang="en-US" sz="2400" dirty="0"/>
              <a:t>基本服务</a:t>
            </a:r>
            <a:endParaRPr lang="en-US" altLang="zh-CN" sz="2400" dirty="0"/>
          </a:p>
        </p:txBody>
      </p:sp>
      <p:sp>
        <p:nvSpPr>
          <p:cNvPr id="10" name="TextBox 11"/>
          <p:cNvSpPr txBox="1"/>
          <p:nvPr/>
        </p:nvSpPr>
        <p:spPr>
          <a:xfrm>
            <a:off x="4304945" y="1240714"/>
            <a:ext cx="7563967" cy="1200329"/>
          </a:xfrm>
          <a:prstGeom prst="rect">
            <a:avLst/>
          </a:prstGeom>
          <a:noFill/>
          <a:ln>
            <a:solidFill>
              <a:schemeClr val="tx1"/>
            </a:solidFill>
          </a:ln>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rPr>
              <a:t>传输层的核心任务：</a:t>
            </a:r>
            <a:r>
              <a:rPr lang="zh-CN" altLang="en-US" sz="2400" dirty="0">
                <a:solidFill>
                  <a:srgbClr val="FF0000"/>
                </a:solidFill>
                <a:latin typeface="微软雅黑" panose="020B0503020204020204" charset="-122"/>
                <a:ea typeface="微软雅黑" panose="020B0503020204020204" charset="-122"/>
              </a:rPr>
              <a:t>应用进程</a:t>
            </a:r>
            <a:r>
              <a:rPr lang="zh-CN" altLang="en-US" sz="2400" dirty="0">
                <a:latin typeface="微软雅黑" panose="020B0503020204020204" charset="-122"/>
                <a:ea typeface="微软雅黑" panose="020B0503020204020204" charset="-122"/>
              </a:rPr>
              <a:t>之间提供</a:t>
            </a:r>
            <a:r>
              <a:rPr lang="zh-CN" altLang="en-US" sz="2400" dirty="0">
                <a:solidFill>
                  <a:srgbClr val="FF0000"/>
                </a:solidFill>
                <a:latin typeface="微软雅黑" panose="020B0503020204020204" charset="-122"/>
                <a:ea typeface="微软雅黑" panose="020B0503020204020204" charset="-122"/>
              </a:rPr>
              <a:t>端到端</a:t>
            </a:r>
            <a:r>
              <a:rPr lang="zh-CN" altLang="en-US" sz="2400" dirty="0">
                <a:latin typeface="微软雅黑" panose="020B0503020204020204" charset="-122"/>
                <a:ea typeface="微软雅黑" panose="020B0503020204020204" charset="-122"/>
              </a:rPr>
              <a:t>的</a:t>
            </a:r>
            <a:r>
              <a:rPr lang="zh-CN" altLang="en-US" sz="2400" dirty="0">
                <a:solidFill>
                  <a:srgbClr val="FF0000"/>
                </a:solidFill>
                <a:latin typeface="微软雅黑" panose="020B0503020204020204" charset="-122"/>
                <a:ea typeface="微软雅黑" panose="020B0503020204020204" charset="-122"/>
              </a:rPr>
              <a:t>逻辑通信</a:t>
            </a:r>
            <a:r>
              <a:rPr lang="zh-CN" altLang="en-US" sz="2400" dirty="0">
                <a:latin typeface="微软雅黑" panose="020B0503020204020204" charset="-122"/>
                <a:ea typeface="微软雅黑" panose="020B0503020204020204" charset="-122"/>
              </a:rPr>
              <a:t>服务。</a:t>
            </a:r>
          </a:p>
        </p:txBody>
      </p:sp>
    </p:spTree>
    <p:extLst>
      <p:ext uri="{BB962C8B-B14F-4D97-AF65-F5344CB8AC3E}">
        <p14:creationId xmlns:p14="http://schemas.microsoft.com/office/powerpoint/2010/main" val="14400794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735180" y="687732"/>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dirty="0">
                <a:solidFill>
                  <a:schemeClr val="tx1"/>
                </a:solidFill>
                <a:latin typeface="+mn-ea"/>
                <a:ea typeface="+mn-ea"/>
                <a:sym typeface="+mn-ea"/>
              </a:rPr>
              <a:t>传输</a:t>
            </a:r>
            <a:r>
              <a:rPr lang="zh-CN" altLang="en-US" sz="2800">
                <a:solidFill>
                  <a:schemeClr val="tx1"/>
                </a:solidFill>
                <a:latin typeface="+mn-ea"/>
                <a:ea typeface="+mn-ea"/>
                <a:sym typeface="+mn-ea"/>
              </a:rPr>
              <a:t>层功能</a:t>
            </a:r>
            <a:endParaRPr lang="en-US" altLang="zh-CN" sz="2800" dirty="0">
              <a:solidFill>
                <a:schemeClr val="tx1"/>
              </a:solidFill>
              <a:latin typeface="+mn-ea"/>
              <a:ea typeface="+mn-ea"/>
              <a:sym typeface="+mn-ea"/>
            </a:endParaRPr>
          </a:p>
        </p:txBody>
      </p:sp>
      <p:sp>
        <p:nvSpPr>
          <p:cNvPr id="5" name="TextBox 4"/>
          <p:cNvSpPr txBox="1"/>
          <p:nvPr/>
        </p:nvSpPr>
        <p:spPr>
          <a:xfrm>
            <a:off x="1135025" y="1820041"/>
            <a:ext cx="10002190" cy="3970318"/>
          </a:xfrm>
          <a:prstGeom prst="rect">
            <a:avLst/>
          </a:prstGeom>
          <a:noFill/>
        </p:spPr>
        <p:txBody>
          <a:bodyPr wrap="square" rtlCol="0">
            <a:spAutoFit/>
          </a:body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1</a:t>
            </a:r>
            <a:r>
              <a:rPr lang="zh-CN" altLang="en-US" sz="2400" dirty="0">
                <a:latin typeface="微软雅黑" panose="020B0503020204020204" charset="-122"/>
                <a:ea typeface="微软雅黑" panose="020B0503020204020204" charset="-122"/>
                <a:cs typeface="微软雅黑" panose="020B0503020204020204" charset="-122"/>
              </a:rPr>
              <a:t>、对应用层报文进行</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分</a:t>
            </a:r>
            <a:r>
              <a:rPr lang="zh-CN" altLang="en-US" sz="2400" dirty="0">
                <a:latin typeface="微软雅黑" panose="020B0503020204020204" charset="-122"/>
                <a:ea typeface="微软雅黑" panose="020B0503020204020204" charset="-122"/>
                <a:cs typeface="微软雅黑" panose="020B0503020204020204" charset="-122"/>
              </a:rPr>
              <a:t>段和重组 </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2</a:t>
            </a:r>
            <a:r>
              <a:rPr lang="zh-CN" altLang="en-US" sz="2400" dirty="0">
                <a:latin typeface="微软雅黑" panose="020B0503020204020204" charset="-122"/>
                <a:ea typeface="微软雅黑" panose="020B0503020204020204" charset="-122"/>
                <a:cs typeface="微软雅黑" panose="020B0503020204020204" charset="-122"/>
              </a:rPr>
              <a:t>、面向应用层实现</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复</a:t>
            </a:r>
            <a:r>
              <a:rPr lang="zh-CN" altLang="en-US" sz="2400" dirty="0">
                <a:latin typeface="微软雅黑" panose="020B0503020204020204" charset="-122"/>
                <a:ea typeface="微软雅黑" panose="020B0503020204020204" charset="-122"/>
                <a:cs typeface="微软雅黑" panose="020B0503020204020204" charset="-122"/>
              </a:rPr>
              <a:t>用与分解（第二节） </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3</a:t>
            </a:r>
            <a:r>
              <a:rPr lang="zh-CN" altLang="en-US" sz="2400" dirty="0">
                <a:latin typeface="微软雅黑" panose="020B0503020204020204" charset="-122"/>
                <a:ea typeface="微软雅黑" panose="020B0503020204020204" charset="-122"/>
                <a:cs typeface="微软雅黑" panose="020B0503020204020204" charset="-122"/>
              </a:rPr>
              <a:t>、实现端到端的</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流</a:t>
            </a:r>
            <a:r>
              <a:rPr lang="zh-CN" altLang="en-US" sz="2400" dirty="0">
                <a:latin typeface="微软雅黑" panose="020B0503020204020204" charset="-122"/>
                <a:ea typeface="微软雅黑" panose="020B0503020204020204" charset="-122"/>
                <a:cs typeface="微软雅黑" panose="020B0503020204020204" charset="-122"/>
              </a:rPr>
              <a:t>量控制（第五节） </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4</a:t>
            </a:r>
            <a:r>
              <a:rPr lang="zh-CN" altLang="en-US" sz="2400" dirty="0">
                <a:latin typeface="微软雅黑" panose="020B0503020204020204" charset="-122"/>
                <a:ea typeface="微软雅黑" panose="020B0503020204020204" charset="-122"/>
                <a:cs typeface="微软雅黑" panose="020B0503020204020204" charset="-122"/>
              </a:rPr>
              <a:t>、</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拥</a:t>
            </a:r>
            <a:r>
              <a:rPr lang="zh-CN" altLang="en-US" sz="2400" dirty="0">
                <a:latin typeface="微软雅黑" panose="020B0503020204020204" charset="-122"/>
                <a:ea typeface="微软雅黑" panose="020B0503020204020204" charset="-122"/>
                <a:cs typeface="微软雅黑" panose="020B0503020204020204" charset="-122"/>
              </a:rPr>
              <a:t>塞控制 （第五节） </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5</a:t>
            </a:r>
            <a:r>
              <a:rPr lang="zh-CN" altLang="en-US" sz="2400" dirty="0">
                <a:latin typeface="微软雅黑" panose="020B0503020204020204" charset="-122"/>
                <a:ea typeface="微软雅黑" panose="020B0503020204020204" charset="-122"/>
                <a:cs typeface="微软雅黑" panose="020B0503020204020204" charset="-122"/>
              </a:rPr>
              <a:t>、传输层</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寻</a:t>
            </a:r>
            <a:r>
              <a:rPr lang="zh-CN" altLang="en-US" sz="2400" dirty="0">
                <a:latin typeface="微软雅黑" panose="020B0503020204020204" charset="-122"/>
                <a:ea typeface="微软雅黑" panose="020B0503020204020204" charset="-122"/>
                <a:cs typeface="微软雅黑" panose="020B0503020204020204" charset="-122"/>
              </a:rPr>
              <a:t>址</a:t>
            </a:r>
            <a:br>
              <a:rPr lang="zh-CN" altLang="en-US" sz="2400" dirty="0">
                <a:latin typeface="微软雅黑" panose="020B0503020204020204" charset="-122"/>
                <a:ea typeface="微软雅黑" panose="020B0503020204020204" charset="-122"/>
                <a:cs typeface="微软雅黑" panose="020B0503020204020204" charset="-122"/>
              </a:rPr>
            </a:br>
            <a:r>
              <a:rPr lang="en-US" altLang="zh-CN" sz="2400" dirty="0">
                <a:latin typeface="微软雅黑" panose="020B0503020204020204" charset="-122"/>
                <a:ea typeface="微软雅黑" panose="020B0503020204020204" charset="-122"/>
                <a:cs typeface="微软雅黑" panose="020B0503020204020204" charset="-122"/>
              </a:rPr>
              <a:t>6</a:t>
            </a:r>
            <a:r>
              <a:rPr lang="zh-CN" altLang="en-US" sz="2400" dirty="0">
                <a:latin typeface="微软雅黑" panose="020B0503020204020204" charset="-122"/>
                <a:ea typeface="微软雅黑" panose="020B0503020204020204" charset="-122"/>
                <a:cs typeface="微软雅黑" panose="020B0503020204020204" charset="-122"/>
              </a:rPr>
              <a:t>、对报文进行</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差错</a:t>
            </a:r>
            <a:r>
              <a:rPr lang="zh-CN" altLang="en-US" sz="2400" dirty="0">
                <a:latin typeface="微软雅黑" panose="020B0503020204020204" charset="-122"/>
                <a:ea typeface="微软雅黑" panose="020B0503020204020204" charset="-122"/>
                <a:cs typeface="微软雅黑" panose="020B0503020204020204" charset="-122"/>
              </a:rPr>
              <a:t>检测 </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7</a:t>
            </a:r>
            <a:r>
              <a:rPr lang="zh-CN" altLang="en-US" sz="2400" dirty="0">
                <a:latin typeface="微软雅黑" panose="020B0503020204020204" charset="-122"/>
                <a:ea typeface="微软雅黑" panose="020B0503020204020204" charset="-122"/>
                <a:cs typeface="微软雅黑" panose="020B0503020204020204" charset="-122"/>
              </a:rPr>
              <a:t>、实现进程间的端到端</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可靠</a:t>
            </a:r>
            <a:r>
              <a:rPr lang="zh-CN" altLang="en-US" sz="2400" dirty="0">
                <a:latin typeface="微软雅黑" panose="020B0503020204020204" charset="-122"/>
                <a:ea typeface="微软雅黑" panose="020B0503020204020204" charset="-122"/>
                <a:cs typeface="微软雅黑" panose="020B0503020204020204" charset="-122"/>
              </a:rPr>
              <a:t>数据传输控制 </a:t>
            </a:r>
          </a:p>
        </p:txBody>
      </p:sp>
      <p:sp>
        <p:nvSpPr>
          <p:cNvPr id="6" name="文本框 5"/>
          <p:cNvSpPr txBox="1"/>
          <p:nvPr/>
        </p:nvSpPr>
        <p:spPr>
          <a:xfrm>
            <a:off x="8052142" y="341262"/>
            <a:ext cx="3085073" cy="1754326"/>
          </a:xfrm>
          <a:prstGeom prst="rect">
            <a:avLst/>
          </a:prstGeom>
          <a:noFill/>
          <a:ln>
            <a:solidFill>
              <a:schemeClr val="tx1"/>
            </a:solidFill>
          </a:ln>
        </p:spPr>
        <p:txBody>
          <a:bodyPr wrap="square" rtlCol="0">
            <a:spAutoFit/>
          </a:bodyPr>
          <a:lstStyle/>
          <a:p>
            <a:pPr>
              <a:lnSpc>
                <a:spcPct val="150000"/>
              </a:lnSpc>
            </a:pPr>
            <a:r>
              <a:rPr kumimoji="1" lang="zh-CN" altLang="en-US" sz="2400" dirty="0">
                <a:latin typeface="+mn-ea"/>
              </a:rPr>
              <a:t>小口诀：</a:t>
            </a:r>
            <a:endParaRPr kumimoji="1" lang="en-US" altLang="zh-CN" sz="2400" dirty="0">
              <a:latin typeface="+mn-ea"/>
            </a:endParaRPr>
          </a:p>
          <a:p>
            <a:pPr>
              <a:lnSpc>
                <a:spcPct val="150000"/>
              </a:lnSpc>
            </a:pPr>
            <a:r>
              <a:rPr kumimoji="1" lang="zh-CN" altLang="en-US" sz="2400" dirty="0">
                <a:latin typeface="+mn-ea"/>
              </a:rPr>
              <a:t>分复流拥寻差错</a:t>
            </a:r>
            <a:r>
              <a:rPr kumimoji="1" lang="en-US" altLang="zh-CN" sz="2400" dirty="0">
                <a:latin typeface="+mn-ea"/>
              </a:rPr>
              <a:t>-</a:t>
            </a:r>
            <a:r>
              <a:rPr kumimoji="1" lang="zh-CN" altLang="en-US" sz="2400" dirty="0">
                <a:latin typeface="+mn-ea"/>
              </a:rPr>
              <a:t>可靠</a:t>
            </a:r>
            <a:endParaRPr kumimoji="1" lang="en-US" altLang="zh-CN" sz="2400" dirty="0">
              <a:latin typeface="+mn-ea"/>
            </a:endParaRPr>
          </a:p>
          <a:p>
            <a:pPr>
              <a:lnSpc>
                <a:spcPct val="150000"/>
              </a:lnSpc>
            </a:pPr>
            <a:r>
              <a:rPr kumimoji="1" lang="zh-CN" altLang="en-US" sz="2400" dirty="0">
                <a:latin typeface="+mn-ea"/>
              </a:rPr>
              <a:t>吩咐刘墉寻差错</a:t>
            </a:r>
            <a:r>
              <a:rPr kumimoji="1" lang="en-US" altLang="zh-CN" sz="2400" dirty="0">
                <a:latin typeface="+mn-ea"/>
              </a:rPr>
              <a:t>-</a:t>
            </a:r>
            <a:r>
              <a:rPr kumimoji="1" lang="zh-CN" altLang="en-US" sz="2400" dirty="0">
                <a:latin typeface="+mn-ea"/>
              </a:rPr>
              <a:t>可靠</a:t>
            </a:r>
            <a:endParaRPr kumimoji="1" lang="en-US" altLang="zh-CN" sz="2400" dirty="0">
              <a:latin typeface="+mn-ea"/>
            </a:endParaRPr>
          </a:p>
        </p:txBody>
      </p:sp>
    </p:spTree>
    <p:extLst>
      <p:ext uri="{BB962C8B-B14F-4D97-AF65-F5344CB8AC3E}">
        <p14:creationId xmlns:p14="http://schemas.microsoft.com/office/powerpoint/2010/main" val="175253927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文本框 5"/>
          <p:cNvSpPr txBox="1"/>
          <p:nvPr/>
        </p:nvSpPr>
        <p:spPr>
          <a:xfrm>
            <a:off x="1923123" y="1373740"/>
            <a:ext cx="4763643" cy="3785652"/>
          </a:xfrm>
          <a:prstGeom prst="rect">
            <a:avLst/>
          </a:prstGeom>
          <a:noFill/>
        </p:spPr>
        <p:txBody>
          <a:bodyPr wrap="square" rtlCol="0">
            <a:spAutoFit/>
          </a:bodyPr>
          <a:lstStyle/>
          <a:p>
            <a:pPr>
              <a:lnSpc>
                <a:spcPct val="200000"/>
              </a:lnSpc>
            </a:pPr>
            <a:r>
              <a:rPr lang="zh-CN" altLang="en-US" sz="2400" dirty="0"/>
              <a:t>传输层功能</a:t>
            </a:r>
            <a:endParaRPr lang="en-US" altLang="zh-CN" sz="2400" dirty="0"/>
          </a:p>
          <a:p>
            <a:pPr>
              <a:lnSpc>
                <a:spcPct val="200000"/>
              </a:lnSpc>
            </a:pPr>
            <a:endParaRPr lang="en-US" altLang="zh-CN" sz="2400" dirty="0"/>
          </a:p>
          <a:p>
            <a:pPr>
              <a:lnSpc>
                <a:spcPct val="200000"/>
              </a:lnSpc>
            </a:pPr>
            <a:r>
              <a:rPr lang="zh-CN" altLang="en-US" sz="2400" dirty="0"/>
              <a:t>传输层寻址与端口</a:t>
            </a:r>
            <a:endParaRPr lang="en-US" altLang="zh-CN" sz="2400" dirty="0"/>
          </a:p>
          <a:p>
            <a:pPr>
              <a:lnSpc>
                <a:spcPct val="200000"/>
              </a:lnSpc>
            </a:pPr>
            <a:endParaRPr lang="en-US" altLang="zh-CN" sz="2400" dirty="0"/>
          </a:p>
          <a:p>
            <a:pPr>
              <a:lnSpc>
                <a:spcPct val="200000"/>
              </a:lnSpc>
            </a:pPr>
            <a:r>
              <a:rPr lang="zh-CN" altLang="en-US" sz="2400" dirty="0"/>
              <a:t>无连接服务和面向连接服务</a:t>
            </a:r>
          </a:p>
        </p:txBody>
      </p:sp>
      <p:sp>
        <p:nvSpPr>
          <p:cNvPr id="9" name="左大括号 8"/>
          <p:cNvSpPr/>
          <p:nvPr/>
        </p:nvSpPr>
        <p:spPr>
          <a:xfrm>
            <a:off x="1403253" y="1808241"/>
            <a:ext cx="537845" cy="291665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 name="矩形 2"/>
          <p:cNvSpPr/>
          <p:nvPr/>
        </p:nvSpPr>
        <p:spPr>
          <a:xfrm>
            <a:off x="0" y="2537778"/>
            <a:ext cx="1415772" cy="1457579"/>
          </a:xfrm>
          <a:prstGeom prst="rect">
            <a:avLst/>
          </a:prstGeom>
        </p:spPr>
        <p:txBody>
          <a:bodyPr wrap="none">
            <a:spAutoFit/>
          </a:bodyPr>
          <a:lstStyle/>
          <a:p>
            <a:pPr>
              <a:lnSpc>
                <a:spcPct val="200000"/>
              </a:lnSpc>
            </a:pPr>
            <a:r>
              <a:rPr lang="zh-CN" altLang="en-US" sz="2400" dirty="0"/>
              <a:t>传输层的</a:t>
            </a:r>
            <a:endParaRPr lang="en-US" altLang="zh-CN" sz="2400" dirty="0"/>
          </a:p>
          <a:p>
            <a:pPr>
              <a:lnSpc>
                <a:spcPct val="200000"/>
              </a:lnSpc>
            </a:pPr>
            <a:r>
              <a:rPr lang="zh-CN" altLang="en-US" sz="2400" dirty="0"/>
              <a:t>基本服务</a:t>
            </a:r>
            <a:endParaRPr lang="en-US" altLang="zh-CN" sz="2400" dirty="0"/>
          </a:p>
        </p:txBody>
      </p:sp>
      <p:sp>
        <p:nvSpPr>
          <p:cNvPr id="2" name="矩形 1"/>
          <p:cNvSpPr/>
          <p:nvPr/>
        </p:nvSpPr>
        <p:spPr>
          <a:xfrm>
            <a:off x="4957302" y="3081900"/>
            <a:ext cx="2935419" cy="461665"/>
          </a:xfrm>
          <a:prstGeom prst="rect">
            <a:avLst/>
          </a:prstGeom>
          <a:ln>
            <a:solidFill>
              <a:schemeClr val="tx1"/>
            </a:solidFill>
          </a:ln>
        </p:spPr>
        <p:txBody>
          <a:bodyPr wrap="none">
            <a:spAutoFit/>
          </a:bodyPr>
          <a:lstStyle/>
          <a:p>
            <a:r>
              <a:rPr lang="zh-CN" altLang="en-US" sz="2400">
                <a:solidFill>
                  <a:srgbClr val="FF0000"/>
                </a:solidFill>
                <a:latin typeface="微软雅黑" panose="020B0503020204020204" charset="-122"/>
                <a:ea typeface="微软雅黑" panose="020B0503020204020204" charset="-122"/>
                <a:cs typeface="微软雅黑" panose="020B0503020204020204" charset="-122"/>
              </a:rPr>
              <a:t>“</a:t>
            </a:r>
            <a:r>
              <a:rPr lang="en-US" altLang="zh-CN" sz="2400" dirty="0">
                <a:solidFill>
                  <a:srgbClr val="FF0000"/>
                </a:solidFill>
                <a:latin typeface="微软雅黑" panose="020B0503020204020204" charset="-122"/>
                <a:ea typeface="微软雅黑" panose="020B0503020204020204" charset="-122"/>
                <a:cs typeface="微软雅黑" panose="020B0503020204020204" charset="-122"/>
              </a:rPr>
              <a:t>IP </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地址</a:t>
            </a:r>
            <a:r>
              <a:rPr lang="en-US" altLang="zh-CN" sz="2400" dirty="0">
                <a:solidFill>
                  <a:srgbClr val="FF0000"/>
                </a:solidFill>
                <a:latin typeface="微软雅黑" panose="020B0503020204020204" charset="-122"/>
                <a:ea typeface="微软雅黑" panose="020B0503020204020204" charset="-122"/>
                <a:cs typeface="微软雅黑" panose="020B0503020204020204" charset="-122"/>
              </a:rPr>
              <a:t>+</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端口号”</a:t>
            </a:r>
            <a:endParaRPr lang="zh-CN" altLang="en-US" sz="2400" dirty="0"/>
          </a:p>
        </p:txBody>
      </p:sp>
    </p:spTree>
    <p:extLst>
      <p:ext uri="{BB962C8B-B14F-4D97-AF65-F5344CB8AC3E}">
        <p14:creationId xmlns:p14="http://schemas.microsoft.com/office/powerpoint/2010/main" val="418590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p:cNvSpPr txBox="1"/>
          <p:nvPr/>
        </p:nvSpPr>
        <p:spPr>
          <a:xfrm>
            <a:off x="714401" y="1004237"/>
            <a:ext cx="10002190" cy="581057"/>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传输层端口号为</a:t>
            </a:r>
            <a:r>
              <a:rPr lang="en-US" altLang="zh-CN" sz="2400" dirty="0">
                <a:latin typeface="微软雅黑" panose="020B0503020204020204" charset="-122"/>
                <a:ea typeface="微软雅黑" panose="020B0503020204020204" charset="-122"/>
                <a:cs typeface="微软雅黑" panose="020B0503020204020204" charset="-122"/>
              </a:rPr>
              <a:t>16</a:t>
            </a:r>
            <a:r>
              <a:rPr lang="zh-CN" altLang="en-US" sz="2400" dirty="0">
                <a:latin typeface="微软雅黑" panose="020B0503020204020204" charset="-122"/>
                <a:ea typeface="微软雅黑" panose="020B0503020204020204" charset="-122"/>
                <a:cs typeface="微软雅黑" panose="020B0503020204020204" charset="-122"/>
              </a:rPr>
              <a:t>位整数，可以编号</a:t>
            </a:r>
            <a:r>
              <a:rPr lang="en-US" altLang="zh-CN" sz="2400" dirty="0">
                <a:latin typeface="微软雅黑" panose="020B0503020204020204" charset="-122"/>
                <a:ea typeface="微软雅黑" panose="020B0503020204020204" charset="-122"/>
                <a:cs typeface="微软雅黑" panose="020B0503020204020204" charset="-122"/>
              </a:rPr>
              <a:t>65536</a:t>
            </a:r>
            <a:r>
              <a:rPr lang="zh-CN" altLang="en-US" sz="2400" dirty="0">
                <a:latin typeface="微软雅黑" panose="020B0503020204020204" charset="-122"/>
                <a:ea typeface="微软雅黑" panose="020B0503020204020204" charset="-122"/>
                <a:cs typeface="微软雅黑" panose="020B0503020204020204" charset="-122"/>
              </a:rPr>
              <a:t>个（</a:t>
            </a:r>
            <a:r>
              <a:rPr lang="en-US" altLang="zh-CN" sz="2400" dirty="0">
                <a:latin typeface="微软雅黑" panose="020B0503020204020204" charset="-122"/>
                <a:ea typeface="微软雅黑" panose="020B0503020204020204" charset="-122"/>
                <a:cs typeface="微软雅黑" panose="020B0503020204020204" charset="-122"/>
              </a:rPr>
              <a:t>2</a:t>
            </a:r>
            <a:r>
              <a:rPr lang="zh-CN" altLang="en-US" sz="2400" dirty="0">
                <a:latin typeface="微软雅黑" panose="020B0503020204020204" charset="-122"/>
                <a:ea typeface="微软雅黑" panose="020B0503020204020204" charset="-122"/>
                <a:cs typeface="微软雅黑" panose="020B0503020204020204" charset="-122"/>
              </a:rPr>
              <a:t>的</a:t>
            </a:r>
            <a:r>
              <a:rPr lang="en-US" altLang="zh-CN" sz="2400" dirty="0">
                <a:latin typeface="微软雅黑" panose="020B0503020204020204" charset="-122"/>
                <a:ea typeface="微软雅黑" panose="020B0503020204020204" charset="-122"/>
                <a:cs typeface="微软雅黑" panose="020B0503020204020204" charset="-122"/>
              </a:rPr>
              <a:t>16</a:t>
            </a:r>
            <a:r>
              <a:rPr lang="zh-CN" altLang="en-US" sz="2400" dirty="0">
                <a:latin typeface="微软雅黑" panose="020B0503020204020204" charset="-122"/>
                <a:ea typeface="微软雅黑" panose="020B0503020204020204" charset="-122"/>
                <a:cs typeface="微软雅黑" panose="020B0503020204020204" charset="-122"/>
              </a:rPr>
              <a:t>次方）</a:t>
            </a:r>
            <a:endParaRPr lang="en-US" altLang="zh-CN" sz="2400" dirty="0">
              <a:latin typeface="微软雅黑" panose="020B0503020204020204" charset="-122"/>
              <a:ea typeface="微软雅黑" panose="020B0503020204020204" charset="-122"/>
              <a:cs typeface="微软雅黑" panose="020B0503020204020204" charset="-122"/>
            </a:endParaRPr>
          </a:p>
        </p:txBody>
      </p:sp>
      <p:graphicFrame>
        <p:nvGraphicFramePr>
          <p:cNvPr id="6" name="表格 5"/>
          <p:cNvGraphicFramePr>
            <a:graphicFrameLocks noGrp="1"/>
          </p:cNvGraphicFramePr>
          <p:nvPr/>
        </p:nvGraphicFramePr>
        <p:xfrm>
          <a:off x="754641" y="2785837"/>
          <a:ext cx="9961950" cy="2310665"/>
        </p:xfrm>
        <a:graphic>
          <a:graphicData uri="http://schemas.openxmlformats.org/drawingml/2006/table">
            <a:tbl>
              <a:tblPr firstRow="1" bandRow="1">
                <a:tableStyleId>{5940675A-B579-460E-94D1-54222C63F5DA}</a:tableStyleId>
              </a:tblPr>
              <a:tblGrid>
                <a:gridCol w="3320650">
                  <a:extLst>
                    <a:ext uri="{9D8B030D-6E8A-4147-A177-3AD203B41FA5}">
                      <a16:colId xmlns:a16="http://schemas.microsoft.com/office/drawing/2014/main" val="20000"/>
                    </a:ext>
                  </a:extLst>
                </a:gridCol>
                <a:gridCol w="4556469">
                  <a:extLst>
                    <a:ext uri="{9D8B030D-6E8A-4147-A177-3AD203B41FA5}">
                      <a16:colId xmlns:a16="http://schemas.microsoft.com/office/drawing/2014/main" val="20001"/>
                    </a:ext>
                  </a:extLst>
                </a:gridCol>
                <a:gridCol w="2084831">
                  <a:extLst>
                    <a:ext uri="{9D8B030D-6E8A-4147-A177-3AD203B41FA5}">
                      <a16:colId xmlns:a16="http://schemas.microsoft.com/office/drawing/2014/main" val="20002"/>
                    </a:ext>
                  </a:extLst>
                </a:gridCol>
              </a:tblGrid>
              <a:tr h="770255">
                <a:tc>
                  <a:txBody>
                    <a:bodyPr/>
                    <a:lstStyle/>
                    <a:p>
                      <a:pPr algn="ctr"/>
                      <a:r>
                        <a:rPr lang="en-US" altLang="zh-CN" sz="2400" dirty="0">
                          <a:latin typeface="微软雅黑" panose="020B0503020204020204" charset="-122"/>
                          <a:ea typeface="微软雅黑" panose="020B0503020204020204" charset="-122"/>
                        </a:rPr>
                        <a:t>0——1023</a:t>
                      </a:r>
                    </a:p>
                  </a:txBody>
                  <a:tcPr anchor="ctr"/>
                </a:tc>
                <a:tc>
                  <a:txBody>
                    <a:bodyPr/>
                    <a:lstStyle/>
                    <a:p>
                      <a:pPr algn="ctr"/>
                      <a:r>
                        <a:rPr lang="zh-CN" altLang="en-US" sz="2400" dirty="0">
                          <a:latin typeface="微软雅黑" panose="020B0503020204020204" charset="-122"/>
                          <a:ea typeface="微软雅黑" panose="020B0503020204020204" charset="-122"/>
                        </a:rPr>
                        <a:t>熟知端口号</a:t>
                      </a:r>
                    </a:p>
                  </a:txBody>
                  <a:tcPr anchor="ctr"/>
                </a:tc>
                <a:tc rowSpan="2">
                  <a:txBody>
                    <a:bodyPr/>
                    <a:lstStyle/>
                    <a:p>
                      <a:pPr algn="ctr"/>
                      <a:r>
                        <a:rPr lang="zh-CN" altLang="en-US" sz="2400" dirty="0">
                          <a:latin typeface="微软雅黑" panose="020B0503020204020204" charset="-122"/>
                          <a:ea typeface="微软雅黑" panose="020B0503020204020204" charset="-122"/>
                        </a:rPr>
                        <a:t>服务器端口号</a:t>
                      </a:r>
                    </a:p>
                  </a:txBody>
                  <a:tcPr anchor="ctr"/>
                </a:tc>
                <a:extLst>
                  <a:ext uri="{0D108BD9-81ED-4DB2-BD59-A6C34878D82A}">
                    <a16:rowId xmlns:a16="http://schemas.microsoft.com/office/drawing/2014/main" val="10000"/>
                  </a:ext>
                </a:extLst>
              </a:tr>
              <a:tr h="770205">
                <a:tc>
                  <a:txBody>
                    <a:bodyPr/>
                    <a:lstStyle/>
                    <a:p>
                      <a:pPr algn="ctr"/>
                      <a:r>
                        <a:rPr lang="en-US" altLang="zh-CN" sz="2400" dirty="0">
                          <a:latin typeface="微软雅黑" panose="020B0503020204020204" charset="-122"/>
                          <a:ea typeface="微软雅黑" panose="020B0503020204020204" charset="-122"/>
                        </a:rPr>
                        <a:t>1024——49151</a:t>
                      </a:r>
                    </a:p>
                  </a:txBody>
                  <a:tcPr anchor="ctr"/>
                </a:tc>
                <a:tc>
                  <a:txBody>
                    <a:bodyPr/>
                    <a:lstStyle/>
                    <a:p>
                      <a:pPr algn="ctr"/>
                      <a:r>
                        <a:rPr lang="zh-CN" altLang="en-US" sz="2400" dirty="0">
                          <a:latin typeface="微软雅黑" panose="020B0503020204020204" charset="-122"/>
                          <a:ea typeface="微软雅黑" panose="020B0503020204020204" charset="-122"/>
                        </a:rPr>
                        <a:t>登记端口号</a:t>
                      </a:r>
                    </a:p>
                  </a:txBody>
                  <a:tcPr anchor="ctr"/>
                </a:tc>
                <a:tc vMerge="1">
                  <a:txBody>
                    <a:bodyPr/>
                    <a:lstStyle/>
                    <a:p>
                      <a:pPr algn="ctr"/>
                      <a:endParaRPr lang="zh-CN" altLang="en-US" sz="2400" dirty="0">
                        <a:latin typeface="微软雅黑" panose="020B0503020204020204" charset="-122"/>
                        <a:ea typeface="微软雅黑" panose="020B0503020204020204" charset="-122"/>
                      </a:endParaRPr>
                    </a:p>
                  </a:txBody>
                  <a:tcPr anchor="ctr"/>
                </a:tc>
                <a:extLst>
                  <a:ext uri="{0D108BD9-81ED-4DB2-BD59-A6C34878D82A}">
                    <a16:rowId xmlns:a16="http://schemas.microsoft.com/office/drawing/2014/main" val="10001"/>
                  </a:ext>
                </a:extLst>
              </a:tr>
              <a:tr h="770205">
                <a:tc>
                  <a:txBody>
                    <a:bodyPr/>
                    <a:lstStyle/>
                    <a:p>
                      <a:pPr algn="ctr"/>
                      <a:r>
                        <a:rPr lang="en-US" altLang="zh-CN" sz="2400" dirty="0">
                          <a:latin typeface="微软雅黑" panose="020B0503020204020204" charset="-122"/>
                          <a:ea typeface="微软雅黑" panose="020B0503020204020204" charset="-122"/>
                        </a:rPr>
                        <a:t>49152——65535</a:t>
                      </a:r>
                    </a:p>
                  </a:txBody>
                  <a:tcPr anchor="ctr"/>
                </a:tc>
                <a:tc>
                  <a:txBody>
                    <a:bodyPr/>
                    <a:lstStyle/>
                    <a:p>
                      <a:pPr algn="ctr"/>
                      <a:r>
                        <a:rPr lang="zh-CN" altLang="en-US" sz="2400" dirty="0">
                          <a:latin typeface="微软雅黑" panose="020B0503020204020204" charset="-122"/>
                          <a:ea typeface="微软雅黑" panose="020B0503020204020204" charset="-122"/>
                        </a:rPr>
                        <a:t>客户端口号，或短暂端口号</a:t>
                      </a:r>
                    </a:p>
                  </a:txBody>
                  <a:tcPr anchor="ctr"/>
                </a:tc>
                <a:tc>
                  <a:txBody>
                    <a:bodyPr/>
                    <a:lstStyle/>
                    <a:p>
                      <a:pPr algn="ctr"/>
                      <a:r>
                        <a:rPr lang="zh-CN" altLang="en-US" sz="2400" dirty="0">
                          <a:latin typeface="微软雅黑" panose="020B0503020204020204" charset="-122"/>
                          <a:ea typeface="微软雅黑" panose="020B0503020204020204" charset="-122"/>
                        </a:rPr>
                        <a:t>客户端口号</a:t>
                      </a:r>
                    </a:p>
                  </a:txBody>
                  <a:tcPr anchor="ctr"/>
                </a:tc>
                <a:extLst>
                  <a:ext uri="{0D108BD9-81ED-4DB2-BD59-A6C34878D82A}">
                    <a16:rowId xmlns:a16="http://schemas.microsoft.com/office/drawing/2014/main" val="10002"/>
                  </a:ext>
                </a:extLst>
              </a:tr>
            </a:tbl>
          </a:graphicData>
        </a:graphic>
      </p:graphicFrame>
      <p:sp>
        <p:nvSpPr>
          <p:cNvPr id="18" name="文本框 17"/>
          <p:cNvSpPr txBox="1"/>
          <p:nvPr/>
        </p:nvSpPr>
        <p:spPr>
          <a:xfrm>
            <a:off x="714401" y="1796759"/>
            <a:ext cx="4847590" cy="581057"/>
          </a:xfrm>
          <a:prstGeom prst="rect">
            <a:avLst/>
          </a:prstGeom>
          <a:noFill/>
        </p:spPr>
        <p:txBody>
          <a:bodyPr wrap="square" rtlCol="0">
            <a:spAutoFit/>
          </a:bodyPr>
          <a:lstStyle/>
          <a:p>
            <a:pPr>
              <a:lnSpc>
                <a:spcPct val="150000"/>
              </a:lnSpc>
            </a:pP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端口号小于256的端口为常用端口</a:t>
            </a:r>
          </a:p>
        </p:txBody>
      </p:sp>
    </p:spTree>
    <p:extLst>
      <p:ext uri="{BB962C8B-B14F-4D97-AF65-F5344CB8AC3E}">
        <p14:creationId xmlns:p14="http://schemas.microsoft.com/office/powerpoint/2010/main" val="48125752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文本框 5"/>
          <p:cNvSpPr txBox="1"/>
          <p:nvPr/>
        </p:nvSpPr>
        <p:spPr>
          <a:xfrm>
            <a:off x="1923123" y="1373740"/>
            <a:ext cx="4763643" cy="3785652"/>
          </a:xfrm>
          <a:prstGeom prst="rect">
            <a:avLst/>
          </a:prstGeom>
          <a:noFill/>
        </p:spPr>
        <p:txBody>
          <a:bodyPr wrap="square" rtlCol="0">
            <a:spAutoFit/>
          </a:bodyPr>
          <a:lstStyle/>
          <a:p>
            <a:pPr>
              <a:lnSpc>
                <a:spcPct val="200000"/>
              </a:lnSpc>
            </a:pPr>
            <a:r>
              <a:rPr lang="zh-CN" altLang="en-US" sz="2400" dirty="0"/>
              <a:t>传输层功能</a:t>
            </a:r>
            <a:endParaRPr lang="en-US" altLang="zh-CN" sz="2400" dirty="0"/>
          </a:p>
          <a:p>
            <a:pPr>
              <a:lnSpc>
                <a:spcPct val="200000"/>
              </a:lnSpc>
            </a:pPr>
            <a:endParaRPr lang="en-US" altLang="zh-CN" sz="2400" dirty="0"/>
          </a:p>
          <a:p>
            <a:pPr>
              <a:lnSpc>
                <a:spcPct val="200000"/>
              </a:lnSpc>
            </a:pPr>
            <a:r>
              <a:rPr lang="zh-CN" altLang="en-US" sz="2400" dirty="0"/>
              <a:t>传输层寻址与端口</a:t>
            </a:r>
            <a:endParaRPr lang="en-US" altLang="zh-CN" sz="2400" dirty="0"/>
          </a:p>
          <a:p>
            <a:pPr>
              <a:lnSpc>
                <a:spcPct val="200000"/>
              </a:lnSpc>
            </a:pPr>
            <a:endParaRPr lang="en-US" altLang="zh-CN" sz="2400" dirty="0"/>
          </a:p>
          <a:p>
            <a:pPr>
              <a:lnSpc>
                <a:spcPct val="200000"/>
              </a:lnSpc>
            </a:pPr>
            <a:r>
              <a:rPr lang="zh-CN" altLang="en-US" sz="2400" dirty="0"/>
              <a:t>无连接服务和面向连接服务</a:t>
            </a:r>
          </a:p>
        </p:txBody>
      </p:sp>
      <p:sp>
        <p:nvSpPr>
          <p:cNvPr id="9" name="左大括号 8"/>
          <p:cNvSpPr/>
          <p:nvPr/>
        </p:nvSpPr>
        <p:spPr>
          <a:xfrm>
            <a:off x="1403253" y="1808241"/>
            <a:ext cx="537845" cy="291665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 name="矩形 2"/>
          <p:cNvSpPr/>
          <p:nvPr/>
        </p:nvSpPr>
        <p:spPr>
          <a:xfrm>
            <a:off x="0" y="2537778"/>
            <a:ext cx="1415772" cy="1457579"/>
          </a:xfrm>
          <a:prstGeom prst="rect">
            <a:avLst/>
          </a:prstGeom>
        </p:spPr>
        <p:txBody>
          <a:bodyPr wrap="none">
            <a:spAutoFit/>
          </a:bodyPr>
          <a:lstStyle/>
          <a:p>
            <a:pPr>
              <a:lnSpc>
                <a:spcPct val="200000"/>
              </a:lnSpc>
            </a:pPr>
            <a:r>
              <a:rPr lang="zh-CN" altLang="en-US" sz="2400" dirty="0"/>
              <a:t>传输层的</a:t>
            </a:r>
            <a:endParaRPr lang="en-US" altLang="zh-CN" sz="2400" dirty="0"/>
          </a:p>
          <a:p>
            <a:pPr>
              <a:lnSpc>
                <a:spcPct val="200000"/>
              </a:lnSpc>
            </a:pPr>
            <a:r>
              <a:rPr lang="zh-CN" altLang="en-US" sz="2400" dirty="0"/>
              <a:t>基本服务</a:t>
            </a:r>
            <a:endParaRPr lang="en-US" altLang="zh-CN" sz="2400" dirty="0"/>
          </a:p>
        </p:txBody>
      </p:sp>
      <p:sp>
        <p:nvSpPr>
          <p:cNvPr id="7" name="左大括号 6"/>
          <p:cNvSpPr/>
          <p:nvPr/>
        </p:nvSpPr>
        <p:spPr>
          <a:xfrm>
            <a:off x="5835045" y="3330527"/>
            <a:ext cx="537845" cy="291665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8" name="文本框 7"/>
          <p:cNvSpPr txBox="1"/>
          <p:nvPr/>
        </p:nvSpPr>
        <p:spPr>
          <a:xfrm>
            <a:off x="6556083" y="2896026"/>
            <a:ext cx="4763643" cy="3416320"/>
          </a:xfrm>
          <a:prstGeom prst="rect">
            <a:avLst/>
          </a:prstGeom>
          <a:noFill/>
        </p:spPr>
        <p:txBody>
          <a:bodyPr wrap="square" rtlCol="0">
            <a:spAutoFit/>
          </a:bodyPr>
          <a:lstStyle/>
          <a:p>
            <a:pPr>
              <a:lnSpc>
                <a:spcPct val="150000"/>
              </a:lnSpc>
            </a:pPr>
            <a:r>
              <a:rPr lang="zh-CN" altLang="en-US" sz="2400" dirty="0">
                <a:solidFill>
                  <a:srgbClr val="FF0000"/>
                </a:solidFill>
                <a:sym typeface="+mn-ea"/>
              </a:rPr>
              <a:t>无连接</a:t>
            </a:r>
            <a:r>
              <a:rPr lang="zh-CN" altLang="en-US" sz="2400" dirty="0">
                <a:sym typeface="+mn-ea"/>
              </a:rPr>
              <a:t>服务</a:t>
            </a:r>
            <a:endParaRPr lang="zh-CN" altLang="en-US" sz="2400" dirty="0">
              <a:latin typeface="微软雅黑" panose="020B0503020204020204" charset="-122"/>
              <a:ea typeface="微软雅黑" panose="020B0503020204020204" charset="-122"/>
              <a:sym typeface="+mn-ea"/>
            </a:endParaRPr>
          </a:p>
          <a:p>
            <a:pPr>
              <a:lnSpc>
                <a:spcPct val="200000"/>
              </a:lnSpc>
            </a:pPr>
            <a:endParaRPr lang="en-US" altLang="zh-CN" sz="2400" dirty="0"/>
          </a:p>
          <a:p>
            <a:pPr>
              <a:lnSpc>
                <a:spcPct val="200000"/>
              </a:lnSpc>
            </a:pPr>
            <a:r>
              <a:rPr lang="zh-CN" altLang="en-US" sz="2400" dirty="0"/>
              <a:t> </a:t>
            </a:r>
            <a:endParaRPr lang="en-US" altLang="zh-CN" sz="2400" dirty="0"/>
          </a:p>
          <a:p>
            <a:pPr>
              <a:lnSpc>
                <a:spcPct val="200000"/>
              </a:lnSpc>
            </a:pPr>
            <a:endParaRPr lang="en-US" altLang="zh-CN" sz="2400" dirty="0"/>
          </a:p>
          <a:p>
            <a:pPr>
              <a:lnSpc>
                <a:spcPct val="150000"/>
              </a:lnSpc>
            </a:pPr>
            <a:r>
              <a:rPr lang="zh-CN" altLang="en-US" sz="2400" dirty="0">
                <a:solidFill>
                  <a:srgbClr val="FF0000"/>
                </a:solidFill>
                <a:sym typeface="+mn-ea"/>
              </a:rPr>
              <a:t>面向连接</a:t>
            </a:r>
            <a:r>
              <a:rPr lang="zh-CN" altLang="en-US" sz="2400" dirty="0">
                <a:sym typeface="+mn-ea"/>
              </a:rPr>
              <a:t>服务</a:t>
            </a:r>
            <a:endParaRPr lang="zh-CN" altLang="en-US" sz="2400" dirty="0">
              <a:latin typeface="微软雅黑" panose="020B0503020204020204" charset="-122"/>
              <a:ea typeface="微软雅黑" panose="020B0503020204020204" charset="-122"/>
              <a:sym typeface="+mn-ea"/>
            </a:endParaRPr>
          </a:p>
        </p:txBody>
      </p:sp>
    </p:spTree>
    <p:extLst>
      <p:ext uri="{BB962C8B-B14F-4D97-AF65-F5344CB8AC3E}">
        <p14:creationId xmlns:p14="http://schemas.microsoft.com/office/powerpoint/2010/main" val="1895596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表格 4"/>
          <p:cNvGraphicFramePr>
            <a:graphicFrameLocks noGrp="1"/>
          </p:cNvGraphicFramePr>
          <p:nvPr/>
        </p:nvGraphicFramePr>
        <p:xfrm>
          <a:off x="500378" y="1469838"/>
          <a:ext cx="11356264" cy="3738971"/>
        </p:xfrm>
        <a:graphic>
          <a:graphicData uri="http://schemas.openxmlformats.org/drawingml/2006/table">
            <a:tbl>
              <a:tblPr firstRow="1" bandRow="1">
                <a:tableStyleId>{5940675A-B579-460E-94D1-54222C63F5DA}</a:tableStyleId>
              </a:tblPr>
              <a:tblGrid>
                <a:gridCol w="5654009">
                  <a:extLst>
                    <a:ext uri="{9D8B030D-6E8A-4147-A177-3AD203B41FA5}">
                      <a16:colId xmlns:a16="http://schemas.microsoft.com/office/drawing/2014/main" val="20000"/>
                    </a:ext>
                  </a:extLst>
                </a:gridCol>
                <a:gridCol w="5702255">
                  <a:extLst>
                    <a:ext uri="{9D8B030D-6E8A-4147-A177-3AD203B41FA5}">
                      <a16:colId xmlns:a16="http://schemas.microsoft.com/office/drawing/2014/main" val="20001"/>
                    </a:ext>
                  </a:extLst>
                </a:gridCol>
              </a:tblGrid>
              <a:tr h="811423">
                <a:tc>
                  <a:txBody>
                    <a:bodyPr/>
                    <a:lstStyle/>
                    <a:p>
                      <a:pPr algn="ctr">
                        <a:lnSpc>
                          <a:spcPct val="150000"/>
                        </a:lnSpc>
                      </a:pPr>
                      <a:r>
                        <a:rPr lang="zh-CN" altLang="en-US" sz="2400" dirty="0">
                          <a:solidFill>
                            <a:srgbClr val="FF0000"/>
                          </a:solidFill>
                          <a:sym typeface="+mn-ea"/>
                        </a:rPr>
                        <a:t>无连接</a:t>
                      </a:r>
                      <a:r>
                        <a:rPr lang="zh-CN" altLang="en-US" sz="2400" dirty="0">
                          <a:sym typeface="+mn-ea"/>
                        </a:rPr>
                        <a:t>服务</a:t>
                      </a:r>
                      <a:endParaRPr lang="zh-CN" altLang="en-US" sz="2400" b="0" dirty="0">
                        <a:solidFill>
                          <a:schemeClr val="tx1"/>
                        </a:solidFill>
                        <a:latin typeface="微软雅黑" panose="020B0503020204020204" charset="-122"/>
                        <a:ea typeface="微软雅黑" panose="020B0503020204020204" charset="-122"/>
                        <a:sym typeface="+mn-ea"/>
                      </a:endParaRPr>
                    </a:p>
                  </a:txBody>
                  <a:tcPr anchor="ctr"/>
                </a:tc>
                <a:tc>
                  <a:txBody>
                    <a:bodyPr/>
                    <a:lstStyle/>
                    <a:p>
                      <a:pPr algn="ctr">
                        <a:lnSpc>
                          <a:spcPct val="150000"/>
                        </a:lnSpc>
                      </a:pPr>
                      <a:r>
                        <a:rPr lang="zh-CN" altLang="en-US" sz="2400" dirty="0">
                          <a:solidFill>
                            <a:srgbClr val="FF0000"/>
                          </a:solidFill>
                          <a:sym typeface="+mn-ea"/>
                        </a:rPr>
                        <a:t>面向连接</a:t>
                      </a:r>
                      <a:r>
                        <a:rPr lang="zh-CN" altLang="en-US" sz="2400" dirty="0">
                          <a:sym typeface="+mn-ea"/>
                        </a:rPr>
                        <a:t>服务</a:t>
                      </a:r>
                      <a:endParaRPr lang="zh-CN" altLang="en-US" sz="2400" b="0" dirty="0">
                        <a:solidFill>
                          <a:schemeClr val="tx1"/>
                        </a:solidFill>
                        <a:latin typeface="微软雅黑" panose="020B0503020204020204" charset="-122"/>
                        <a:ea typeface="微软雅黑" panose="020B0503020204020204" charset="-122"/>
                        <a:sym typeface="+mn-ea"/>
                      </a:endParaRPr>
                    </a:p>
                  </a:txBody>
                  <a:tcPr anchor="ctr"/>
                </a:tc>
                <a:extLst>
                  <a:ext uri="{0D108BD9-81ED-4DB2-BD59-A6C34878D82A}">
                    <a16:rowId xmlns:a16="http://schemas.microsoft.com/office/drawing/2014/main" val="10000"/>
                  </a:ext>
                </a:extLst>
              </a:tr>
              <a:tr h="1254831">
                <a:tc>
                  <a:txBody>
                    <a:bodyPr/>
                    <a:lstStyle/>
                    <a:p>
                      <a:pPr fontAlgn="auto">
                        <a:lnSpc>
                          <a:spcPct val="150000"/>
                        </a:lnSpc>
                      </a:pPr>
                      <a:r>
                        <a:rPr lang="zh-CN" altLang="en-US" sz="2400" dirty="0"/>
                        <a:t>数据传输之前：</a:t>
                      </a:r>
                      <a:r>
                        <a:rPr lang="zh-CN" altLang="en-US" sz="2400" dirty="0">
                          <a:solidFill>
                            <a:srgbClr val="FF0000"/>
                          </a:solidFill>
                        </a:rPr>
                        <a:t>无需</a:t>
                      </a:r>
                      <a:r>
                        <a:rPr lang="zh-CN" altLang="en-US" sz="2400" dirty="0"/>
                        <a:t>与对端进行任何信息交换，直接构造传输层报文段并向接收端发送。</a:t>
                      </a:r>
                      <a:endParaRPr lang="zh-CN" altLang="en-US" sz="2400" dirty="0">
                        <a:latin typeface="微软雅黑" panose="020B0503020204020204" charset="-122"/>
                        <a:ea typeface="微软雅黑" panose="020B0503020204020204" charset="-122"/>
                      </a:endParaRPr>
                    </a:p>
                  </a:txBody>
                  <a:tcPr anchor="ctr"/>
                </a:tc>
                <a:tc>
                  <a:txBody>
                    <a:bodyPr/>
                    <a:lstStyle/>
                    <a:p>
                      <a:pPr fontAlgn="auto">
                        <a:lnSpc>
                          <a:spcPct val="150000"/>
                        </a:lnSpc>
                      </a:pPr>
                      <a:r>
                        <a:rPr lang="zh-CN" altLang="en-US" sz="2400" dirty="0"/>
                        <a:t>数据传输之前：</a:t>
                      </a:r>
                      <a:r>
                        <a:rPr lang="zh-CN" altLang="en-US" sz="2400" dirty="0">
                          <a:solidFill>
                            <a:srgbClr val="FF0000"/>
                          </a:solidFill>
                        </a:rPr>
                        <a:t>需要</a:t>
                      </a:r>
                      <a:r>
                        <a:rPr lang="zh-CN" altLang="en-US" sz="2400" dirty="0"/>
                        <a:t>双方交换一些控制信息，建立逻辑连接，然后再传输数据，传输结束后还需要拆除连接</a:t>
                      </a:r>
                      <a:endParaRPr lang="zh-CN" altLang="en-US" sz="2400" dirty="0">
                        <a:latin typeface="微软雅黑" panose="020B0503020204020204" charset="-122"/>
                        <a:ea typeface="微软雅黑" panose="020B0503020204020204" charset="-122"/>
                      </a:endParaRPr>
                    </a:p>
                  </a:txBody>
                  <a:tcPr anchor="ctr"/>
                </a:tc>
                <a:extLst>
                  <a:ext uri="{0D108BD9-81ED-4DB2-BD59-A6C34878D82A}">
                    <a16:rowId xmlns:a16="http://schemas.microsoft.com/office/drawing/2014/main" val="10001"/>
                  </a:ext>
                </a:extLst>
              </a:tr>
              <a:tr h="1254831">
                <a:tc>
                  <a:txBody>
                    <a:bodyPr/>
                    <a:lstStyle/>
                    <a:p>
                      <a:pPr>
                        <a:lnSpc>
                          <a:spcPct val="150000"/>
                        </a:lnSpc>
                      </a:pPr>
                      <a:r>
                        <a:rPr lang="zh-CN" altLang="en-US" sz="2400" dirty="0"/>
                        <a:t>类似于信件通信</a:t>
                      </a:r>
                      <a:endParaRPr lang="zh-CN" altLang="en-US" sz="2400" dirty="0">
                        <a:latin typeface="微软雅黑" panose="020B0503020204020204" charset="-122"/>
                        <a:ea typeface="微软雅黑" panose="020B0503020204020204" charset="-122"/>
                      </a:endParaRPr>
                    </a:p>
                  </a:txBody>
                  <a:tcPr anchor="ctr"/>
                </a:tc>
                <a:tc>
                  <a:txBody>
                    <a:bodyPr/>
                    <a:lstStyle/>
                    <a:p>
                      <a:pPr>
                        <a:lnSpc>
                          <a:spcPct val="150000"/>
                        </a:lnSpc>
                      </a:pPr>
                      <a:r>
                        <a:rPr lang="zh-CN" altLang="en-US" sz="2400" dirty="0"/>
                        <a:t>类似于电话通信</a:t>
                      </a:r>
                      <a:endParaRPr lang="zh-CN" altLang="en-US" sz="2400" dirty="0">
                        <a:latin typeface="微软雅黑" panose="020B0503020204020204" charset="-122"/>
                        <a:ea typeface="微软雅黑" panose="020B0503020204020204" charset="-122"/>
                      </a:endParaRPr>
                    </a:p>
                  </a:txBody>
                  <a:tcPr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43001568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2389029" y="3166593"/>
            <a:ext cx="2288540" cy="461665"/>
          </a:xfrm>
          <a:prstGeom prst="rect">
            <a:avLst/>
          </a:prstGeom>
          <a:noFill/>
        </p:spPr>
        <p:txBody>
          <a:bodyPr wrap="square" rtlCol="0">
            <a:spAutoFit/>
          </a:bodyPr>
          <a:lstStyle/>
          <a:p>
            <a:r>
              <a:rPr lang="zh-CN" altLang="en-US" sz="2400" dirty="0"/>
              <a:t>第三章   传输层</a:t>
            </a:r>
          </a:p>
        </p:txBody>
      </p:sp>
      <p:sp>
        <p:nvSpPr>
          <p:cNvPr id="8" name="文本框 7"/>
          <p:cNvSpPr txBox="1"/>
          <p:nvPr/>
        </p:nvSpPr>
        <p:spPr>
          <a:xfrm>
            <a:off x="5495924" y="1515175"/>
            <a:ext cx="4763643" cy="3785652"/>
          </a:xfrm>
          <a:prstGeom prst="rect">
            <a:avLst/>
          </a:prstGeom>
          <a:noFill/>
        </p:spPr>
        <p:txBody>
          <a:bodyPr wrap="square" rtlCol="0">
            <a:spAutoFit/>
          </a:bodyPr>
          <a:lstStyle/>
          <a:p>
            <a:pPr>
              <a:lnSpc>
                <a:spcPct val="200000"/>
              </a:lnSpc>
            </a:pPr>
            <a:r>
              <a:rPr lang="zh-CN" altLang="en-US" sz="2400" dirty="0"/>
              <a:t>第一节 传输层的基本服务</a:t>
            </a:r>
            <a:endParaRPr lang="en-US" altLang="zh-CN" sz="2400" dirty="0"/>
          </a:p>
          <a:p>
            <a:pPr>
              <a:lnSpc>
                <a:spcPct val="200000"/>
              </a:lnSpc>
            </a:pPr>
            <a:r>
              <a:rPr lang="zh-CN" altLang="en-US" sz="2400" dirty="0">
                <a:solidFill>
                  <a:srgbClr val="FF0000"/>
                </a:solidFill>
              </a:rPr>
              <a:t>第二节 传输层的复用与分解</a:t>
            </a:r>
            <a:endParaRPr lang="en-US" altLang="zh-CN" sz="2400" dirty="0">
              <a:solidFill>
                <a:srgbClr val="FF0000"/>
              </a:solidFill>
            </a:endParaRPr>
          </a:p>
          <a:p>
            <a:pPr>
              <a:lnSpc>
                <a:spcPct val="200000"/>
              </a:lnSpc>
            </a:pPr>
            <a:r>
              <a:rPr lang="zh-CN" altLang="en-US" sz="2400" dirty="0"/>
              <a:t>第三节 停</a:t>
            </a:r>
            <a:r>
              <a:rPr lang="en-US" altLang="zh-CN" sz="2400" dirty="0"/>
              <a:t>-</a:t>
            </a:r>
            <a:r>
              <a:rPr lang="zh-CN" altLang="en-US" sz="2400" dirty="0"/>
              <a:t>等协议与滑动窗口协议</a:t>
            </a:r>
            <a:endParaRPr lang="en-US" altLang="zh-CN" sz="2400" dirty="0"/>
          </a:p>
          <a:p>
            <a:pPr>
              <a:lnSpc>
                <a:spcPct val="200000"/>
              </a:lnSpc>
            </a:pPr>
            <a:r>
              <a:rPr lang="zh-CN" altLang="en-US" sz="2400" dirty="0"/>
              <a:t>第四节 用户数据报协议（</a:t>
            </a:r>
            <a:r>
              <a:rPr lang="en-US" altLang="zh-CN" sz="2400" dirty="0"/>
              <a:t>UDP</a:t>
            </a:r>
            <a:r>
              <a:rPr lang="zh-CN" altLang="en-US" sz="2400" dirty="0"/>
              <a:t>）</a:t>
            </a:r>
            <a:endParaRPr lang="en-US" altLang="zh-CN" sz="2400" dirty="0"/>
          </a:p>
          <a:p>
            <a:pPr>
              <a:lnSpc>
                <a:spcPct val="200000"/>
              </a:lnSpc>
            </a:pPr>
            <a:r>
              <a:rPr lang="zh-CN" altLang="en-US" sz="2400" dirty="0"/>
              <a:t>第五节 传输控制协议（</a:t>
            </a:r>
            <a:r>
              <a:rPr lang="en-US" altLang="zh-CN" sz="2400" dirty="0"/>
              <a:t>TCP</a:t>
            </a:r>
            <a:r>
              <a:rPr lang="zh-CN" altLang="en-US" sz="2400" dirty="0"/>
              <a:t>）</a:t>
            </a:r>
          </a:p>
        </p:txBody>
      </p:sp>
      <p:sp>
        <p:nvSpPr>
          <p:cNvPr id="9" name="左大括号 8"/>
          <p:cNvSpPr/>
          <p:nvPr/>
        </p:nvSpPr>
        <p:spPr>
          <a:xfrm>
            <a:off x="4771072" y="1939101"/>
            <a:ext cx="537845" cy="291665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5214751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0" y="2508225"/>
            <a:ext cx="2288540" cy="1134413"/>
          </a:xfrm>
          <a:prstGeom prst="rect">
            <a:avLst/>
          </a:prstGeom>
          <a:noFill/>
        </p:spPr>
        <p:txBody>
          <a:bodyPr wrap="square" rtlCol="0">
            <a:spAutoFit/>
          </a:bodyPr>
          <a:lstStyle/>
          <a:p>
            <a:pPr>
              <a:lnSpc>
                <a:spcPct val="150000"/>
              </a:lnSpc>
            </a:pPr>
            <a:r>
              <a:rPr lang="zh-CN" altLang="en-US" sz="2400" dirty="0"/>
              <a:t>传输层的</a:t>
            </a:r>
            <a:endParaRPr lang="en-US" altLang="zh-CN" sz="2400" dirty="0"/>
          </a:p>
          <a:p>
            <a:pPr>
              <a:lnSpc>
                <a:spcPct val="150000"/>
              </a:lnSpc>
            </a:pPr>
            <a:r>
              <a:rPr lang="zh-CN" altLang="en-US" sz="2400" dirty="0"/>
              <a:t>复用与分解</a:t>
            </a:r>
          </a:p>
        </p:txBody>
      </p:sp>
      <p:sp>
        <p:nvSpPr>
          <p:cNvPr id="6" name="文本框 5"/>
          <p:cNvSpPr txBox="1"/>
          <p:nvPr/>
        </p:nvSpPr>
        <p:spPr>
          <a:xfrm>
            <a:off x="2549492" y="564539"/>
            <a:ext cx="4763643" cy="5078313"/>
          </a:xfrm>
          <a:prstGeom prst="rect">
            <a:avLst/>
          </a:prstGeom>
          <a:noFill/>
        </p:spPr>
        <p:txBody>
          <a:bodyPr wrap="square" rtlCol="0">
            <a:spAutoFit/>
          </a:bodyPr>
          <a:lstStyle/>
          <a:p>
            <a:pPr>
              <a:lnSpc>
                <a:spcPct val="150000"/>
              </a:lnSpc>
            </a:pPr>
            <a:r>
              <a:rPr lang="zh-CN" altLang="en-US" sz="2400" dirty="0"/>
              <a:t>复用与分解</a:t>
            </a: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r>
              <a:rPr lang="zh-CN" altLang="en-US" sz="2400" dirty="0"/>
              <a:t>无连接的复用分解</a:t>
            </a: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r>
              <a:rPr lang="zh-CN" altLang="en-US" sz="2400" dirty="0"/>
              <a:t>面向连接的复用分解</a:t>
            </a:r>
            <a:endParaRPr lang="en-US" altLang="zh-CN" sz="2400" dirty="0"/>
          </a:p>
        </p:txBody>
      </p:sp>
      <p:sp>
        <p:nvSpPr>
          <p:cNvPr id="9" name="左大括号 8"/>
          <p:cNvSpPr/>
          <p:nvPr/>
        </p:nvSpPr>
        <p:spPr>
          <a:xfrm>
            <a:off x="1588960" y="757569"/>
            <a:ext cx="699580" cy="469225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0" name="TextBox 4"/>
          <p:cNvSpPr txBox="1"/>
          <p:nvPr/>
        </p:nvSpPr>
        <p:spPr>
          <a:xfrm>
            <a:off x="4609745" y="0"/>
            <a:ext cx="7368895" cy="1754326"/>
          </a:xfrm>
          <a:prstGeom prst="rect">
            <a:avLst/>
          </a:prstGeom>
          <a:noFill/>
          <a:ln>
            <a:solidFill>
              <a:schemeClr val="tx1"/>
            </a:solidFill>
          </a:ln>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rPr>
              <a:t>支持众多</a:t>
            </a:r>
            <a:r>
              <a:rPr lang="zh-CN" altLang="en-US" sz="2400" dirty="0">
                <a:solidFill>
                  <a:srgbClr val="FF0000"/>
                </a:solidFill>
                <a:latin typeface="微软雅黑" panose="020B0503020204020204" charset="-122"/>
                <a:ea typeface="微软雅黑" panose="020B0503020204020204" charset="-122"/>
              </a:rPr>
              <a:t>应用进程共用</a:t>
            </a:r>
            <a:r>
              <a:rPr lang="zh-CN" altLang="en-US" sz="2400" dirty="0">
                <a:latin typeface="微软雅黑" panose="020B0503020204020204" charset="-122"/>
                <a:ea typeface="微软雅黑" panose="020B0503020204020204" charset="-122"/>
              </a:rPr>
              <a:t>同一个传输层协议，并能够将接收到的数据准确交付给</a:t>
            </a:r>
            <a:r>
              <a:rPr lang="zh-CN" altLang="en-US" sz="2400" dirty="0">
                <a:solidFill>
                  <a:srgbClr val="FF0000"/>
                </a:solidFill>
                <a:latin typeface="微软雅黑" panose="020B0503020204020204" charset="-122"/>
                <a:ea typeface="微软雅黑" panose="020B0503020204020204" charset="-122"/>
              </a:rPr>
              <a:t>不同的应用进程</a:t>
            </a:r>
            <a:r>
              <a:rPr lang="zh-CN" altLang="en-US" sz="2400" dirty="0">
                <a:latin typeface="微软雅黑" panose="020B0503020204020204" charset="-122"/>
                <a:ea typeface="微软雅黑" panose="020B0503020204020204" charset="-122"/>
              </a:rPr>
              <a:t>，称为传输层的</a:t>
            </a:r>
            <a:r>
              <a:rPr lang="zh-CN" altLang="en-US" sz="2400" dirty="0">
                <a:solidFill>
                  <a:srgbClr val="FF0000"/>
                </a:solidFill>
                <a:latin typeface="微软雅黑" panose="020B0503020204020204" charset="-122"/>
                <a:ea typeface="微软雅黑" panose="020B0503020204020204" charset="-122"/>
              </a:rPr>
              <a:t>多路复用与多路分解。</a:t>
            </a:r>
            <a:endParaRPr lang="zh-CN" altLang="en-US" sz="2400" dirty="0">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276091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6" name="文本框 5"/>
          <p:cNvSpPr txBox="1"/>
          <p:nvPr/>
        </p:nvSpPr>
        <p:spPr>
          <a:xfrm>
            <a:off x="892010" y="3311580"/>
            <a:ext cx="2168525" cy="746760"/>
          </a:xfrm>
          <a:prstGeom prst="rect">
            <a:avLst/>
          </a:prstGeom>
          <a:noFill/>
        </p:spPr>
        <p:txBody>
          <a:bodyPr wrap="square" rtlCol="0">
            <a:spAutoFit/>
          </a:bodyPr>
          <a:lstStyle/>
          <a:p>
            <a:r>
              <a:rPr lang="en-US" altLang="zh-CN" sz="2130"/>
              <a:t> </a:t>
            </a:r>
            <a:r>
              <a:rPr lang="zh-CN" altLang="en-US" sz="2125" dirty="0">
                <a:sym typeface="+mn-ea"/>
              </a:rPr>
              <a:t>计算机网络概述</a:t>
            </a:r>
            <a:endParaRPr lang="zh-CN" altLang="en-US" sz="2125" dirty="0">
              <a:solidFill>
                <a:schemeClr val="tx1"/>
              </a:solidFill>
            </a:endParaRPr>
          </a:p>
          <a:p>
            <a:endParaRPr lang="zh-CN" altLang="en-US" sz="2130" dirty="0"/>
          </a:p>
        </p:txBody>
      </p:sp>
      <p:sp>
        <p:nvSpPr>
          <p:cNvPr id="7" name="文本框 6"/>
          <p:cNvSpPr txBox="1"/>
          <p:nvPr/>
        </p:nvSpPr>
        <p:spPr>
          <a:xfrm>
            <a:off x="3177375" y="1744400"/>
            <a:ext cx="5137150" cy="4023360"/>
          </a:xfrm>
          <a:prstGeom prst="rect">
            <a:avLst/>
          </a:prstGeom>
          <a:noFill/>
        </p:spPr>
        <p:txBody>
          <a:bodyPr wrap="square" rtlCol="0">
            <a:spAutoFit/>
          </a:bodyPr>
          <a:lstStyle/>
          <a:p>
            <a:r>
              <a:rPr lang="zh-CN" altLang="en-US" sz="2130">
                <a:solidFill>
                  <a:srgbClr val="FF0000"/>
                </a:solidFill>
              </a:rPr>
              <a:t>第一节 计算机网络基本概念</a:t>
            </a:r>
            <a:endParaRPr lang="zh-CN" altLang="en-US" sz="2130">
              <a:solidFill>
                <a:schemeClr val="tx1"/>
              </a:solidFill>
            </a:endParaRPr>
          </a:p>
          <a:p>
            <a:endParaRPr lang="zh-CN" altLang="en-US" sz="2130"/>
          </a:p>
          <a:p>
            <a:r>
              <a:rPr lang="zh-CN" altLang="en-US" sz="2130"/>
              <a:t>第二节 计算机网络结构</a:t>
            </a:r>
          </a:p>
          <a:p>
            <a:endParaRPr lang="zh-CN" altLang="en-US" sz="2130"/>
          </a:p>
          <a:p>
            <a:r>
              <a:rPr lang="zh-CN" altLang="en-US" sz="2130"/>
              <a:t>第三节 数据交换技术</a:t>
            </a:r>
          </a:p>
          <a:p>
            <a:endParaRPr lang="zh-CN" altLang="en-US" sz="2130"/>
          </a:p>
          <a:p>
            <a:r>
              <a:rPr lang="zh-CN" altLang="en-US" sz="2130"/>
              <a:t>第四节 计算机网络性能</a:t>
            </a:r>
          </a:p>
          <a:p>
            <a:endParaRPr lang="zh-CN" altLang="en-US" sz="2130"/>
          </a:p>
          <a:p>
            <a:r>
              <a:rPr lang="zh-CN" altLang="en-US" sz="2130"/>
              <a:t>第五节 计算机网络体系结构</a:t>
            </a:r>
          </a:p>
          <a:p>
            <a:endParaRPr lang="zh-CN" altLang="en-US" sz="2130"/>
          </a:p>
          <a:p>
            <a:r>
              <a:rPr lang="zh-CN" altLang="en-US" sz="2130"/>
              <a:t>第六节 计算机网络与因特网发展简史</a:t>
            </a:r>
          </a:p>
          <a:p>
            <a:endParaRPr lang="zh-CN" altLang="en-US" sz="2130"/>
          </a:p>
        </p:txBody>
      </p:sp>
      <p:sp>
        <p:nvSpPr>
          <p:cNvPr id="2" name="左大括号 1"/>
          <p:cNvSpPr/>
          <p:nvPr/>
        </p:nvSpPr>
        <p:spPr>
          <a:xfrm>
            <a:off x="3060535" y="1835205"/>
            <a:ext cx="116840" cy="339534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5" name="左大括号 4"/>
          <p:cNvSpPr/>
          <p:nvPr/>
        </p:nvSpPr>
        <p:spPr>
          <a:xfrm>
            <a:off x="6722478" y="959358"/>
            <a:ext cx="524178" cy="205602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8" name="文本框 7"/>
          <p:cNvSpPr txBox="1"/>
          <p:nvPr/>
        </p:nvSpPr>
        <p:spPr>
          <a:xfrm>
            <a:off x="7567165" y="833206"/>
            <a:ext cx="3564661" cy="2308324"/>
          </a:xfrm>
          <a:prstGeom prst="rect">
            <a:avLst/>
          </a:prstGeom>
          <a:noFill/>
        </p:spPr>
        <p:txBody>
          <a:bodyPr wrap="square" rtlCol="0">
            <a:spAutoFit/>
          </a:bodyPr>
          <a:lstStyle/>
          <a:p>
            <a:pPr fontAlgn="auto">
              <a:lnSpc>
                <a:spcPct val="150000"/>
              </a:lnSpc>
            </a:pPr>
            <a:r>
              <a:rPr lang="zh-CN" altLang="en-US" sz="2400" dirty="0">
                <a:solidFill>
                  <a:schemeClr val="tx1"/>
                </a:solidFill>
              </a:rPr>
              <a:t>计算机网络的定义</a:t>
            </a:r>
            <a:endParaRPr lang="en-US" altLang="zh-CN" sz="2400" dirty="0">
              <a:solidFill>
                <a:schemeClr val="tx1"/>
              </a:solidFill>
            </a:endParaRPr>
          </a:p>
          <a:p>
            <a:pPr fontAlgn="auto">
              <a:lnSpc>
                <a:spcPct val="150000"/>
              </a:lnSpc>
            </a:pPr>
            <a:r>
              <a:rPr lang="zh-CN" altLang="en-US" sz="2400" dirty="0"/>
              <a:t>协议的定义</a:t>
            </a:r>
            <a:endParaRPr lang="en-US" altLang="zh-CN" sz="2400" dirty="0"/>
          </a:p>
          <a:p>
            <a:pPr fontAlgn="auto">
              <a:lnSpc>
                <a:spcPct val="150000"/>
              </a:lnSpc>
            </a:pPr>
            <a:r>
              <a:rPr lang="zh-CN" altLang="en-US" sz="2400" dirty="0"/>
              <a:t>计算机网络的功能</a:t>
            </a:r>
            <a:endParaRPr lang="en-US" altLang="zh-CN" sz="2400" dirty="0"/>
          </a:p>
          <a:p>
            <a:pPr fontAlgn="auto">
              <a:lnSpc>
                <a:spcPct val="150000"/>
              </a:lnSpc>
            </a:pPr>
            <a:r>
              <a:rPr lang="zh-CN" altLang="en-US" sz="2400" dirty="0">
                <a:solidFill>
                  <a:srgbClr val="FF0000"/>
                </a:solidFill>
              </a:rPr>
              <a:t>计算机网络的分类</a:t>
            </a:r>
            <a:endParaRPr lang="en-US" altLang="zh-CN" sz="2400" dirty="0">
              <a:solidFill>
                <a:srgbClr val="FF0000"/>
              </a:solidFill>
            </a:endParaRPr>
          </a:p>
        </p:txBody>
      </p:sp>
    </p:spTree>
    <p:custDataLst>
      <p:tags r:id="rId1"/>
    </p:custDataLst>
    <p:extLst>
      <p:ext uri="{BB962C8B-B14F-4D97-AF65-F5344CB8AC3E}">
        <p14:creationId xmlns:p14="http://schemas.microsoft.com/office/powerpoint/2010/main" val="3893150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文本框 5"/>
          <p:cNvSpPr txBox="1"/>
          <p:nvPr/>
        </p:nvSpPr>
        <p:spPr>
          <a:xfrm>
            <a:off x="7256765" y="1341088"/>
            <a:ext cx="4681728" cy="581057"/>
          </a:xfrm>
          <a:prstGeom prst="rect">
            <a:avLst/>
          </a:prstGeom>
          <a:noFill/>
          <a:ln>
            <a:solidFill>
              <a:srgbClr val="FF0000"/>
            </a:solidFill>
          </a:ln>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sym typeface="+mn-ea"/>
              </a:rPr>
              <a:t>无 连 接 的多路复用与多路分解</a:t>
            </a:r>
            <a:endParaRPr lang="en-US" altLang="zh-CN" sz="2400" dirty="0">
              <a:latin typeface="Microsoft YaHei" charset="-122"/>
              <a:ea typeface="Microsoft YaHei" charset="-122"/>
              <a:cs typeface="Microsoft YaHei" charset="-122"/>
              <a:sym typeface="+mn-ea"/>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744544">
            <a:off x="-227683" y="1937100"/>
            <a:ext cx="2849102" cy="2849102"/>
          </a:xfrm>
          <a:prstGeom prst="rect">
            <a:avLst/>
          </a:prstGeom>
        </p:spPr>
      </p:pic>
      <p:cxnSp>
        <p:nvCxnSpPr>
          <p:cNvPr id="4" name="直线箭头连接符 3"/>
          <p:cNvCxnSpPr>
            <a:stCxn id="3" idx="0"/>
            <a:endCxn id="6" idx="1"/>
          </p:cNvCxnSpPr>
          <p:nvPr/>
        </p:nvCxnSpPr>
        <p:spPr>
          <a:xfrm flipV="1">
            <a:off x="2217145" y="1631617"/>
            <a:ext cx="5039620" cy="73586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rot="21110648">
            <a:off x="2160936" y="1414502"/>
            <a:ext cx="4733730" cy="553998"/>
          </a:xfrm>
          <a:prstGeom prst="rect">
            <a:avLst/>
          </a:prstGeom>
          <a:noFill/>
        </p:spPr>
        <p:txBody>
          <a:bodyPr wrap="square" rtlCol="0">
            <a:spAutoFit/>
          </a:bodyPr>
          <a:lstStyle/>
          <a:p>
            <a:pPr>
              <a:lnSpc>
                <a:spcPct val="150000"/>
              </a:lnSpc>
            </a:pPr>
            <a:r>
              <a:rPr lang="zh-CN" altLang="en-US" sz="2000" dirty="0">
                <a:latin typeface="Microsoft YaHei" charset="-122"/>
                <a:ea typeface="Microsoft YaHei" charset="-122"/>
                <a:cs typeface="Microsoft YaHei" charset="-122"/>
                <a:sym typeface="+mn-ea"/>
              </a:rPr>
              <a:t>为娘把你送出去了，以后都靠你自己了。</a:t>
            </a:r>
            <a:endParaRPr lang="en-US" altLang="zh-CN" sz="2000" dirty="0">
              <a:latin typeface="Microsoft YaHei" charset="-122"/>
              <a:ea typeface="Microsoft YaHei" charset="-122"/>
              <a:cs typeface="Microsoft YaHei" charset="-122"/>
              <a:sym typeface="+mn-ea"/>
            </a:endParaRPr>
          </a:p>
        </p:txBody>
      </p:sp>
      <p:sp>
        <p:nvSpPr>
          <p:cNvPr id="5" name="矩形 4"/>
          <p:cNvSpPr/>
          <p:nvPr/>
        </p:nvSpPr>
        <p:spPr>
          <a:xfrm>
            <a:off x="7256765" y="4588486"/>
            <a:ext cx="4493538" cy="581057"/>
          </a:xfrm>
          <a:prstGeom prst="rect">
            <a:avLst/>
          </a:prstGeom>
          <a:ln>
            <a:solidFill>
              <a:srgbClr val="FF0000"/>
            </a:solidFill>
          </a:ln>
        </p:spPr>
        <p:txBody>
          <a:bodyPr wrap="none">
            <a:spAutoFit/>
          </a:bodyPr>
          <a:lstStyle/>
          <a:p>
            <a:pPr>
              <a:lnSpc>
                <a:spcPct val="150000"/>
              </a:lnSpc>
            </a:pPr>
            <a:r>
              <a:rPr lang="zh-CN" altLang="en-US" sz="2400">
                <a:latin typeface="Microsoft YaHei" charset="-122"/>
                <a:ea typeface="Microsoft YaHei" charset="-122"/>
                <a:cs typeface="Microsoft YaHei" charset="-122"/>
                <a:sym typeface="+mn-ea"/>
              </a:rPr>
              <a:t>面向连接的多路复用与多路分解</a:t>
            </a:r>
            <a:endParaRPr lang="en-US" altLang="zh-CN" sz="2400" dirty="0">
              <a:latin typeface="Microsoft YaHei" charset="-122"/>
              <a:ea typeface="Microsoft YaHei" charset="-122"/>
              <a:cs typeface="Microsoft YaHei" charset="-122"/>
              <a:sym typeface="+mn-ea"/>
            </a:endParaRPr>
          </a:p>
        </p:txBody>
      </p:sp>
      <p:cxnSp>
        <p:nvCxnSpPr>
          <p:cNvPr id="11" name="直线箭头连接符 10"/>
          <p:cNvCxnSpPr>
            <a:stCxn id="3" idx="3"/>
            <a:endCxn id="5" idx="1"/>
          </p:cNvCxnSpPr>
          <p:nvPr/>
        </p:nvCxnSpPr>
        <p:spPr>
          <a:xfrm>
            <a:off x="2191041" y="4381928"/>
            <a:ext cx="5065724" cy="49708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rot="388487">
            <a:off x="2161718" y="4713063"/>
            <a:ext cx="4733730" cy="553998"/>
          </a:xfrm>
          <a:prstGeom prst="rect">
            <a:avLst/>
          </a:prstGeom>
          <a:noFill/>
        </p:spPr>
        <p:txBody>
          <a:bodyPr wrap="square" rtlCol="0">
            <a:spAutoFit/>
          </a:bodyPr>
          <a:lstStyle/>
          <a:p>
            <a:pPr>
              <a:lnSpc>
                <a:spcPct val="150000"/>
              </a:lnSpc>
            </a:pPr>
            <a:r>
              <a:rPr lang="zh-CN" altLang="en-US" sz="2000" dirty="0">
                <a:latin typeface="Microsoft YaHei" charset="-122"/>
                <a:ea typeface="Microsoft YaHei" charset="-122"/>
                <a:cs typeface="Microsoft YaHei" charset="-122"/>
                <a:sym typeface="+mn-ea"/>
              </a:rPr>
              <a:t>以后的路为娘都给你铺好了，你</a:t>
            </a:r>
            <a:r>
              <a:rPr lang="en-US" altLang="zh-CN" sz="2000" dirty="0">
                <a:latin typeface="Microsoft YaHei" charset="-122"/>
                <a:ea typeface="Microsoft YaHei" charset="-122"/>
                <a:cs typeface="Microsoft YaHei" charset="-122"/>
                <a:sym typeface="+mn-ea"/>
              </a:rPr>
              <a:t>……</a:t>
            </a:r>
          </a:p>
        </p:txBody>
      </p:sp>
    </p:spTree>
    <p:extLst>
      <p:ext uri="{BB962C8B-B14F-4D97-AF65-F5344CB8AC3E}">
        <p14:creationId xmlns:p14="http://schemas.microsoft.com/office/powerpoint/2010/main" val="74413556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0" y="2508225"/>
            <a:ext cx="2288540" cy="1134413"/>
          </a:xfrm>
          <a:prstGeom prst="rect">
            <a:avLst/>
          </a:prstGeom>
          <a:noFill/>
        </p:spPr>
        <p:txBody>
          <a:bodyPr wrap="square" rtlCol="0">
            <a:spAutoFit/>
          </a:bodyPr>
          <a:lstStyle/>
          <a:p>
            <a:pPr>
              <a:lnSpc>
                <a:spcPct val="150000"/>
              </a:lnSpc>
            </a:pPr>
            <a:r>
              <a:rPr lang="zh-CN" altLang="en-US" sz="2400" dirty="0"/>
              <a:t>传输层的</a:t>
            </a:r>
            <a:endParaRPr lang="en-US" altLang="zh-CN" sz="2400" dirty="0"/>
          </a:p>
          <a:p>
            <a:pPr>
              <a:lnSpc>
                <a:spcPct val="150000"/>
              </a:lnSpc>
            </a:pPr>
            <a:r>
              <a:rPr lang="zh-CN" altLang="en-US" sz="2400" dirty="0"/>
              <a:t>复用与分解</a:t>
            </a:r>
          </a:p>
        </p:txBody>
      </p:sp>
      <p:sp>
        <p:nvSpPr>
          <p:cNvPr id="6" name="文本框 5"/>
          <p:cNvSpPr txBox="1"/>
          <p:nvPr/>
        </p:nvSpPr>
        <p:spPr>
          <a:xfrm>
            <a:off x="2227923" y="564539"/>
            <a:ext cx="4763643" cy="5078313"/>
          </a:xfrm>
          <a:prstGeom prst="rect">
            <a:avLst/>
          </a:prstGeom>
          <a:noFill/>
        </p:spPr>
        <p:txBody>
          <a:bodyPr wrap="square" rtlCol="0">
            <a:spAutoFit/>
          </a:bodyPr>
          <a:lstStyle/>
          <a:p>
            <a:pPr>
              <a:lnSpc>
                <a:spcPct val="150000"/>
              </a:lnSpc>
            </a:pPr>
            <a:r>
              <a:rPr lang="zh-CN" altLang="en-US" sz="2400" dirty="0"/>
              <a:t>复用与分解</a:t>
            </a: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r>
              <a:rPr lang="zh-CN" altLang="en-US" sz="2400" dirty="0"/>
              <a:t>无连接的复用分解</a:t>
            </a: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r>
              <a:rPr lang="zh-CN" altLang="en-US" sz="2400" dirty="0"/>
              <a:t>面向连接的复用分解</a:t>
            </a:r>
            <a:endParaRPr lang="en-US" altLang="zh-CN" sz="2400" dirty="0"/>
          </a:p>
        </p:txBody>
      </p:sp>
      <p:sp>
        <p:nvSpPr>
          <p:cNvPr id="9" name="左大括号 8"/>
          <p:cNvSpPr/>
          <p:nvPr/>
        </p:nvSpPr>
        <p:spPr>
          <a:xfrm>
            <a:off x="1588960" y="757569"/>
            <a:ext cx="699580" cy="469225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0" name="TextBox 4"/>
          <p:cNvSpPr txBox="1"/>
          <p:nvPr/>
        </p:nvSpPr>
        <p:spPr>
          <a:xfrm>
            <a:off x="4609745" y="0"/>
            <a:ext cx="7368895" cy="1754326"/>
          </a:xfrm>
          <a:prstGeom prst="rect">
            <a:avLst/>
          </a:prstGeom>
          <a:noFill/>
          <a:ln>
            <a:solidFill>
              <a:schemeClr val="tx1"/>
            </a:solidFill>
          </a:ln>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rPr>
              <a:t>支持众多</a:t>
            </a:r>
            <a:r>
              <a:rPr lang="zh-CN" altLang="en-US" sz="2400" dirty="0">
                <a:solidFill>
                  <a:srgbClr val="FF0000"/>
                </a:solidFill>
                <a:latin typeface="微软雅黑" panose="020B0503020204020204" charset="-122"/>
                <a:ea typeface="微软雅黑" panose="020B0503020204020204" charset="-122"/>
              </a:rPr>
              <a:t>应用进程共用</a:t>
            </a:r>
            <a:r>
              <a:rPr lang="zh-CN" altLang="en-US" sz="2400" dirty="0">
                <a:latin typeface="微软雅黑" panose="020B0503020204020204" charset="-122"/>
                <a:ea typeface="微软雅黑" panose="020B0503020204020204" charset="-122"/>
              </a:rPr>
              <a:t>同一个传输层协议，并能够将接收到的数据准确交付给</a:t>
            </a:r>
            <a:r>
              <a:rPr lang="zh-CN" altLang="en-US" sz="2400" dirty="0">
                <a:solidFill>
                  <a:srgbClr val="FF0000"/>
                </a:solidFill>
                <a:latin typeface="微软雅黑" panose="020B0503020204020204" charset="-122"/>
                <a:ea typeface="微软雅黑" panose="020B0503020204020204" charset="-122"/>
              </a:rPr>
              <a:t>不同的应用进程</a:t>
            </a:r>
            <a:r>
              <a:rPr lang="zh-CN" altLang="en-US" sz="2400" dirty="0">
                <a:latin typeface="微软雅黑" panose="020B0503020204020204" charset="-122"/>
                <a:ea typeface="微软雅黑" panose="020B0503020204020204" charset="-122"/>
              </a:rPr>
              <a:t>，称为传输层的</a:t>
            </a:r>
            <a:r>
              <a:rPr lang="zh-CN" altLang="en-US" sz="2400" dirty="0">
                <a:solidFill>
                  <a:srgbClr val="FF0000"/>
                </a:solidFill>
                <a:latin typeface="微软雅黑" panose="020B0503020204020204" charset="-122"/>
                <a:ea typeface="微软雅黑" panose="020B0503020204020204" charset="-122"/>
              </a:rPr>
              <a:t>多路复用与多路分解。</a:t>
            </a:r>
            <a:endParaRPr lang="zh-CN" altLang="en-US" sz="2400" dirty="0">
              <a:latin typeface="微软雅黑" panose="020B0503020204020204" charset="-122"/>
              <a:ea typeface="微软雅黑" panose="020B0503020204020204" charset="-122"/>
            </a:endParaRPr>
          </a:p>
        </p:txBody>
      </p:sp>
      <p:sp>
        <p:nvSpPr>
          <p:cNvPr id="7" name="TextBox 4"/>
          <p:cNvSpPr txBox="1"/>
          <p:nvPr/>
        </p:nvSpPr>
        <p:spPr>
          <a:xfrm>
            <a:off x="4846285" y="2318865"/>
            <a:ext cx="6895813" cy="1754326"/>
          </a:xfrm>
          <a:prstGeom prst="rect">
            <a:avLst/>
          </a:prstGeom>
          <a:noFill/>
          <a:ln>
            <a:solidFill>
              <a:schemeClr val="tx1"/>
            </a:solidFill>
          </a:ln>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用户数据报协议</a:t>
            </a:r>
            <a:r>
              <a:rPr lang="en-US" altLang="zh-CN" sz="2400" dirty="0">
                <a:latin typeface="Microsoft YaHei" charset="-122"/>
                <a:ea typeface="Microsoft YaHei" charset="-122"/>
                <a:cs typeface="Microsoft YaHei" charset="-122"/>
              </a:rPr>
              <a:t>(</a:t>
            </a:r>
            <a:r>
              <a:rPr lang="en-US" altLang="zh-CN" sz="2400" dirty="0">
                <a:solidFill>
                  <a:srgbClr val="FF0000"/>
                </a:solidFill>
                <a:latin typeface="Microsoft YaHei" charset="-122"/>
                <a:ea typeface="Microsoft YaHei" charset="-122"/>
                <a:cs typeface="Microsoft YaHei" charset="-122"/>
              </a:rPr>
              <a:t>UDP</a:t>
            </a:r>
            <a:r>
              <a:rPr lang="en-US" altLang="zh-CN" sz="2400" dirty="0">
                <a:latin typeface="Microsoft YaHei" charset="-122"/>
                <a:ea typeface="Microsoft YaHei" charset="-122"/>
                <a:cs typeface="Microsoft YaHei" charset="-122"/>
              </a:rPr>
              <a:t>) </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Internet</a:t>
            </a:r>
            <a:r>
              <a:rPr lang="zh-CN" altLang="en-US" sz="2400" dirty="0">
                <a:latin typeface="Microsoft YaHei" charset="-122"/>
                <a:ea typeface="Microsoft YaHei" charset="-122"/>
                <a:cs typeface="Microsoft YaHei" charset="-122"/>
              </a:rPr>
              <a:t>提供</a:t>
            </a:r>
            <a:r>
              <a:rPr lang="zh-CN" altLang="en-US" sz="2400" dirty="0">
                <a:solidFill>
                  <a:srgbClr val="FF0000"/>
                </a:solidFill>
                <a:latin typeface="Microsoft YaHei" charset="-122"/>
                <a:ea typeface="Microsoft YaHei" charset="-122"/>
                <a:cs typeface="Microsoft YaHei" charset="-122"/>
              </a:rPr>
              <a:t>无连接服务</a:t>
            </a:r>
            <a:r>
              <a:rPr lang="zh-CN" altLang="en-US" sz="2400" dirty="0">
                <a:latin typeface="Microsoft YaHei" charset="-122"/>
                <a:ea typeface="Microsoft YaHei" charset="-122"/>
                <a:cs typeface="Microsoft YaHei" charset="-122"/>
              </a:rPr>
              <a:t>的传输层协议。</a:t>
            </a:r>
          </a:p>
          <a:p>
            <a:pPr>
              <a:lnSpc>
                <a:spcPct val="150000"/>
              </a:lnSpc>
            </a:pPr>
            <a:r>
              <a:rPr lang="en-US" altLang="zh-CN" sz="2400" dirty="0">
                <a:latin typeface="Microsoft YaHei" charset="-122"/>
                <a:ea typeface="Microsoft YaHei" charset="-122"/>
                <a:cs typeface="Microsoft YaHei" charset="-122"/>
              </a:rPr>
              <a:t>UDP</a:t>
            </a:r>
            <a:r>
              <a:rPr lang="zh-CN" altLang="en-US" sz="2400" dirty="0">
                <a:latin typeface="Microsoft YaHei" charset="-122"/>
                <a:ea typeface="Microsoft YaHei" charset="-122"/>
                <a:cs typeface="Microsoft YaHei" charset="-122"/>
              </a:rPr>
              <a:t>套接字二元组：</a:t>
            </a:r>
            <a:r>
              <a:rPr lang="en-US" altLang="zh-CN" sz="2400" dirty="0">
                <a:latin typeface="Microsoft YaHei" charset="-122"/>
                <a:ea typeface="Microsoft YaHei" charset="-122"/>
                <a:cs typeface="Microsoft YaHei" charset="-122"/>
              </a:rPr>
              <a:t>&lt;</a:t>
            </a:r>
            <a:r>
              <a:rPr lang="zh-CN" altLang="en-US" sz="2400" dirty="0">
                <a:solidFill>
                  <a:schemeClr val="bg1"/>
                </a:solidFill>
                <a:latin typeface="Microsoft YaHei" charset="-122"/>
                <a:ea typeface="Microsoft YaHei" charset="-122"/>
                <a:cs typeface="Microsoft YaHei" charset="-122"/>
              </a:rPr>
              <a:t>目的</a:t>
            </a:r>
            <a:r>
              <a:rPr lang="en-US" altLang="zh-CN" sz="2400" dirty="0">
                <a:solidFill>
                  <a:schemeClr val="bg1"/>
                </a:solidFill>
                <a:latin typeface="Microsoft YaHei" charset="-122"/>
                <a:ea typeface="Microsoft YaHei" charset="-122"/>
                <a:cs typeface="Microsoft YaHei" charset="-122"/>
              </a:rPr>
              <a:t>IP</a:t>
            </a:r>
            <a:r>
              <a:rPr lang="zh-CN" altLang="en-US" sz="2400" dirty="0">
                <a:solidFill>
                  <a:schemeClr val="bg1"/>
                </a:solidFill>
                <a:latin typeface="Microsoft YaHei" charset="-122"/>
                <a:ea typeface="Microsoft YaHei" charset="-122"/>
                <a:cs typeface="Microsoft YaHei" charset="-122"/>
              </a:rPr>
              <a:t>地址，目的端口号</a:t>
            </a:r>
            <a:r>
              <a:rPr lang="en-US" altLang="zh-CN" sz="2400" dirty="0">
                <a:latin typeface="Microsoft YaHei" charset="-122"/>
                <a:ea typeface="Microsoft YaHei" charset="-122"/>
                <a:cs typeface="Microsoft YaHei" charset="-122"/>
              </a:rPr>
              <a:t>&gt; </a:t>
            </a:r>
            <a:r>
              <a:rPr lang="zh-CN" altLang="en-US" sz="2400" dirty="0">
                <a:latin typeface="Microsoft YaHei" charset="-122"/>
                <a:ea typeface="Microsoft YaHei" charset="-122"/>
                <a:cs typeface="Microsoft YaHei" charset="-122"/>
              </a:rPr>
              <a:t> </a:t>
            </a:r>
            <a:endParaRPr lang="zh-CN" altLang="en-US" sz="2400" dirty="0">
              <a:effectLst/>
              <a:latin typeface="Microsoft YaHei" charset="-122"/>
              <a:ea typeface="Microsoft YaHei" charset="-122"/>
              <a:cs typeface="Microsoft YaHei" charset="-122"/>
            </a:endParaRPr>
          </a:p>
        </p:txBody>
      </p:sp>
    </p:spTree>
    <p:extLst>
      <p:ext uri="{BB962C8B-B14F-4D97-AF65-F5344CB8AC3E}">
        <p14:creationId xmlns:p14="http://schemas.microsoft.com/office/powerpoint/2010/main" val="84240503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0" y="2508225"/>
            <a:ext cx="2288540" cy="1134413"/>
          </a:xfrm>
          <a:prstGeom prst="rect">
            <a:avLst/>
          </a:prstGeom>
          <a:noFill/>
        </p:spPr>
        <p:txBody>
          <a:bodyPr wrap="square" rtlCol="0">
            <a:spAutoFit/>
          </a:bodyPr>
          <a:lstStyle/>
          <a:p>
            <a:pPr>
              <a:lnSpc>
                <a:spcPct val="150000"/>
              </a:lnSpc>
            </a:pPr>
            <a:r>
              <a:rPr lang="zh-CN" altLang="en-US" sz="2400" dirty="0"/>
              <a:t>传输层的</a:t>
            </a:r>
            <a:endParaRPr lang="en-US" altLang="zh-CN" sz="2400" dirty="0"/>
          </a:p>
          <a:p>
            <a:pPr>
              <a:lnSpc>
                <a:spcPct val="150000"/>
              </a:lnSpc>
            </a:pPr>
            <a:r>
              <a:rPr lang="zh-CN" altLang="en-US" sz="2400" dirty="0"/>
              <a:t>复用与分解</a:t>
            </a:r>
          </a:p>
        </p:txBody>
      </p:sp>
      <p:sp>
        <p:nvSpPr>
          <p:cNvPr id="6" name="文本框 5"/>
          <p:cNvSpPr txBox="1"/>
          <p:nvPr/>
        </p:nvSpPr>
        <p:spPr>
          <a:xfrm>
            <a:off x="2227923" y="564539"/>
            <a:ext cx="4763643" cy="5078313"/>
          </a:xfrm>
          <a:prstGeom prst="rect">
            <a:avLst/>
          </a:prstGeom>
          <a:noFill/>
        </p:spPr>
        <p:txBody>
          <a:bodyPr wrap="square" rtlCol="0">
            <a:spAutoFit/>
          </a:bodyPr>
          <a:lstStyle/>
          <a:p>
            <a:pPr>
              <a:lnSpc>
                <a:spcPct val="150000"/>
              </a:lnSpc>
            </a:pPr>
            <a:r>
              <a:rPr lang="zh-CN" altLang="en-US" sz="2400" dirty="0"/>
              <a:t>复用与分解</a:t>
            </a: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r>
              <a:rPr lang="zh-CN" altLang="en-US" sz="2400" dirty="0"/>
              <a:t>无连接的复用分解</a:t>
            </a: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r>
              <a:rPr lang="zh-CN" altLang="en-US" sz="2400" dirty="0"/>
              <a:t>面向连接的复用分解</a:t>
            </a:r>
            <a:endParaRPr lang="en-US" altLang="zh-CN" sz="2400" dirty="0"/>
          </a:p>
        </p:txBody>
      </p:sp>
      <p:sp>
        <p:nvSpPr>
          <p:cNvPr id="9" name="左大括号 8"/>
          <p:cNvSpPr/>
          <p:nvPr/>
        </p:nvSpPr>
        <p:spPr>
          <a:xfrm>
            <a:off x="1588960" y="757569"/>
            <a:ext cx="699580" cy="469225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0" name="TextBox 4"/>
          <p:cNvSpPr txBox="1"/>
          <p:nvPr/>
        </p:nvSpPr>
        <p:spPr>
          <a:xfrm>
            <a:off x="4609745" y="0"/>
            <a:ext cx="7368895" cy="1754326"/>
          </a:xfrm>
          <a:prstGeom prst="rect">
            <a:avLst/>
          </a:prstGeom>
          <a:noFill/>
          <a:ln>
            <a:solidFill>
              <a:schemeClr val="tx1"/>
            </a:solidFill>
          </a:ln>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rPr>
              <a:t>支持众多</a:t>
            </a:r>
            <a:r>
              <a:rPr lang="zh-CN" altLang="en-US" sz="2400" dirty="0">
                <a:solidFill>
                  <a:srgbClr val="FF0000"/>
                </a:solidFill>
                <a:latin typeface="微软雅黑" panose="020B0503020204020204" charset="-122"/>
                <a:ea typeface="微软雅黑" panose="020B0503020204020204" charset="-122"/>
              </a:rPr>
              <a:t>应用进程共用</a:t>
            </a:r>
            <a:r>
              <a:rPr lang="zh-CN" altLang="en-US" sz="2400" dirty="0">
                <a:latin typeface="微软雅黑" panose="020B0503020204020204" charset="-122"/>
                <a:ea typeface="微软雅黑" panose="020B0503020204020204" charset="-122"/>
              </a:rPr>
              <a:t>同一个传输层协议，并能够将接收到的数据准确交付给</a:t>
            </a:r>
            <a:r>
              <a:rPr lang="zh-CN" altLang="en-US" sz="2400" dirty="0">
                <a:solidFill>
                  <a:srgbClr val="FF0000"/>
                </a:solidFill>
                <a:latin typeface="微软雅黑" panose="020B0503020204020204" charset="-122"/>
                <a:ea typeface="微软雅黑" panose="020B0503020204020204" charset="-122"/>
              </a:rPr>
              <a:t>不同的应用进程</a:t>
            </a:r>
            <a:r>
              <a:rPr lang="zh-CN" altLang="en-US" sz="2400" dirty="0">
                <a:latin typeface="微软雅黑" panose="020B0503020204020204" charset="-122"/>
                <a:ea typeface="微软雅黑" panose="020B0503020204020204" charset="-122"/>
              </a:rPr>
              <a:t>，称为传输层的</a:t>
            </a:r>
            <a:r>
              <a:rPr lang="zh-CN" altLang="en-US" sz="2400" dirty="0">
                <a:solidFill>
                  <a:srgbClr val="FF0000"/>
                </a:solidFill>
                <a:latin typeface="微软雅黑" panose="020B0503020204020204" charset="-122"/>
                <a:ea typeface="微软雅黑" panose="020B0503020204020204" charset="-122"/>
              </a:rPr>
              <a:t>多路复用与多路分解。</a:t>
            </a:r>
            <a:endParaRPr lang="zh-CN" altLang="en-US" sz="2400" dirty="0">
              <a:latin typeface="微软雅黑" panose="020B0503020204020204" charset="-122"/>
              <a:ea typeface="微软雅黑" panose="020B0503020204020204" charset="-122"/>
            </a:endParaRPr>
          </a:p>
        </p:txBody>
      </p:sp>
      <p:sp>
        <p:nvSpPr>
          <p:cNvPr id="7" name="TextBox 4"/>
          <p:cNvSpPr txBox="1"/>
          <p:nvPr/>
        </p:nvSpPr>
        <p:spPr>
          <a:xfrm>
            <a:off x="4846285" y="2318865"/>
            <a:ext cx="6895813" cy="1754326"/>
          </a:xfrm>
          <a:prstGeom prst="rect">
            <a:avLst/>
          </a:prstGeom>
          <a:noFill/>
          <a:ln>
            <a:solidFill>
              <a:schemeClr val="tx1"/>
            </a:solidFill>
          </a:ln>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用户数据报协议</a:t>
            </a:r>
            <a:r>
              <a:rPr lang="en-US" altLang="zh-CN" sz="2400" dirty="0">
                <a:latin typeface="Microsoft YaHei" charset="-122"/>
                <a:ea typeface="Microsoft YaHei" charset="-122"/>
                <a:cs typeface="Microsoft YaHei" charset="-122"/>
              </a:rPr>
              <a:t>(</a:t>
            </a:r>
            <a:r>
              <a:rPr lang="en-US" altLang="zh-CN" sz="2400" dirty="0">
                <a:solidFill>
                  <a:srgbClr val="FF0000"/>
                </a:solidFill>
                <a:latin typeface="Microsoft YaHei" charset="-122"/>
                <a:ea typeface="Microsoft YaHei" charset="-122"/>
                <a:cs typeface="Microsoft YaHei" charset="-122"/>
              </a:rPr>
              <a:t>UDP</a:t>
            </a:r>
            <a:r>
              <a:rPr lang="en-US" altLang="zh-CN" sz="2400" dirty="0">
                <a:latin typeface="Microsoft YaHei" charset="-122"/>
                <a:ea typeface="Microsoft YaHei" charset="-122"/>
                <a:cs typeface="Microsoft YaHei" charset="-122"/>
              </a:rPr>
              <a:t>) </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Internet</a:t>
            </a:r>
            <a:r>
              <a:rPr lang="zh-CN" altLang="en-US" sz="2400" dirty="0">
                <a:latin typeface="Microsoft YaHei" charset="-122"/>
                <a:ea typeface="Microsoft YaHei" charset="-122"/>
                <a:cs typeface="Microsoft YaHei" charset="-122"/>
              </a:rPr>
              <a:t>提供</a:t>
            </a:r>
            <a:r>
              <a:rPr lang="zh-CN" altLang="en-US" sz="2400" dirty="0">
                <a:solidFill>
                  <a:srgbClr val="FF0000"/>
                </a:solidFill>
                <a:latin typeface="Microsoft YaHei" charset="-122"/>
                <a:ea typeface="Microsoft YaHei" charset="-122"/>
                <a:cs typeface="Microsoft YaHei" charset="-122"/>
              </a:rPr>
              <a:t>无连接服务</a:t>
            </a:r>
            <a:r>
              <a:rPr lang="zh-CN" altLang="en-US" sz="2400" dirty="0">
                <a:latin typeface="Microsoft YaHei" charset="-122"/>
                <a:ea typeface="Microsoft YaHei" charset="-122"/>
                <a:cs typeface="Microsoft YaHei" charset="-122"/>
              </a:rPr>
              <a:t>的传输层协议。</a:t>
            </a:r>
          </a:p>
          <a:p>
            <a:pPr>
              <a:lnSpc>
                <a:spcPct val="150000"/>
              </a:lnSpc>
            </a:pPr>
            <a:r>
              <a:rPr lang="en-US" altLang="zh-CN" sz="2400" dirty="0">
                <a:latin typeface="Microsoft YaHei" charset="-122"/>
                <a:ea typeface="Microsoft YaHei" charset="-122"/>
                <a:cs typeface="Microsoft YaHei" charset="-122"/>
              </a:rPr>
              <a:t>UDP</a:t>
            </a:r>
            <a:r>
              <a:rPr lang="zh-CN" altLang="en-US" sz="2400" dirty="0">
                <a:latin typeface="Microsoft YaHei" charset="-122"/>
                <a:ea typeface="Microsoft YaHei" charset="-122"/>
                <a:cs typeface="Microsoft YaHei" charset="-122"/>
              </a:rPr>
              <a:t>套接字二元组：</a:t>
            </a:r>
            <a:r>
              <a:rPr lang="en-US" altLang="zh-CN" sz="2400" dirty="0">
                <a:latin typeface="Microsoft YaHei" charset="-122"/>
                <a:ea typeface="Microsoft YaHei" charset="-122"/>
                <a:cs typeface="Microsoft YaHei" charset="-122"/>
              </a:rPr>
              <a:t>&lt;</a:t>
            </a:r>
            <a:r>
              <a:rPr lang="zh-CN" altLang="en-US" sz="2400" dirty="0">
                <a:latin typeface="Microsoft YaHei" charset="-122"/>
                <a:ea typeface="Microsoft YaHei" charset="-122"/>
                <a:cs typeface="Microsoft YaHei" charset="-122"/>
              </a:rPr>
              <a:t>目的</a:t>
            </a:r>
            <a:r>
              <a:rPr lang="en-US" altLang="zh-CN" sz="2400" dirty="0">
                <a:latin typeface="Microsoft YaHei" charset="-122"/>
                <a:ea typeface="Microsoft YaHei" charset="-122"/>
                <a:cs typeface="Microsoft YaHei" charset="-122"/>
              </a:rPr>
              <a:t>IP</a:t>
            </a:r>
            <a:r>
              <a:rPr lang="zh-CN" altLang="en-US" sz="2400" dirty="0">
                <a:latin typeface="Microsoft YaHei" charset="-122"/>
                <a:ea typeface="Microsoft YaHei" charset="-122"/>
                <a:cs typeface="Microsoft YaHei" charset="-122"/>
              </a:rPr>
              <a:t>地址，目的端口号</a:t>
            </a:r>
            <a:r>
              <a:rPr lang="en-US" altLang="zh-CN" sz="2400" dirty="0">
                <a:latin typeface="Microsoft YaHei" charset="-122"/>
                <a:ea typeface="Microsoft YaHei" charset="-122"/>
                <a:cs typeface="Microsoft YaHei" charset="-122"/>
              </a:rPr>
              <a:t>&gt; </a:t>
            </a:r>
            <a:r>
              <a:rPr lang="zh-CN" altLang="en-US" sz="2400" dirty="0">
                <a:latin typeface="Microsoft YaHei" charset="-122"/>
                <a:ea typeface="Microsoft YaHei" charset="-122"/>
                <a:cs typeface="Microsoft YaHei" charset="-122"/>
              </a:rPr>
              <a:t> </a:t>
            </a:r>
            <a:endParaRPr lang="zh-CN" altLang="en-US" sz="2400" dirty="0">
              <a:effectLst/>
              <a:latin typeface="Microsoft YaHei" charset="-122"/>
              <a:ea typeface="Microsoft YaHei" charset="-122"/>
              <a:cs typeface="Microsoft YaHei" charset="-122"/>
            </a:endParaRPr>
          </a:p>
        </p:txBody>
      </p:sp>
      <p:sp>
        <p:nvSpPr>
          <p:cNvPr id="8" name="TextBox 4"/>
          <p:cNvSpPr txBox="1"/>
          <p:nvPr/>
        </p:nvSpPr>
        <p:spPr>
          <a:xfrm>
            <a:off x="5107211" y="4295662"/>
            <a:ext cx="7084789" cy="2308324"/>
          </a:xfrm>
          <a:prstGeom prst="rect">
            <a:avLst/>
          </a:prstGeom>
          <a:solidFill>
            <a:schemeClr val="bg1"/>
          </a:solidFill>
          <a:ln>
            <a:solidFill>
              <a:schemeClr val="tx1"/>
            </a:solidFill>
          </a:ln>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传输控制协议</a:t>
            </a:r>
            <a:r>
              <a:rPr lang="en-US" altLang="zh-CN" sz="2400" dirty="0">
                <a:latin typeface="微软雅黑" panose="020B0503020204020204" charset="-122"/>
                <a:ea typeface="微软雅黑" panose="020B0503020204020204" charset="-122"/>
                <a:cs typeface="微软雅黑" panose="020B0503020204020204" charset="-122"/>
              </a:rPr>
              <a:t> (TCP) </a:t>
            </a: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Internet</a:t>
            </a:r>
            <a:r>
              <a:rPr lang="zh-CN" altLang="en-US" sz="2400" dirty="0">
                <a:latin typeface="微软雅黑" panose="020B0503020204020204" charset="-122"/>
                <a:ea typeface="微软雅黑" panose="020B0503020204020204" charset="-122"/>
                <a:cs typeface="微软雅黑" panose="020B0503020204020204" charset="-122"/>
              </a:rPr>
              <a:t>提供</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面向连接服务</a:t>
            </a:r>
            <a:r>
              <a:rPr lang="zh-CN" altLang="en-US" sz="2400" dirty="0">
                <a:latin typeface="微软雅黑" panose="020B0503020204020204" charset="-122"/>
                <a:ea typeface="微软雅黑" panose="020B0503020204020204" charset="-122"/>
                <a:cs typeface="微软雅黑" panose="020B0503020204020204" charset="-122"/>
              </a:rPr>
              <a:t>的传输层协议。</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套接字四元组：</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&lt;</a:t>
            </a:r>
            <a:r>
              <a:rPr lang="zh-CN" altLang="en-US" sz="2400" dirty="0">
                <a:solidFill>
                  <a:schemeClr val="bg1"/>
                </a:solidFill>
                <a:latin typeface="微软雅黑" panose="020B0503020204020204" charset="-122"/>
                <a:ea typeface="微软雅黑" panose="020B0503020204020204" charset="-122"/>
                <a:cs typeface="微软雅黑" panose="020B0503020204020204" charset="-122"/>
              </a:rPr>
              <a:t>源</a:t>
            </a:r>
            <a:r>
              <a:rPr lang="en-US" altLang="zh-CN" sz="2400" dirty="0">
                <a:solidFill>
                  <a:schemeClr val="bg1"/>
                </a:solidFill>
                <a:latin typeface="微软雅黑" panose="020B0503020204020204" charset="-122"/>
                <a:ea typeface="微软雅黑" panose="020B0503020204020204" charset="-122"/>
                <a:cs typeface="微软雅黑" panose="020B0503020204020204" charset="-122"/>
              </a:rPr>
              <a:t>IP</a:t>
            </a:r>
            <a:r>
              <a:rPr lang="zh-CN" altLang="en-US" sz="2400" dirty="0">
                <a:solidFill>
                  <a:schemeClr val="bg1"/>
                </a:solidFill>
                <a:latin typeface="微软雅黑" panose="020B0503020204020204" charset="-122"/>
                <a:ea typeface="微软雅黑" panose="020B0503020204020204" charset="-122"/>
                <a:cs typeface="微软雅黑" panose="020B0503020204020204" charset="-122"/>
              </a:rPr>
              <a:t>地址，源端口号，目的</a:t>
            </a:r>
            <a:r>
              <a:rPr lang="en-US" altLang="zh-CN" sz="2400" dirty="0">
                <a:solidFill>
                  <a:schemeClr val="bg1"/>
                </a:solidFill>
                <a:latin typeface="微软雅黑" panose="020B0503020204020204" charset="-122"/>
                <a:ea typeface="微软雅黑" panose="020B0503020204020204" charset="-122"/>
                <a:cs typeface="微软雅黑" panose="020B0503020204020204" charset="-122"/>
              </a:rPr>
              <a:t>IP</a:t>
            </a:r>
            <a:r>
              <a:rPr lang="zh-CN" altLang="en-US" sz="2400" dirty="0">
                <a:solidFill>
                  <a:schemeClr val="bg1"/>
                </a:solidFill>
                <a:latin typeface="微软雅黑" panose="020B0503020204020204" charset="-122"/>
                <a:ea typeface="微软雅黑" panose="020B0503020204020204" charset="-122"/>
                <a:cs typeface="微软雅黑" panose="020B0503020204020204" charset="-122"/>
              </a:rPr>
              <a:t>地址，目的端口号</a:t>
            </a:r>
            <a:r>
              <a:rPr lang="en-US" altLang="zh-CN" sz="2400" dirty="0">
                <a:latin typeface="微软雅黑" panose="020B0503020204020204" charset="-122"/>
                <a:ea typeface="微软雅黑" panose="020B0503020204020204" charset="-122"/>
                <a:cs typeface="微软雅黑" panose="020B0503020204020204" charset="-122"/>
              </a:rPr>
              <a:t>&gt;</a:t>
            </a:r>
          </a:p>
        </p:txBody>
      </p:sp>
    </p:spTree>
    <p:extLst>
      <p:ext uri="{BB962C8B-B14F-4D97-AF65-F5344CB8AC3E}">
        <p14:creationId xmlns:p14="http://schemas.microsoft.com/office/powerpoint/2010/main" val="14233843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0" y="2508225"/>
            <a:ext cx="2288540" cy="1134413"/>
          </a:xfrm>
          <a:prstGeom prst="rect">
            <a:avLst/>
          </a:prstGeom>
          <a:noFill/>
        </p:spPr>
        <p:txBody>
          <a:bodyPr wrap="square" rtlCol="0">
            <a:spAutoFit/>
          </a:bodyPr>
          <a:lstStyle/>
          <a:p>
            <a:pPr>
              <a:lnSpc>
                <a:spcPct val="150000"/>
              </a:lnSpc>
            </a:pPr>
            <a:r>
              <a:rPr lang="zh-CN" altLang="en-US" sz="2400" dirty="0"/>
              <a:t>传输层的</a:t>
            </a:r>
            <a:endParaRPr lang="en-US" altLang="zh-CN" sz="2400" dirty="0"/>
          </a:p>
          <a:p>
            <a:pPr>
              <a:lnSpc>
                <a:spcPct val="150000"/>
              </a:lnSpc>
            </a:pPr>
            <a:r>
              <a:rPr lang="zh-CN" altLang="en-US" sz="2400" dirty="0"/>
              <a:t>复用与分解</a:t>
            </a:r>
          </a:p>
        </p:txBody>
      </p:sp>
      <p:sp>
        <p:nvSpPr>
          <p:cNvPr id="6" name="文本框 5"/>
          <p:cNvSpPr txBox="1"/>
          <p:nvPr/>
        </p:nvSpPr>
        <p:spPr>
          <a:xfrm>
            <a:off x="2227923" y="564539"/>
            <a:ext cx="4763643" cy="5078313"/>
          </a:xfrm>
          <a:prstGeom prst="rect">
            <a:avLst/>
          </a:prstGeom>
          <a:noFill/>
        </p:spPr>
        <p:txBody>
          <a:bodyPr wrap="square" rtlCol="0">
            <a:spAutoFit/>
          </a:bodyPr>
          <a:lstStyle/>
          <a:p>
            <a:pPr>
              <a:lnSpc>
                <a:spcPct val="150000"/>
              </a:lnSpc>
            </a:pPr>
            <a:r>
              <a:rPr lang="zh-CN" altLang="en-US" sz="2400" dirty="0"/>
              <a:t>复用与分解</a:t>
            </a: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r>
              <a:rPr lang="zh-CN" altLang="en-US" sz="2400" dirty="0"/>
              <a:t>无连接的复用分解</a:t>
            </a: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r>
              <a:rPr lang="zh-CN" altLang="en-US" sz="2400" dirty="0"/>
              <a:t>面向连接的复用分解</a:t>
            </a:r>
            <a:endParaRPr lang="en-US" altLang="zh-CN" sz="2400" dirty="0"/>
          </a:p>
        </p:txBody>
      </p:sp>
      <p:sp>
        <p:nvSpPr>
          <p:cNvPr id="9" name="左大括号 8"/>
          <p:cNvSpPr/>
          <p:nvPr/>
        </p:nvSpPr>
        <p:spPr>
          <a:xfrm>
            <a:off x="1588960" y="757569"/>
            <a:ext cx="699580" cy="469225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0" name="TextBox 4"/>
          <p:cNvSpPr txBox="1"/>
          <p:nvPr/>
        </p:nvSpPr>
        <p:spPr>
          <a:xfrm>
            <a:off x="4609745" y="0"/>
            <a:ext cx="7368895" cy="1754326"/>
          </a:xfrm>
          <a:prstGeom prst="rect">
            <a:avLst/>
          </a:prstGeom>
          <a:noFill/>
          <a:ln>
            <a:solidFill>
              <a:schemeClr val="tx1"/>
            </a:solidFill>
          </a:ln>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rPr>
              <a:t>支持众多</a:t>
            </a:r>
            <a:r>
              <a:rPr lang="zh-CN" altLang="en-US" sz="2400" dirty="0">
                <a:solidFill>
                  <a:srgbClr val="FF0000"/>
                </a:solidFill>
                <a:latin typeface="微软雅黑" panose="020B0503020204020204" charset="-122"/>
                <a:ea typeface="微软雅黑" panose="020B0503020204020204" charset="-122"/>
              </a:rPr>
              <a:t>应用进程共用</a:t>
            </a:r>
            <a:r>
              <a:rPr lang="zh-CN" altLang="en-US" sz="2400" dirty="0">
                <a:latin typeface="微软雅黑" panose="020B0503020204020204" charset="-122"/>
                <a:ea typeface="微软雅黑" panose="020B0503020204020204" charset="-122"/>
              </a:rPr>
              <a:t>同一个传输层协议，并能够将接收到的数据准确交付给</a:t>
            </a:r>
            <a:r>
              <a:rPr lang="zh-CN" altLang="en-US" sz="2400" dirty="0">
                <a:solidFill>
                  <a:srgbClr val="FF0000"/>
                </a:solidFill>
                <a:latin typeface="微软雅黑" panose="020B0503020204020204" charset="-122"/>
                <a:ea typeface="微软雅黑" panose="020B0503020204020204" charset="-122"/>
              </a:rPr>
              <a:t>不同的应用进程</a:t>
            </a:r>
            <a:r>
              <a:rPr lang="zh-CN" altLang="en-US" sz="2400" dirty="0">
                <a:latin typeface="微软雅黑" panose="020B0503020204020204" charset="-122"/>
                <a:ea typeface="微软雅黑" panose="020B0503020204020204" charset="-122"/>
              </a:rPr>
              <a:t>，称为传输层的</a:t>
            </a:r>
            <a:r>
              <a:rPr lang="zh-CN" altLang="en-US" sz="2400" dirty="0">
                <a:solidFill>
                  <a:srgbClr val="FF0000"/>
                </a:solidFill>
                <a:latin typeface="微软雅黑" panose="020B0503020204020204" charset="-122"/>
                <a:ea typeface="微软雅黑" panose="020B0503020204020204" charset="-122"/>
              </a:rPr>
              <a:t>多路复用与多路分解。</a:t>
            </a:r>
            <a:endParaRPr lang="zh-CN" altLang="en-US" sz="2400" dirty="0">
              <a:latin typeface="微软雅黑" panose="020B0503020204020204" charset="-122"/>
              <a:ea typeface="微软雅黑" panose="020B0503020204020204" charset="-122"/>
            </a:endParaRPr>
          </a:p>
        </p:txBody>
      </p:sp>
      <p:sp>
        <p:nvSpPr>
          <p:cNvPr id="7" name="TextBox 4"/>
          <p:cNvSpPr txBox="1"/>
          <p:nvPr/>
        </p:nvSpPr>
        <p:spPr>
          <a:xfrm>
            <a:off x="4846285" y="2318865"/>
            <a:ext cx="6895813" cy="1754326"/>
          </a:xfrm>
          <a:prstGeom prst="rect">
            <a:avLst/>
          </a:prstGeom>
          <a:noFill/>
          <a:ln>
            <a:solidFill>
              <a:schemeClr val="tx1"/>
            </a:solidFill>
          </a:ln>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用户数据报协议</a:t>
            </a:r>
            <a:r>
              <a:rPr lang="en-US" altLang="zh-CN" sz="2400" dirty="0">
                <a:latin typeface="Microsoft YaHei" charset="-122"/>
                <a:ea typeface="Microsoft YaHei" charset="-122"/>
                <a:cs typeface="Microsoft YaHei" charset="-122"/>
              </a:rPr>
              <a:t>(</a:t>
            </a:r>
            <a:r>
              <a:rPr lang="en-US" altLang="zh-CN" sz="2400" dirty="0">
                <a:solidFill>
                  <a:srgbClr val="FF0000"/>
                </a:solidFill>
                <a:latin typeface="Microsoft YaHei" charset="-122"/>
                <a:ea typeface="Microsoft YaHei" charset="-122"/>
                <a:cs typeface="Microsoft YaHei" charset="-122"/>
              </a:rPr>
              <a:t>UDP</a:t>
            </a:r>
            <a:r>
              <a:rPr lang="en-US" altLang="zh-CN" sz="2400" dirty="0">
                <a:latin typeface="Microsoft YaHei" charset="-122"/>
                <a:ea typeface="Microsoft YaHei" charset="-122"/>
                <a:cs typeface="Microsoft YaHei" charset="-122"/>
              </a:rPr>
              <a:t>) </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Internet</a:t>
            </a:r>
            <a:r>
              <a:rPr lang="zh-CN" altLang="en-US" sz="2400" dirty="0">
                <a:latin typeface="Microsoft YaHei" charset="-122"/>
                <a:ea typeface="Microsoft YaHei" charset="-122"/>
                <a:cs typeface="Microsoft YaHei" charset="-122"/>
              </a:rPr>
              <a:t>提供</a:t>
            </a:r>
            <a:r>
              <a:rPr lang="zh-CN" altLang="en-US" sz="2400" dirty="0">
                <a:solidFill>
                  <a:srgbClr val="FF0000"/>
                </a:solidFill>
                <a:latin typeface="Microsoft YaHei" charset="-122"/>
                <a:ea typeface="Microsoft YaHei" charset="-122"/>
                <a:cs typeface="Microsoft YaHei" charset="-122"/>
              </a:rPr>
              <a:t>无连接服务</a:t>
            </a:r>
            <a:r>
              <a:rPr lang="zh-CN" altLang="en-US" sz="2400" dirty="0">
                <a:latin typeface="Microsoft YaHei" charset="-122"/>
                <a:ea typeface="Microsoft YaHei" charset="-122"/>
                <a:cs typeface="Microsoft YaHei" charset="-122"/>
              </a:rPr>
              <a:t>的传输层协议。</a:t>
            </a:r>
          </a:p>
          <a:p>
            <a:pPr>
              <a:lnSpc>
                <a:spcPct val="150000"/>
              </a:lnSpc>
            </a:pPr>
            <a:r>
              <a:rPr lang="en-US" altLang="zh-CN" sz="2400" dirty="0">
                <a:latin typeface="Microsoft YaHei" charset="-122"/>
                <a:ea typeface="Microsoft YaHei" charset="-122"/>
                <a:cs typeface="Microsoft YaHei" charset="-122"/>
              </a:rPr>
              <a:t>UDP</a:t>
            </a:r>
            <a:r>
              <a:rPr lang="zh-CN" altLang="en-US" sz="2400" dirty="0">
                <a:latin typeface="Microsoft YaHei" charset="-122"/>
                <a:ea typeface="Microsoft YaHei" charset="-122"/>
                <a:cs typeface="Microsoft YaHei" charset="-122"/>
              </a:rPr>
              <a:t>套接字二元组：</a:t>
            </a:r>
            <a:r>
              <a:rPr lang="en-US" altLang="zh-CN" sz="2400" dirty="0">
                <a:latin typeface="Microsoft YaHei" charset="-122"/>
                <a:ea typeface="Microsoft YaHei" charset="-122"/>
                <a:cs typeface="Microsoft YaHei" charset="-122"/>
              </a:rPr>
              <a:t>&lt;</a:t>
            </a:r>
            <a:r>
              <a:rPr lang="zh-CN" altLang="en-US" sz="2400" dirty="0">
                <a:latin typeface="Microsoft YaHei" charset="-122"/>
                <a:ea typeface="Microsoft YaHei" charset="-122"/>
                <a:cs typeface="Microsoft YaHei" charset="-122"/>
              </a:rPr>
              <a:t>目的</a:t>
            </a:r>
            <a:r>
              <a:rPr lang="en-US" altLang="zh-CN" sz="2400" dirty="0">
                <a:latin typeface="Microsoft YaHei" charset="-122"/>
                <a:ea typeface="Microsoft YaHei" charset="-122"/>
                <a:cs typeface="Microsoft YaHei" charset="-122"/>
              </a:rPr>
              <a:t>IP</a:t>
            </a:r>
            <a:r>
              <a:rPr lang="zh-CN" altLang="en-US" sz="2400" dirty="0">
                <a:latin typeface="Microsoft YaHei" charset="-122"/>
                <a:ea typeface="Microsoft YaHei" charset="-122"/>
                <a:cs typeface="Microsoft YaHei" charset="-122"/>
              </a:rPr>
              <a:t>地址，目的端口号</a:t>
            </a:r>
            <a:r>
              <a:rPr lang="en-US" altLang="zh-CN" sz="2400" dirty="0">
                <a:latin typeface="Microsoft YaHei" charset="-122"/>
                <a:ea typeface="Microsoft YaHei" charset="-122"/>
                <a:cs typeface="Microsoft YaHei" charset="-122"/>
              </a:rPr>
              <a:t>&gt; </a:t>
            </a:r>
            <a:r>
              <a:rPr lang="zh-CN" altLang="en-US" sz="2400" dirty="0">
                <a:latin typeface="Microsoft YaHei" charset="-122"/>
                <a:ea typeface="Microsoft YaHei" charset="-122"/>
                <a:cs typeface="Microsoft YaHei" charset="-122"/>
              </a:rPr>
              <a:t> </a:t>
            </a:r>
            <a:endParaRPr lang="zh-CN" altLang="en-US" sz="2400" dirty="0">
              <a:effectLst/>
              <a:latin typeface="Microsoft YaHei" charset="-122"/>
              <a:ea typeface="Microsoft YaHei" charset="-122"/>
              <a:cs typeface="Microsoft YaHei" charset="-122"/>
            </a:endParaRPr>
          </a:p>
        </p:txBody>
      </p:sp>
      <p:sp>
        <p:nvSpPr>
          <p:cNvPr id="8" name="TextBox 4"/>
          <p:cNvSpPr txBox="1"/>
          <p:nvPr/>
        </p:nvSpPr>
        <p:spPr>
          <a:xfrm>
            <a:off x="5107211" y="4295662"/>
            <a:ext cx="7084789" cy="2308324"/>
          </a:xfrm>
          <a:prstGeom prst="rect">
            <a:avLst/>
          </a:prstGeom>
          <a:solidFill>
            <a:schemeClr val="bg1"/>
          </a:solidFill>
          <a:ln>
            <a:solidFill>
              <a:schemeClr val="tx1"/>
            </a:solidFill>
          </a:ln>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传输控制协议</a:t>
            </a:r>
            <a:r>
              <a:rPr lang="en-US" altLang="zh-CN" sz="2400" dirty="0">
                <a:latin typeface="微软雅黑" panose="020B0503020204020204" charset="-122"/>
                <a:ea typeface="微软雅黑" panose="020B0503020204020204" charset="-122"/>
                <a:cs typeface="微软雅黑" panose="020B0503020204020204" charset="-122"/>
              </a:rPr>
              <a:t> (TCP) </a:t>
            </a: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Internet</a:t>
            </a:r>
            <a:r>
              <a:rPr lang="zh-CN" altLang="en-US" sz="2400" dirty="0">
                <a:latin typeface="微软雅黑" panose="020B0503020204020204" charset="-122"/>
                <a:ea typeface="微软雅黑" panose="020B0503020204020204" charset="-122"/>
                <a:cs typeface="微软雅黑" panose="020B0503020204020204" charset="-122"/>
              </a:rPr>
              <a:t>提供</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面向连接服务</a:t>
            </a:r>
            <a:r>
              <a:rPr lang="zh-CN" altLang="en-US" sz="2400" dirty="0">
                <a:latin typeface="微软雅黑" panose="020B0503020204020204" charset="-122"/>
                <a:ea typeface="微软雅黑" panose="020B0503020204020204" charset="-122"/>
                <a:cs typeface="微软雅黑" panose="020B0503020204020204" charset="-122"/>
              </a:rPr>
              <a:t>的传输层协议。</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套接字四元组：</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&lt;</a:t>
            </a:r>
            <a:r>
              <a:rPr lang="zh-CN" altLang="en-US" sz="2400" dirty="0">
                <a:latin typeface="微软雅黑" panose="020B0503020204020204" charset="-122"/>
                <a:ea typeface="微软雅黑" panose="020B0503020204020204" charset="-122"/>
                <a:cs typeface="微软雅黑" panose="020B0503020204020204" charset="-122"/>
              </a:rPr>
              <a:t>源</a:t>
            </a:r>
            <a:r>
              <a:rPr lang="en-US" altLang="zh-CN" sz="2400" dirty="0">
                <a:latin typeface="微软雅黑" panose="020B0503020204020204" charset="-122"/>
                <a:ea typeface="微软雅黑" panose="020B0503020204020204" charset="-122"/>
                <a:cs typeface="微软雅黑" panose="020B0503020204020204" charset="-122"/>
              </a:rPr>
              <a:t>IP</a:t>
            </a:r>
            <a:r>
              <a:rPr lang="zh-CN" altLang="en-US" sz="2400" dirty="0">
                <a:latin typeface="微软雅黑" panose="020B0503020204020204" charset="-122"/>
                <a:ea typeface="微软雅黑" panose="020B0503020204020204" charset="-122"/>
                <a:cs typeface="微软雅黑" panose="020B0503020204020204" charset="-122"/>
              </a:rPr>
              <a:t>地址，源端口号，目的</a:t>
            </a:r>
            <a:r>
              <a:rPr lang="en-US" altLang="zh-CN" sz="2400" dirty="0">
                <a:latin typeface="微软雅黑" panose="020B0503020204020204" charset="-122"/>
                <a:ea typeface="微软雅黑" panose="020B0503020204020204" charset="-122"/>
                <a:cs typeface="微软雅黑" panose="020B0503020204020204" charset="-122"/>
              </a:rPr>
              <a:t>IP</a:t>
            </a:r>
            <a:r>
              <a:rPr lang="zh-CN" altLang="en-US" sz="2400" dirty="0">
                <a:latin typeface="微软雅黑" panose="020B0503020204020204" charset="-122"/>
                <a:ea typeface="微软雅黑" panose="020B0503020204020204" charset="-122"/>
                <a:cs typeface="微软雅黑" panose="020B0503020204020204" charset="-122"/>
              </a:rPr>
              <a:t>地址，目的端口号</a:t>
            </a:r>
            <a:r>
              <a:rPr lang="en-US" altLang="zh-CN" sz="2400" dirty="0">
                <a:latin typeface="微软雅黑" panose="020B0503020204020204" charset="-122"/>
                <a:ea typeface="微软雅黑" panose="020B0503020204020204" charset="-122"/>
                <a:cs typeface="微软雅黑" panose="020B0503020204020204" charset="-122"/>
              </a:rPr>
              <a:t>&gt;</a:t>
            </a:r>
          </a:p>
        </p:txBody>
      </p:sp>
    </p:spTree>
    <p:extLst>
      <p:ext uri="{BB962C8B-B14F-4D97-AF65-F5344CB8AC3E}">
        <p14:creationId xmlns:p14="http://schemas.microsoft.com/office/powerpoint/2010/main" val="29528993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6"/>
          <p:cNvSpPr txBox="1"/>
          <p:nvPr/>
        </p:nvSpPr>
        <p:spPr>
          <a:xfrm>
            <a:off x="688245" y="3221457"/>
            <a:ext cx="2288540" cy="461665"/>
          </a:xfrm>
          <a:prstGeom prst="rect">
            <a:avLst/>
          </a:prstGeom>
          <a:noFill/>
        </p:spPr>
        <p:txBody>
          <a:bodyPr wrap="square" rtlCol="0">
            <a:spAutoFit/>
          </a:bodyPr>
          <a:lstStyle/>
          <a:p>
            <a:r>
              <a:rPr lang="zh-CN" altLang="en-US" sz="2400" dirty="0"/>
              <a:t>第三章   传输层</a:t>
            </a:r>
          </a:p>
        </p:txBody>
      </p:sp>
      <p:sp>
        <p:nvSpPr>
          <p:cNvPr id="9" name="文本框 8"/>
          <p:cNvSpPr txBox="1"/>
          <p:nvPr/>
        </p:nvSpPr>
        <p:spPr>
          <a:xfrm>
            <a:off x="3795140" y="1570039"/>
            <a:ext cx="4763643" cy="3785652"/>
          </a:xfrm>
          <a:prstGeom prst="rect">
            <a:avLst/>
          </a:prstGeom>
          <a:noFill/>
        </p:spPr>
        <p:txBody>
          <a:bodyPr wrap="square" rtlCol="0">
            <a:spAutoFit/>
          </a:bodyPr>
          <a:lstStyle/>
          <a:p>
            <a:pPr>
              <a:lnSpc>
                <a:spcPct val="200000"/>
              </a:lnSpc>
            </a:pPr>
            <a:r>
              <a:rPr lang="zh-CN" altLang="en-US" sz="2400" dirty="0"/>
              <a:t>第一节 传输层的基本服务</a:t>
            </a:r>
            <a:endParaRPr lang="en-US" altLang="zh-CN" sz="2400" dirty="0"/>
          </a:p>
          <a:p>
            <a:pPr>
              <a:lnSpc>
                <a:spcPct val="200000"/>
              </a:lnSpc>
            </a:pPr>
            <a:r>
              <a:rPr lang="zh-CN" altLang="en-US" sz="2400" dirty="0"/>
              <a:t>第二节 传输层的复用与分解</a:t>
            </a:r>
            <a:endParaRPr lang="en-US" altLang="zh-CN" sz="2400" dirty="0"/>
          </a:p>
          <a:p>
            <a:pPr>
              <a:lnSpc>
                <a:spcPct val="200000"/>
              </a:lnSpc>
            </a:pPr>
            <a:r>
              <a:rPr lang="zh-CN" altLang="en-US" sz="2400" dirty="0">
                <a:solidFill>
                  <a:srgbClr val="FF0000"/>
                </a:solidFill>
              </a:rPr>
              <a:t>第三节 停</a:t>
            </a:r>
            <a:r>
              <a:rPr lang="en-US" altLang="zh-CN" sz="2400" dirty="0">
                <a:solidFill>
                  <a:srgbClr val="FF0000"/>
                </a:solidFill>
              </a:rPr>
              <a:t>-</a:t>
            </a:r>
            <a:r>
              <a:rPr lang="zh-CN" altLang="en-US" sz="2400" dirty="0">
                <a:solidFill>
                  <a:srgbClr val="FF0000"/>
                </a:solidFill>
              </a:rPr>
              <a:t>等协议与滑动窗口协议</a:t>
            </a:r>
            <a:endParaRPr lang="en-US" altLang="zh-CN" sz="2400" dirty="0">
              <a:solidFill>
                <a:srgbClr val="FF0000"/>
              </a:solidFill>
            </a:endParaRPr>
          </a:p>
          <a:p>
            <a:pPr>
              <a:lnSpc>
                <a:spcPct val="200000"/>
              </a:lnSpc>
            </a:pPr>
            <a:r>
              <a:rPr lang="zh-CN" altLang="en-US" sz="2400" dirty="0"/>
              <a:t>第四节 用户数据报协议（</a:t>
            </a:r>
            <a:r>
              <a:rPr lang="en-US" altLang="zh-CN" sz="2400" dirty="0"/>
              <a:t>UDP</a:t>
            </a:r>
            <a:r>
              <a:rPr lang="zh-CN" altLang="en-US" sz="2400" dirty="0"/>
              <a:t>）</a:t>
            </a:r>
            <a:endParaRPr lang="en-US" altLang="zh-CN" sz="2400" dirty="0"/>
          </a:p>
          <a:p>
            <a:pPr>
              <a:lnSpc>
                <a:spcPct val="200000"/>
              </a:lnSpc>
            </a:pPr>
            <a:r>
              <a:rPr lang="zh-CN" altLang="en-US" sz="2400" dirty="0"/>
              <a:t>第五节 传输控制协议（</a:t>
            </a:r>
            <a:r>
              <a:rPr lang="en-US" altLang="zh-CN" sz="2400" dirty="0"/>
              <a:t>TCP</a:t>
            </a:r>
            <a:r>
              <a:rPr lang="zh-CN" altLang="en-US" sz="2400" dirty="0"/>
              <a:t>）</a:t>
            </a:r>
          </a:p>
        </p:txBody>
      </p:sp>
      <p:sp>
        <p:nvSpPr>
          <p:cNvPr id="10" name="左大括号 9"/>
          <p:cNvSpPr/>
          <p:nvPr/>
        </p:nvSpPr>
        <p:spPr>
          <a:xfrm>
            <a:off x="3070288" y="1993965"/>
            <a:ext cx="537845" cy="291665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64785312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左大括号 4"/>
          <p:cNvSpPr/>
          <p:nvPr/>
        </p:nvSpPr>
        <p:spPr>
          <a:xfrm>
            <a:off x="1607740" y="433705"/>
            <a:ext cx="435673" cy="5893943"/>
          </a:xfrm>
          <a:prstGeom prst="leftBrace">
            <a:avLst/>
          </a:prstGeom>
          <a:ln>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fontAlgn="base">
              <a:lnSpc>
                <a:spcPct val="150000"/>
              </a:lnSpc>
            </a:pPr>
            <a:endParaRPr lang="zh-CN" altLang="en-US" sz="2000" strike="noStrike" noProof="1">
              <a:latin typeface="+mn-ea"/>
            </a:endParaRPr>
          </a:p>
        </p:txBody>
      </p:sp>
      <p:sp>
        <p:nvSpPr>
          <p:cNvPr id="6" name="文本框 5"/>
          <p:cNvSpPr txBox="1"/>
          <p:nvPr/>
        </p:nvSpPr>
        <p:spPr>
          <a:xfrm>
            <a:off x="5219492" y="45743"/>
            <a:ext cx="3435350" cy="1477328"/>
          </a:xfrm>
          <a:prstGeom prst="rect">
            <a:avLst/>
          </a:prstGeom>
          <a:noFill/>
        </p:spPr>
        <p:txBody>
          <a:bodyPr wrap="square" rtlCol="0">
            <a:spAutoFit/>
          </a:bodyPr>
          <a:lstStyle/>
          <a:p>
            <a:pPr>
              <a:lnSpc>
                <a:spcPct val="150000"/>
              </a:lnSpc>
            </a:pPr>
            <a:r>
              <a:rPr lang="zh-CN" altLang="en-US" sz="2000" noProof="1">
                <a:latin typeface="+mn-ea"/>
                <a:cs typeface="微软雅黑" panose="020B0503020204020204" charset="-122"/>
              </a:rPr>
              <a:t>问题</a:t>
            </a:r>
            <a:endParaRPr lang="en-US" altLang="zh-CN" sz="2000" noProof="1">
              <a:latin typeface="+mn-ea"/>
              <a:cs typeface="微软雅黑" panose="020B0503020204020204" charset="-122"/>
            </a:endParaRPr>
          </a:p>
          <a:p>
            <a:pPr>
              <a:lnSpc>
                <a:spcPct val="150000"/>
              </a:lnSpc>
            </a:pPr>
            <a:endParaRPr lang="en-US" altLang="zh-CN" sz="2000" noProof="1">
              <a:latin typeface="+mn-ea"/>
              <a:cs typeface="微软雅黑" panose="020B0503020204020204" charset="-122"/>
            </a:endParaRPr>
          </a:p>
          <a:p>
            <a:pPr>
              <a:lnSpc>
                <a:spcPct val="150000"/>
              </a:lnSpc>
            </a:pPr>
            <a:r>
              <a:rPr lang="zh-CN" altLang="en-US" sz="2000" noProof="1">
                <a:latin typeface="+mn-ea"/>
                <a:cs typeface="微软雅黑" panose="020B0503020204020204" charset="-122"/>
              </a:rPr>
              <a:t>解决措施</a:t>
            </a:r>
          </a:p>
        </p:txBody>
      </p:sp>
      <p:sp>
        <p:nvSpPr>
          <p:cNvPr id="2" name="矩形 1"/>
          <p:cNvSpPr/>
          <p:nvPr/>
        </p:nvSpPr>
        <p:spPr>
          <a:xfrm>
            <a:off x="0" y="2718407"/>
            <a:ext cx="1723549" cy="961289"/>
          </a:xfrm>
          <a:prstGeom prst="rect">
            <a:avLst/>
          </a:prstGeom>
        </p:spPr>
        <p:txBody>
          <a:bodyPr wrap="none">
            <a:spAutoFit/>
          </a:bodyPr>
          <a:lstStyle/>
          <a:p>
            <a:pPr>
              <a:lnSpc>
                <a:spcPct val="150000"/>
              </a:lnSpc>
            </a:pPr>
            <a:r>
              <a:rPr lang="zh-CN" altLang="en-US" sz="2000" dirty="0">
                <a:latin typeface="+mn-ea"/>
              </a:rPr>
              <a:t>停</a:t>
            </a:r>
            <a:r>
              <a:rPr lang="en-US" altLang="zh-CN" sz="2000" dirty="0">
                <a:latin typeface="+mn-ea"/>
              </a:rPr>
              <a:t>-</a:t>
            </a:r>
            <a:r>
              <a:rPr lang="zh-CN" altLang="en-US" sz="2000" dirty="0">
                <a:latin typeface="+mn-ea"/>
              </a:rPr>
              <a:t>等协议与</a:t>
            </a:r>
            <a:endParaRPr lang="en-US" altLang="zh-CN" sz="2000" dirty="0">
              <a:latin typeface="+mn-ea"/>
            </a:endParaRPr>
          </a:p>
          <a:p>
            <a:pPr>
              <a:lnSpc>
                <a:spcPct val="150000"/>
              </a:lnSpc>
            </a:pPr>
            <a:r>
              <a:rPr lang="zh-CN" altLang="en-US" sz="2000" dirty="0">
                <a:latin typeface="+mn-ea"/>
              </a:rPr>
              <a:t>滑动窗口协议</a:t>
            </a:r>
            <a:endParaRPr lang="en-US" altLang="zh-CN" sz="2000" dirty="0">
              <a:latin typeface="+mn-ea"/>
            </a:endParaRPr>
          </a:p>
        </p:txBody>
      </p:sp>
      <p:sp>
        <p:nvSpPr>
          <p:cNvPr id="8" name="左大括号 7"/>
          <p:cNvSpPr/>
          <p:nvPr/>
        </p:nvSpPr>
        <p:spPr>
          <a:xfrm>
            <a:off x="4783819" y="142351"/>
            <a:ext cx="435673" cy="1284113"/>
          </a:xfrm>
          <a:prstGeom prst="leftBrace">
            <a:avLst/>
          </a:prstGeom>
          <a:ln>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fontAlgn="base">
              <a:lnSpc>
                <a:spcPct val="150000"/>
              </a:lnSpc>
            </a:pPr>
            <a:endParaRPr lang="zh-CN" altLang="en-US" sz="2000" strike="noStrike" noProof="1">
              <a:latin typeface="+mn-ea"/>
            </a:endParaRPr>
          </a:p>
        </p:txBody>
      </p:sp>
      <p:sp>
        <p:nvSpPr>
          <p:cNvPr id="11" name="文本框 10"/>
          <p:cNvSpPr txBox="1"/>
          <p:nvPr/>
        </p:nvSpPr>
        <p:spPr>
          <a:xfrm>
            <a:off x="2195813" y="486088"/>
            <a:ext cx="3435350" cy="6093976"/>
          </a:xfrm>
          <a:prstGeom prst="rect">
            <a:avLst/>
          </a:prstGeom>
          <a:noFill/>
        </p:spPr>
        <p:txBody>
          <a:bodyPr wrap="square" rtlCol="0">
            <a:spAutoFit/>
          </a:bodyPr>
          <a:lstStyle/>
          <a:p>
            <a:pPr>
              <a:lnSpc>
                <a:spcPct val="150000"/>
              </a:lnSpc>
            </a:pPr>
            <a:r>
              <a:rPr lang="zh-CN" altLang="en-US" sz="2000" noProof="1">
                <a:solidFill>
                  <a:srgbClr val="FF0000"/>
                </a:solidFill>
                <a:latin typeface="+mn-ea"/>
                <a:cs typeface="微软雅黑" panose="020B0503020204020204" charset="-122"/>
              </a:rPr>
              <a:t>可靠数据传输基本原理</a:t>
            </a:r>
            <a:endParaRPr lang="en-US" altLang="zh-CN" sz="2000" noProof="1">
              <a:solidFill>
                <a:srgbClr val="FF0000"/>
              </a:solidFill>
              <a:latin typeface="+mn-ea"/>
              <a:cs typeface="微软雅黑" panose="020B0503020204020204" charset="-122"/>
            </a:endParaRPr>
          </a:p>
          <a:p>
            <a:pPr>
              <a:lnSpc>
                <a:spcPct val="150000"/>
              </a:lnSpc>
            </a:pPr>
            <a:endParaRPr lang="en-US" altLang="zh-CN" sz="2000" noProof="1">
              <a:latin typeface="+mn-ea"/>
              <a:cs typeface="微软雅黑" panose="020B0503020204020204" charset="-122"/>
            </a:endParaRPr>
          </a:p>
          <a:p>
            <a:pPr>
              <a:lnSpc>
                <a:spcPct val="150000"/>
              </a:lnSpc>
            </a:pPr>
            <a:endParaRPr lang="en-US" altLang="zh-CN" sz="2000" noProof="1">
              <a:latin typeface="+mn-ea"/>
              <a:cs typeface="微软雅黑" panose="020B0503020204020204" charset="-122"/>
            </a:endParaRPr>
          </a:p>
          <a:p>
            <a:pPr>
              <a:lnSpc>
                <a:spcPct val="150000"/>
              </a:lnSpc>
            </a:pPr>
            <a:endParaRPr lang="en-US" altLang="zh-CN" sz="2000" noProof="1">
              <a:latin typeface="+mn-ea"/>
              <a:cs typeface="微软雅黑" panose="020B0503020204020204" charset="-122"/>
            </a:endParaRPr>
          </a:p>
          <a:p>
            <a:pPr>
              <a:lnSpc>
                <a:spcPct val="150000"/>
              </a:lnSpc>
            </a:pPr>
            <a:endParaRPr lang="zh-CN" altLang="en-US" sz="2000" noProof="1">
              <a:latin typeface="+mn-ea"/>
              <a:cs typeface="微软雅黑" panose="020B0503020204020204" charset="-122"/>
            </a:endParaRPr>
          </a:p>
          <a:p>
            <a:pPr>
              <a:lnSpc>
                <a:spcPct val="150000"/>
              </a:lnSpc>
            </a:pPr>
            <a:endParaRPr lang="zh-CN" altLang="en-US" sz="2000" noProof="1">
              <a:latin typeface="+mn-ea"/>
              <a:cs typeface="微软雅黑" panose="020B0503020204020204" charset="-122"/>
            </a:endParaRPr>
          </a:p>
          <a:p>
            <a:pPr>
              <a:lnSpc>
                <a:spcPct val="150000"/>
              </a:lnSpc>
            </a:pPr>
            <a:r>
              <a:rPr lang="zh-CN" altLang="en-US" sz="2000" noProof="1">
                <a:latin typeface="+mn-ea"/>
                <a:cs typeface="微软雅黑" panose="020B0503020204020204" charset="-122"/>
              </a:rPr>
              <a:t>停</a:t>
            </a:r>
            <a:r>
              <a:rPr lang="en-US" altLang="zh-CN" sz="2000" noProof="1">
                <a:latin typeface="+mn-ea"/>
                <a:cs typeface="微软雅黑" panose="020B0503020204020204" charset="-122"/>
              </a:rPr>
              <a:t>-</a:t>
            </a:r>
            <a:r>
              <a:rPr lang="zh-CN" altLang="en-US" sz="2000" noProof="1">
                <a:latin typeface="+mn-ea"/>
                <a:cs typeface="微软雅黑" panose="020B0503020204020204" charset="-122"/>
              </a:rPr>
              <a:t>等协议</a:t>
            </a:r>
            <a:endParaRPr lang="en-US" altLang="zh-CN" sz="2000" noProof="1">
              <a:latin typeface="+mn-ea"/>
              <a:cs typeface="微软雅黑" panose="020B0503020204020204" charset="-122"/>
            </a:endParaRPr>
          </a:p>
          <a:p>
            <a:pPr>
              <a:lnSpc>
                <a:spcPct val="150000"/>
              </a:lnSpc>
            </a:pPr>
            <a:endParaRPr lang="en-US" altLang="zh-CN" sz="2000" noProof="1">
              <a:latin typeface="+mn-ea"/>
              <a:cs typeface="微软雅黑" panose="020B0503020204020204" charset="-122"/>
            </a:endParaRPr>
          </a:p>
          <a:p>
            <a:pPr>
              <a:lnSpc>
                <a:spcPct val="150000"/>
              </a:lnSpc>
            </a:pPr>
            <a:endParaRPr lang="en-US" altLang="zh-CN" sz="2000" noProof="1">
              <a:latin typeface="+mn-ea"/>
              <a:cs typeface="微软雅黑" panose="020B0503020204020204" charset="-122"/>
            </a:endParaRPr>
          </a:p>
          <a:p>
            <a:pPr>
              <a:lnSpc>
                <a:spcPct val="150000"/>
              </a:lnSpc>
            </a:pPr>
            <a:endParaRPr lang="en-US" altLang="zh-CN" sz="2000" noProof="1">
              <a:latin typeface="+mn-ea"/>
              <a:cs typeface="微软雅黑" panose="020B0503020204020204" charset="-122"/>
            </a:endParaRPr>
          </a:p>
          <a:p>
            <a:pPr>
              <a:lnSpc>
                <a:spcPct val="150000"/>
              </a:lnSpc>
            </a:pPr>
            <a:endParaRPr lang="zh-CN" altLang="en-US" sz="2000" noProof="1">
              <a:latin typeface="+mn-ea"/>
              <a:cs typeface="微软雅黑" panose="020B0503020204020204" charset="-122"/>
            </a:endParaRPr>
          </a:p>
          <a:p>
            <a:pPr>
              <a:lnSpc>
                <a:spcPct val="150000"/>
              </a:lnSpc>
            </a:pPr>
            <a:endParaRPr lang="zh-CN" altLang="en-US" sz="2000" noProof="1">
              <a:latin typeface="+mn-ea"/>
              <a:cs typeface="微软雅黑" panose="020B0503020204020204" charset="-122"/>
            </a:endParaRPr>
          </a:p>
          <a:p>
            <a:pPr>
              <a:lnSpc>
                <a:spcPct val="150000"/>
              </a:lnSpc>
            </a:pPr>
            <a:r>
              <a:rPr lang="zh-CN" altLang="en-US" sz="2000" noProof="1">
                <a:latin typeface="+mn-ea"/>
                <a:cs typeface="微软雅黑" panose="020B0503020204020204" charset="-122"/>
              </a:rPr>
              <a:t>滑动窗口协议</a:t>
            </a:r>
          </a:p>
        </p:txBody>
      </p:sp>
    </p:spTree>
    <p:extLst>
      <p:ext uri="{BB962C8B-B14F-4D97-AF65-F5344CB8AC3E}">
        <p14:creationId xmlns:p14="http://schemas.microsoft.com/office/powerpoint/2010/main" val="135370561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圆角矩形 5"/>
          <p:cNvSpPr/>
          <p:nvPr/>
        </p:nvSpPr>
        <p:spPr>
          <a:xfrm>
            <a:off x="856918" y="1515513"/>
            <a:ext cx="7315200" cy="2555240"/>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400" dirty="0">
                <a:solidFill>
                  <a:schemeClr val="tx1"/>
                </a:solidFill>
                <a:latin typeface="微软雅黑" panose="020B0503020204020204" charset="-122"/>
                <a:ea typeface="微软雅黑" panose="020B0503020204020204" charset="-122"/>
              </a:rPr>
              <a:t>不可靠传输信道在数据传输中可能发生：</a:t>
            </a:r>
          </a:p>
          <a:p>
            <a:pPr>
              <a:lnSpc>
                <a:spcPct val="150000"/>
              </a:lnSpc>
            </a:pPr>
            <a:r>
              <a:rPr lang="en-US" altLang="zh-CN" sz="2400" b="1" dirty="0">
                <a:solidFill>
                  <a:schemeClr val="tx1"/>
                </a:solidFill>
                <a:latin typeface="微软雅黑" panose="020B0503020204020204" charset="-122"/>
                <a:ea typeface="微软雅黑" panose="020B0503020204020204" charset="-122"/>
              </a:rPr>
              <a:t>1</a:t>
            </a:r>
            <a:r>
              <a:rPr lang="zh-CN" altLang="en-US" sz="2400" b="1" dirty="0">
                <a:solidFill>
                  <a:schemeClr val="tx1"/>
                </a:solidFill>
                <a:latin typeface="微软雅黑" panose="020B0503020204020204" charset="-122"/>
                <a:ea typeface="微软雅黑" panose="020B0503020204020204" charset="-122"/>
              </a:rPr>
              <a:t>、比特差错</a:t>
            </a:r>
            <a:r>
              <a:rPr lang="zh-CN" altLang="en-US" sz="2400" dirty="0">
                <a:solidFill>
                  <a:schemeClr val="tx1"/>
                </a:solidFill>
                <a:latin typeface="微软雅黑" panose="020B0503020204020204" charset="-122"/>
                <a:ea typeface="微软雅黑" panose="020B0503020204020204" charset="-122"/>
              </a:rPr>
              <a:t>：</a:t>
            </a:r>
            <a:r>
              <a:rPr lang="en-US" altLang="zh-CN" sz="2400" dirty="0">
                <a:solidFill>
                  <a:schemeClr val="tx1"/>
                </a:solidFill>
                <a:latin typeface="微软雅黑" panose="020B0503020204020204" charset="-122"/>
                <a:ea typeface="微软雅黑" panose="020B0503020204020204" charset="-122"/>
              </a:rPr>
              <a:t>1001——1000</a:t>
            </a:r>
            <a:endParaRPr lang="zh-CN" altLang="en-US" sz="2400" dirty="0">
              <a:solidFill>
                <a:schemeClr val="tx1"/>
              </a:solidFill>
              <a:latin typeface="微软雅黑" panose="020B0503020204020204" charset="-122"/>
              <a:ea typeface="微软雅黑" panose="020B0503020204020204" charset="-122"/>
            </a:endParaRPr>
          </a:p>
          <a:p>
            <a:pPr>
              <a:lnSpc>
                <a:spcPct val="150000"/>
              </a:lnSpc>
            </a:pPr>
            <a:r>
              <a:rPr lang="en-US" altLang="zh-CN" sz="2400" b="1" dirty="0">
                <a:solidFill>
                  <a:schemeClr val="tx1"/>
                </a:solidFill>
                <a:latin typeface="微软雅黑" panose="020B0503020204020204" charset="-122"/>
                <a:ea typeface="微软雅黑" panose="020B0503020204020204" charset="-122"/>
              </a:rPr>
              <a:t>2</a:t>
            </a:r>
            <a:r>
              <a:rPr lang="zh-CN" altLang="en-US" sz="2400" b="1" dirty="0">
                <a:solidFill>
                  <a:schemeClr val="tx1"/>
                </a:solidFill>
                <a:latin typeface="微软雅黑" panose="020B0503020204020204" charset="-122"/>
                <a:ea typeface="微软雅黑" panose="020B0503020204020204" charset="-122"/>
              </a:rPr>
              <a:t>、乱序</a:t>
            </a:r>
            <a:r>
              <a:rPr lang="zh-CN" altLang="en-US" sz="2400" dirty="0">
                <a:solidFill>
                  <a:schemeClr val="tx1"/>
                </a:solidFill>
                <a:latin typeface="微软雅黑" panose="020B0503020204020204" charset="-122"/>
                <a:ea typeface="微软雅黑" panose="020B0503020204020204" charset="-122"/>
              </a:rPr>
              <a:t>：数据块</a:t>
            </a:r>
            <a:r>
              <a:rPr lang="en-US" altLang="zh-CN" sz="2400" dirty="0">
                <a:solidFill>
                  <a:schemeClr val="tx1"/>
                </a:solidFill>
                <a:latin typeface="微软雅黑" panose="020B0503020204020204" charset="-122"/>
                <a:ea typeface="微软雅黑" panose="020B0503020204020204" charset="-122"/>
              </a:rPr>
              <a:t>1</a:t>
            </a:r>
            <a:r>
              <a:rPr lang="zh-CN" altLang="en-US" sz="2400" dirty="0">
                <a:solidFill>
                  <a:schemeClr val="tx1"/>
                </a:solidFill>
                <a:latin typeface="微软雅黑" panose="020B0503020204020204" charset="-122"/>
                <a:ea typeface="微软雅黑" panose="020B0503020204020204" charset="-122"/>
              </a:rPr>
              <a:t>、</a:t>
            </a:r>
            <a:r>
              <a:rPr lang="en-US" altLang="zh-CN" sz="2400" dirty="0">
                <a:solidFill>
                  <a:schemeClr val="tx1"/>
                </a:solidFill>
                <a:latin typeface="微软雅黑" panose="020B0503020204020204" charset="-122"/>
                <a:ea typeface="微软雅黑" panose="020B0503020204020204" charset="-122"/>
              </a:rPr>
              <a:t>2</a:t>
            </a:r>
            <a:r>
              <a:rPr lang="zh-CN" altLang="en-US" sz="2400" dirty="0">
                <a:solidFill>
                  <a:schemeClr val="tx1"/>
                </a:solidFill>
                <a:latin typeface="微软雅黑" panose="020B0503020204020204" charset="-122"/>
                <a:ea typeface="微软雅黑" panose="020B0503020204020204" charset="-122"/>
              </a:rPr>
              <a:t>、</a:t>
            </a:r>
            <a:r>
              <a:rPr lang="en-US" altLang="zh-CN" sz="2400" dirty="0">
                <a:solidFill>
                  <a:schemeClr val="tx1"/>
                </a:solidFill>
                <a:latin typeface="微软雅黑" panose="020B0503020204020204" charset="-122"/>
                <a:ea typeface="微软雅黑" panose="020B0503020204020204" charset="-122"/>
              </a:rPr>
              <a:t>5</a:t>
            </a:r>
            <a:r>
              <a:rPr lang="zh-CN" altLang="en-US" sz="2400" dirty="0">
                <a:solidFill>
                  <a:schemeClr val="tx1"/>
                </a:solidFill>
                <a:latin typeface="微软雅黑" panose="020B0503020204020204" charset="-122"/>
                <a:ea typeface="微软雅黑" panose="020B0503020204020204" charset="-122"/>
              </a:rPr>
              <a:t>、</a:t>
            </a:r>
            <a:r>
              <a:rPr lang="en-US" altLang="zh-CN" sz="2400" dirty="0">
                <a:solidFill>
                  <a:schemeClr val="tx1"/>
                </a:solidFill>
                <a:latin typeface="微软雅黑" panose="020B0503020204020204" charset="-122"/>
                <a:ea typeface="微软雅黑" panose="020B0503020204020204" charset="-122"/>
              </a:rPr>
              <a:t>6</a:t>
            </a:r>
            <a:r>
              <a:rPr lang="zh-CN" altLang="en-US" sz="2400" dirty="0">
                <a:solidFill>
                  <a:schemeClr val="tx1"/>
                </a:solidFill>
                <a:latin typeface="微软雅黑" panose="020B0503020204020204" charset="-122"/>
                <a:ea typeface="微软雅黑" panose="020B0503020204020204" charset="-122"/>
              </a:rPr>
              <a:t>、</a:t>
            </a:r>
            <a:r>
              <a:rPr lang="en-US" altLang="zh-CN" sz="2400" dirty="0">
                <a:solidFill>
                  <a:schemeClr val="tx1"/>
                </a:solidFill>
                <a:latin typeface="微软雅黑" panose="020B0503020204020204" charset="-122"/>
                <a:ea typeface="微软雅黑" panose="020B0503020204020204" charset="-122"/>
              </a:rPr>
              <a:t>3</a:t>
            </a:r>
            <a:r>
              <a:rPr lang="zh-CN" altLang="en-US" sz="2400" dirty="0">
                <a:solidFill>
                  <a:schemeClr val="tx1"/>
                </a:solidFill>
                <a:latin typeface="微软雅黑" panose="020B0503020204020204" charset="-122"/>
                <a:ea typeface="微软雅黑" panose="020B0503020204020204" charset="-122"/>
              </a:rPr>
              <a:t>、</a:t>
            </a:r>
            <a:r>
              <a:rPr lang="en-US" altLang="zh-CN" sz="2400" dirty="0">
                <a:solidFill>
                  <a:schemeClr val="tx1"/>
                </a:solidFill>
                <a:latin typeface="微软雅黑" panose="020B0503020204020204" charset="-122"/>
                <a:ea typeface="微软雅黑" panose="020B0503020204020204" charset="-122"/>
              </a:rPr>
              <a:t>4</a:t>
            </a:r>
          </a:p>
          <a:p>
            <a:pPr>
              <a:lnSpc>
                <a:spcPct val="150000"/>
              </a:lnSpc>
            </a:pPr>
            <a:r>
              <a:rPr lang="en-US" altLang="zh-CN" sz="2400" b="1" dirty="0">
                <a:solidFill>
                  <a:schemeClr val="tx1"/>
                </a:solidFill>
                <a:latin typeface="微软雅黑" panose="020B0503020204020204" charset="-122"/>
                <a:ea typeface="微软雅黑" panose="020B0503020204020204" charset="-122"/>
              </a:rPr>
              <a:t>3</a:t>
            </a:r>
            <a:r>
              <a:rPr lang="zh-CN" altLang="en-US" sz="2400" b="1" dirty="0">
                <a:solidFill>
                  <a:schemeClr val="tx1"/>
                </a:solidFill>
                <a:latin typeface="微软雅黑" panose="020B0503020204020204" charset="-122"/>
                <a:ea typeface="微软雅黑" panose="020B0503020204020204" charset="-122"/>
              </a:rPr>
              <a:t>、数据丢失</a:t>
            </a:r>
            <a:r>
              <a:rPr lang="zh-CN" altLang="en-US" sz="2400" dirty="0">
                <a:solidFill>
                  <a:schemeClr val="tx1"/>
                </a:solidFill>
                <a:latin typeface="微软雅黑" panose="020B0503020204020204" charset="-122"/>
                <a:ea typeface="微软雅黑" panose="020B0503020204020204" charset="-122"/>
              </a:rPr>
              <a:t>：数据块</a:t>
            </a:r>
            <a:r>
              <a:rPr lang="en-US" altLang="zh-CN" sz="2400" dirty="0">
                <a:solidFill>
                  <a:schemeClr val="tx1"/>
                </a:solidFill>
                <a:latin typeface="微软雅黑" panose="020B0503020204020204" charset="-122"/>
                <a:ea typeface="微软雅黑" panose="020B0503020204020204" charset="-122"/>
              </a:rPr>
              <a:t>1</a:t>
            </a:r>
            <a:r>
              <a:rPr lang="zh-CN" altLang="en-US" sz="2400" dirty="0">
                <a:solidFill>
                  <a:schemeClr val="tx1"/>
                </a:solidFill>
                <a:latin typeface="微软雅黑" panose="020B0503020204020204" charset="-122"/>
                <a:ea typeface="微软雅黑" panose="020B0503020204020204" charset="-122"/>
              </a:rPr>
              <a:t>、</a:t>
            </a:r>
            <a:r>
              <a:rPr lang="en-US" altLang="zh-CN" sz="2400" dirty="0">
                <a:solidFill>
                  <a:schemeClr val="tx1"/>
                </a:solidFill>
                <a:latin typeface="微软雅黑" panose="020B0503020204020204" charset="-122"/>
                <a:ea typeface="微软雅黑" panose="020B0503020204020204" charset="-122"/>
              </a:rPr>
              <a:t>2</a:t>
            </a:r>
            <a:r>
              <a:rPr lang="zh-CN" altLang="en-US" sz="2400" dirty="0">
                <a:solidFill>
                  <a:schemeClr val="tx1"/>
                </a:solidFill>
                <a:latin typeface="微软雅黑" panose="020B0503020204020204" charset="-122"/>
                <a:ea typeface="微软雅黑" panose="020B0503020204020204" charset="-122"/>
              </a:rPr>
              <a:t>、</a:t>
            </a:r>
            <a:r>
              <a:rPr lang="en-US" altLang="zh-CN" sz="2400" dirty="0">
                <a:solidFill>
                  <a:schemeClr val="tx1"/>
                </a:solidFill>
                <a:latin typeface="微软雅黑" panose="020B0503020204020204" charset="-122"/>
                <a:ea typeface="微软雅黑" panose="020B0503020204020204" charset="-122"/>
              </a:rPr>
              <a:t>5</a:t>
            </a:r>
          </a:p>
        </p:txBody>
      </p:sp>
    </p:spTree>
    <p:extLst>
      <p:ext uri="{BB962C8B-B14F-4D97-AF65-F5344CB8AC3E}">
        <p14:creationId xmlns:p14="http://schemas.microsoft.com/office/powerpoint/2010/main" val="47064068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圆角矩形 5"/>
          <p:cNvSpPr/>
          <p:nvPr/>
        </p:nvSpPr>
        <p:spPr>
          <a:xfrm>
            <a:off x="1343276" y="1132076"/>
            <a:ext cx="9232265" cy="70167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bg1"/>
                </a:solidFill>
                <a:latin typeface="微软雅黑" panose="020B0503020204020204" charset="-122"/>
                <a:ea typeface="微软雅黑" panose="020B0503020204020204" charset="-122"/>
              </a:rPr>
              <a:t>差错检测</a:t>
            </a:r>
            <a:r>
              <a:rPr lang="zh-CN" altLang="en-US" sz="2000" dirty="0">
                <a:solidFill>
                  <a:schemeClr val="tx1"/>
                </a:solidFill>
                <a:latin typeface="微软雅黑" panose="020B0503020204020204" charset="-122"/>
                <a:ea typeface="微软雅黑" panose="020B0503020204020204" charset="-122"/>
              </a:rPr>
              <a:t>：利用差错编码实现数据包传输过程中的比特差错检测。</a:t>
            </a:r>
          </a:p>
        </p:txBody>
      </p:sp>
      <p:sp>
        <p:nvSpPr>
          <p:cNvPr id="7" name="圆角矩形 6"/>
          <p:cNvSpPr/>
          <p:nvPr/>
        </p:nvSpPr>
        <p:spPr>
          <a:xfrm>
            <a:off x="1343272" y="2282059"/>
            <a:ext cx="9232265" cy="70167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bg1"/>
                </a:solidFill>
                <a:latin typeface="微软雅黑" panose="020B0503020204020204" charset="-122"/>
                <a:ea typeface="微软雅黑" panose="020B0503020204020204" charset="-122"/>
              </a:rPr>
              <a:t>确认</a:t>
            </a:r>
            <a:r>
              <a:rPr lang="zh-CN" altLang="en-US" sz="2000" dirty="0">
                <a:solidFill>
                  <a:schemeClr val="tx1"/>
                </a:solidFill>
                <a:latin typeface="微软雅黑" panose="020B0503020204020204" charset="-122"/>
                <a:ea typeface="微软雅黑" panose="020B0503020204020204" charset="-122"/>
              </a:rPr>
              <a:t>：接收方向发送方反馈接收状态。</a:t>
            </a:r>
            <a:r>
              <a:rPr lang="en-US" altLang="zh-CN" sz="2000" dirty="0">
                <a:solidFill>
                  <a:srgbClr val="FF0000"/>
                </a:solidFill>
                <a:latin typeface="微软雅黑" panose="020B0503020204020204" charset="-122"/>
                <a:ea typeface="微软雅黑" panose="020B0503020204020204" charset="-122"/>
              </a:rPr>
              <a:t>ACK</a:t>
            </a:r>
            <a:r>
              <a:rPr lang="zh-CN" altLang="en-US" sz="2000" dirty="0">
                <a:solidFill>
                  <a:srgbClr val="FF0000"/>
                </a:solidFill>
                <a:latin typeface="微软雅黑" panose="020B0503020204020204" charset="-122"/>
                <a:ea typeface="微软雅黑" panose="020B0503020204020204" charset="-122"/>
              </a:rPr>
              <a:t>（肯定确认）</a:t>
            </a:r>
            <a:r>
              <a:rPr lang="zh-CN" altLang="en-US" sz="2000" dirty="0">
                <a:solidFill>
                  <a:schemeClr val="tx1"/>
                </a:solidFill>
                <a:latin typeface="微软雅黑" panose="020B0503020204020204" charset="-122"/>
                <a:ea typeface="微软雅黑" panose="020B0503020204020204" charset="-122"/>
              </a:rPr>
              <a:t>；</a:t>
            </a:r>
            <a:r>
              <a:rPr lang="en-US" altLang="zh-CN" sz="2000" dirty="0">
                <a:solidFill>
                  <a:schemeClr val="tx1"/>
                </a:solidFill>
                <a:latin typeface="微软雅黑" panose="020B0503020204020204" charset="-122"/>
                <a:ea typeface="微软雅黑" panose="020B0503020204020204" charset="-122"/>
              </a:rPr>
              <a:t>NAK</a:t>
            </a:r>
            <a:r>
              <a:rPr lang="zh-CN" altLang="en-US" sz="2000" dirty="0">
                <a:solidFill>
                  <a:schemeClr val="tx1"/>
                </a:solidFill>
                <a:latin typeface="微软雅黑" panose="020B0503020204020204" charset="-122"/>
                <a:ea typeface="微软雅黑" panose="020B0503020204020204" charset="-122"/>
              </a:rPr>
              <a:t>（否定确认）</a:t>
            </a:r>
          </a:p>
        </p:txBody>
      </p:sp>
      <p:sp>
        <p:nvSpPr>
          <p:cNvPr id="8" name="圆角矩形 7"/>
          <p:cNvSpPr/>
          <p:nvPr/>
        </p:nvSpPr>
        <p:spPr>
          <a:xfrm>
            <a:off x="1343276" y="3403009"/>
            <a:ext cx="9232265" cy="70167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bg1"/>
                </a:solidFill>
                <a:latin typeface="微软雅黑" panose="020B0503020204020204" charset="-122"/>
                <a:ea typeface="微软雅黑" panose="020B0503020204020204" charset="-122"/>
              </a:rPr>
              <a:t>重传</a:t>
            </a:r>
            <a:r>
              <a:rPr lang="zh-CN" altLang="en-US" sz="2000" dirty="0">
                <a:solidFill>
                  <a:schemeClr val="tx1"/>
                </a:solidFill>
                <a:latin typeface="微软雅黑" panose="020B0503020204020204" charset="-122"/>
                <a:ea typeface="微软雅黑" panose="020B0503020204020204" charset="-122"/>
              </a:rPr>
              <a:t>：发送方</a:t>
            </a:r>
            <a:r>
              <a:rPr lang="zh-CN" altLang="en-US" sz="2000" dirty="0">
                <a:solidFill>
                  <a:srgbClr val="FF0000"/>
                </a:solidFill>
                <a:latin typeface="微软雅黑" panose="020B0503020204020204" charset="-122"/>
                <a:ea typeface="微软雅黑" panose="020B0503020204020204" charset="-122"/>
              </a:rPr>
              <a:t>重新</a:t>
            </a:r>
            <a:r>
              <a:rPr lang="zh-CN" altLang="en-US" sz="2000" dirty="0">
                <a:solidFill>
                  <a:schemeClr val="tx1"/>
                </a:solidFill>
                <a:latin typeface="微软雅黑" panose="020B0503020204020204" charset="-122"/>
                <a:ea typeface="微软雅黑" panose="020B0503020204020204" charset="-122"/>
              </a:rPr>
              <a:t>发送接收方没有正确接收的数据。</a:t>
            </a:r>
          </a:p>
        </p:txBody>
      </p:sp>
      <p:sp>
        <p:nvSpPr>
          <p:cNvPr id="9" name="圆角矩形 8"/>
          <p:cNvSpPr/>
          <p:nvPr/>
        </p:nvSpPr>
        <p:spPr>
          <a:xfrm>
            <a:off x="1343273" y="4523959"/>
            <a:ext cx="9232265" cy="70167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bg1"/>
                </a:solidFill>
                <a:latin typeface="微软雅黑" panose="020B0503020204020204" charset="-122"/>
                <a:ea typeface="微软雅黑" panose="020B0503020204020204" charset="-122"/>
              </a:rPr>
              <a:t>序号</a:t>
            </a:r>
            <a:r>
              <a:rPr lang="zh-CN" altLang="en-US" sz="2000" dirty="0">
                <a:solidFill>
                  <a:schemeClr val="tx1"/>
                </a:solidFill>
                <a:latin typeface="微软雅黑" panose="020B0503020204020204" charset="-122"/>
                <a:ea typeface="微软雅黑" panose="020B0503020204020204" charset="-122"/>
              </a:rPr>
              <a:t>：确保数据按序提交。</a:t>
            </a:r>
          </a:p>
        </p:txBody>
      </p:sp>
      <p:sp>
        <p:nvSpPr>
          <p:cNvPr id="10" name="圆角矩形 9"/>
          <p:cNvSpPr/>
          <p:nvPr/>
        </p:nvSpPr>
        <p:spPr>
          <a:xfrm>
            <a:off x="1343274" y="5644909"/>
            <a:ext cx="9232265" cy="70167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bg1"/>
                </a:solidFill>
                <a:latin typeface="微软雅黑" panose="020B0503020204020204" charset="-122"/>
                <a:ea typeface="微软雅黑" panose="020B0503020204020204" charset="-122"/>
              </a:rPr>
              <a:t>计时器</a:t>
            </a:r>
            <a:r>
              <a:rPr lang="zh-CN" altLang="en-US" sz="2000" dirty="0">
                <a:solidFill>
                  <a:schemeClr val="tx1"/>
                </a:solidFill>
                <a:latin typeface="微软雅黑" panose="020B0503020204020204" charset="-122"/>
                <a:ea typeface="微软雅黑" panose="020B0503020204020204" charset="-122"/>
              </a:rPr>
              <a:t>：</a:t>
            </a:r>
            <a:r>
              <a:rPr lang="zh-CN" altLang="en-US" sz="2000" dirty="0">
                <a:solidFill>
                  <a:srgbClr val="FF0000"/>
                </a:solidFill>
                <a:latin typeface="微软雅黑" panose="020B0503020204020204" charset="-122"/>
                <a:ea typeface="微软雅黑" panose="020B0503020204020204" charset="-122"/>
              </a:rPr>
              <a:t>解决</a:t>
            </a:r>
            <a:r>
              <a:rPr lang="zh-CN" altLang="en-US" sz="2000" dirty="0">
                <a:solidFill>
                  <a:schemeClr val="tx1"/>
                </a:solidFill>
                <a:latin typeface="微软雅黑" panose="020B0503020204020204" charset="-122"/>
                <a:ea typeface="微软雅黑" panose="020B0503020204020204" charset="-122"/>
              </a:rPr>
              <a:t>数据丢失问题。</a:t>
            </a:r>
          </a:p>
        </p:txBody>
      </p:sp>
      <p:sp>
        <p:nvSpPr>
          <p:cNvPr id="3" name="文本框 2"/>
          <p:cNvSpPr txBox="1"/>
          <p:nvPr/>
        </p:nvSpPr>
        <p:spPr>
          <a:xfrm>
            <a:off x="647303" y="254300"/>
            <a:ext cx="7651115" cy="460375"/>
          </a:xfrm>
          <a:prstGeom prst="rect">
            <a:avLst/>
          </a:prstGeom>
          <a:noFill/>
        </p:spPr>
        <p:txBody>
          <a:bodyPr wrap="square" rtlCol="0">
            <a:spAutoFit/>
          </a:bodyPr>
          <a:lstStyle/>
          <a:p>
            <a:r>
              <a:rPr lang="zh-CN" altLang="en-US" sz="2400">
                <a:latin typeface="微软雅黑" panose="020B0503020204020204" charset="-122"/>
                <a:ea typeface="微软雅黑" panose="020B0503020204020204" charset="-122"/>
              </a:rPr>
              <a:t>基于不可靠信道实现可靠数据传输采取的措施：</a:t>
            </a:r>
          </a:p>
        </p:txBody>
      </p:sp>
    </p:spTree>
    <p:extLst>
      <p:ext uri="{BB962C8B-B14F-4D97-AF65-F5344CB8AC3E}">
        <p14:creationId xmlns:p14="http://schemas.microsoft.com/office/powerpoint/2010/main" val="191577277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圆角矩形 5"/>
          <p:cNvSpPr/>
          <p:nvPr/>
        </p:nvSpPr>
        <p:spPr>
          <a:xfrm>
            <a:off x="1343276" y="1132076"/>
            <a:ext cx="9232265" cy="70167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tx1"/>
                </a:solidFill>
                <a:latin typeface="微软雅黑" panose="020B0503020204020204" charset="-122"/>
                <a:ea typeface="微软雅黑" panose="020B0503020204020204" charset="-122"/>
              </a:rPr>
              <a:t>差错检测</a:t>
            </a:r>
            <a:r>
              <a:rPr lang="zh-CN" altLang="en-US" sz="2000" dirty="0">
                <a:solidFill>
                  <a:schemeClr val="tx1"/>
                </a:solidFill>
                <a:latin typeface="微软雅黑" panose="020B0503020204020204" charset="-122"/>
                <a:ea typeface="微软雅黑" panose="020B0503020204020204" charset="-122"/>
              </a:rPr>
              <a:t>：利用差错编码实现数据包传输过程中的比特差错检测。</a:t>
            </a:r>
          </a:p>
        </p:txBody>
      </p:sp>
      <p:sp>
        <p:nvSpPr>
          <p:cNvPr id="7" name="圆角矩形 6"/>
          <p:cNvSpPr/>
          <p:nvPr/>
        </p:nvSpPr>
        <p:spPr>
          <a:xfrm>
            <a:off x="1343272" y="2282059"/>
            <a:ext cx="9232265" cy="70167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bg1"/>
                </a:solidFill>
                <a:latin typeface="微软雅黑" panose="020B0503020204020204" charset="-122"/>
                <a:ea typeface="微软雅黑" panose="020B0503020204020204" charset="-122"/>
              </a:rPr>
              <a:t>确认</a:t>
            </a:r>
            <a:r>
              <a:rPr lang="zh-CN" altLang="en-US" sz="2000" dirty="0">
                <a:solidFill>
                  <a:schemeClr val="tx1"/>
                </a:solidFill>
                <a:latin typeface="微软雅黑" panose="020B0503020204020204" charset="-122"/>
                <a:ea typeface="微软雅黑" panose="020B0503020204020204" charset="-122"/>
              </a:rPr>
              <a:t>：接收方向发送方反馈接收状态。</a:t>
            </a:r>
            <a:r>
              <a:rPr lang="en-US" altLang="zh-CN" sz="2000" dirty="0">
                <a:solidFill>
                  <a:srgbClr val="FF0000"/>
                </a:solidFill>
                <a:latin typeface="微软雅黑" panose="020B0503020204020204" charset="-122"/>
                <a:ea typeface="微软雅黑" panose="020B0503020204020204" charset="-122"/>
              </a:rPr>
              <a:t>ACK</a:t>
            </a:r>
            <a:r>
              <a:rPr lang="zh-CN" altLang="en-US" sz="2000" dirty="0">
                <a:solidFill>
                  <a:srgbClr val="FF0000"/>
                </a:solidFill>
                <a:latin typeface="微软雅黑" panose="020B0503020204020204" charset="-122"/>
                <a:ea typeface="微软雅黑" panose="020B0503020204020204" charset="-122"/>
              </a:rPr>
              <a:t>（肯定确认）</a:t>
            </a:r>
            <a:r>
              <a:rPr lang="zh-CN" altLang="en-US" sz="2000" dirty="0">
                <a:solidFill>
                  <a:schemeClr val="tx1"/>
                </a:solidFill>
                <a:latin typeface="微软雅黑" panose="020B0503020204020204" charset="-122"/>
                <a:ea typeface="微软雅黑" panose="020B0503020204020204" charset="-122"/>
              </a:rPr>
              <a:t>；</a:t>
            </a:r>
            <a:r>
              <a:rPr lang="en-US" altLang="zh-CN" sz="2000" dirty="0">
                <a:solidFill>
                  <a:schemeClr val="tx1"/>
                </a:solidFill>
                <a:latin typeface="微软雅黑" panose="020B0503020204020204" charset="-122"/>
                <a:ea typeface="微软雅黑" panose="020B0503020204020204" charset="-122"/>
              </a:rPr>
              <a:t>NAK</a:t>
            </a:r>
            <a:r>
              <a:rPr lang="zh-CN" altLang="en-US" sz="2000" dirty="0">
                <a:solidFill>
                  <a:schemeClr val="tx1"/>
                </a:solidFill>
                <a:latin typeface="微软雅黑" panose="020B0503020204020204" charset="-122"/>
                <a:ea typeface="微软雅黑" panose="020B0503020204020204" charset="-122"/>
              </a:rPr>
              <a:t>（否定确认）</a:t>
            </a:r>
          </a:p>
        </p:txBody>
      </p:sp>
      <p:sp>
        <p:nvSpPr>
          <p:cNvPr id="8" name="圆角矩形 7"/>
          <p:cNvSpPr/>
          <p:nvPr/>
        </p:nvSpPr>
        <p:spPr>
          <a:xfrm>
            <a:off x="1343276" y="3403009"/>
            <a:ext cx="9232265" cy="70167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bg1"/>
                </a:solidFill>
                <a:latin typeface="微软雅黑" panose="020B0503020204020204" charset="-122"/>
                <a:ea typeface="微软雅黑" panose="020B0503020204020204" charset="-122"/>
              </a:rPr>
              <a:t>重传</a:t>
            </a:r>
            <a:r>
              <a:rPr lang="zh-CN" altLang="en-US" sz="2000" dirty="0">
                <a:solidFill>
                  <a:schemeClr val="tx1"/>
                </a:solidFill>
                <a:latin typeface="微软雅黑" panose="020B0503020204020204" charset="-122"/>
                <a:ea typeface="微软雅黑" panose="020B0503020204020204" charset="-122"/>
              </a:rPr>
              <a:t>：发送方</a:t>
            </a:r>
            <a:r>
              <a:rPr lang="zh-CN" altLang="en-US" sz="2000" dirty="0">
                <a:solidFill>
                  <a:srgbClr val="FF0000"/>
                </a:solidFill>
                <a:latin typeface="微软雅黑" panose="020B0503020204020204" charset="-122"/>
                <a:ea typeface="微软雅黑" panose="020B0503020204020204" charset="-122"/>
              </a:rPr>
              <a:t>重新</a:t>
            </a:r>
            <a:r>
              <a:rPr lang="zh-CN" altLang="en-US" sz="2000" dirty="0">
                <a:solidFill>
                  <a:schemeClr val="tx1"/>
                </a:solidFill>
                <a:latin typeface="微软雅黑" panose="020B0503020204020204" charset="-122"/>
                <a:ea typeface="微软雅黑" panose="020B0503020204020204" charset="-122"/>
              </a:rPr>
              <a:t>发送接收方没有正确接收的数据。</a:t>
            </a:r>
          </a:p>
        </p:txBody>
      </p:sp>
      <p:sp>
        <p:nvSpPr>
          <p:cNvPr id="9" name="圆角矩形 8"/>
          <p:cNvSpPr/>
          <p:nvPr/>
        </p:nvSpPr>
        <p:spPr>
          <a:xfrm>
            <a:off x="1343273" y="4523959"/>
            <a:ext cx="9232265" cy="70167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bg1"/>
                </a:solidFill>
                <a:latin typeface="微软雅黑" panose="020B0503020204020204" charset="-122"/>
                <a:ea typeface="微软雅黑" panose="020B0503020204020204" charset="-122"/>
              </a:rPr>
              <a:t>序号</a:t>
            </a:r>
            <a:r>
              <a:rPr lang="zh-CN" altLang="en-US" sz="2000" dirty="0">
                <a:solidFill>
                  <a:schemeClr val="tx1"/>
                </a:solidFill>
                <a:latin typeface="微软雅黑" panose="020B0503020204020204" charset="-122"/>
                <a:ea typeface="微软雅黑" panose="020B0503020204020204" charset="-122"/>
              </a:rPr>
              <a:t>：确保数据按序提交。</a:t>
            </a:r>
          </a:p>
        </p:txBody>
      </p:sp>
      <p:sp>
        <p:nvSpPr>
          <p:cNvPr id="10" name="圆角矩形 9"/>
          <p:cNvSpPr/>
          <p:nvPr/>
        </p:nvSpPr>
        <p:spPr>
          <a:xfrm>
            <a:off x="1343274" y="5644909"/>
            <a:ext cx="9232265" cy="70167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bg1"/>
                </a:solidFill>
                <a:latin typeface="微软雅黑" panose="020B0503020204020204" charset="-122"/>
                <a:ea typeface="微软雅黑" panose="020B0503020204020204" charset="-122"/>
              </a:rPr>
              <a:t>计时器</a:t>
            </a:r>
            <a:r>
              <a:rPr lang="zh-CN" altLang="en-US" sz="2000" dirty="0">
                <a:solidFill>
                  <a:schemeClr val="tx1"/>
                </a:solidFill>
                <a:latin typeface="微软雅黑" panose="020B0503020204020204" charset="-122"/>
                <a:ea typeface="微软雅黑" panose="020B0503020204020204" charset="-122"/>
              </a:rPr>
              <a:t>：</a:t>
            </a:r>
            <a:r>
              <a:rPr lang="zh-CN" altLang="en-US" sz="2000" dirty="0">
                <a:solidFill>
                  <a:srgbClr val="FF0000"/>
                </a:solidFill>
                <a:latin typeface="微软雅黑" panose="020B0503020204020204" charset="-122"/>
                <a:ea typeface="微软雅黑" panose="020B0503020204020204" charset="-122"/>
              </a:rPr>
              <a:t>解决</a:t>
            </a:r>
            <a:r>
              <a:rPr lang="zh-CN" altLang="en-US" sz="2000" dirty="0">
                <a:solidFill>
                  <a:schemeClr val="tx1"/>
                </a:solidFill>
                <a:latin typeface="微软雅黑" panose="020B0503020204020204" charset="-122"/>
                <a:ea typeface="微软雅黑" panose="020B0503020204020204" charset="-122"/>
              </a:rPr>
              <a:t>数据丢失问题。</a:t>
            </a:r>
          </a:p>
        </p:txBody>
      </p:sp>
      <p:sp>
        <p:nvSpPr>
          <p:cNvPr id="3" name="文本框 2"/>
          <p:cNvSpPr txBox="1"/>
          <p:nvPr/>
        </p:nvSpPr>
        <p:spPr>
          <a:xfrm>
            <a:off x="647303" y="254300"/>
            <a:ext cx="7651115" cy="460375"/>
          </a:xfrm>
          <a:prstGeom prst="rect">
            <a:avLst/>
          </a:prstGeom>
          <a:noFill/>
        </p:spPr>
        <p:txBody>
          <a:bodyPr wrap="square" rtlCol="0">
            <a:spAutoFit/>
          </a:bodyPr>
          <a:lstStyle/>
          <a:p>
            <a:r>
              <a:rPr lang="zh-CN" altLang="en-US" sz="2400">
                <a:latin typeface="微软雅黑" panose="020B0503020204020204" charset="-122"/>
                <a:ea typeface="微软雅黑" panose="020B0503020204020204" charset="-122"/>
              </a:rPr>
              <a:t>基于不可靠信道实现可靠数据传输采取的措施：</a:t>
            </a:r>
          </a:p>
        </p:txBody>
      </p:sp>
    </p:spTree>
    <p:extLst>
      <p:ext uri="{BB962C8B-B14F-4D97-AF65-F5344CB8AC3E}">
        <p14:creationId xmlns:p14="http://schemas.microsoft.com/office/powerpoint/2010/main" val="88354369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圆角矩形 5"/>
          <p:cNvSpPr/>
          <p:nvPr/>
        </p:nvSpPr>
        <p:spPr>
          <a:xfrm>
            <a:off x="1343276" y="1132076"/>
            <a:ext cx="9232265" cy="70167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tx1"/>
                </a:solidFill>
                <a:latin typeface="微软雅黑" panose="020B0503020204020204" charset="-122"/>
                <a:ea typeface="微软雅黑" panose="020B0503020204020204" charset="-122"/>
              </a:rPr>
              <a:t>差错检测</a:t>
            </a:r>
            <a:r>
              <a:rPr lang="zh-CN" altLang="en-US" sz="2000" dirty="0">
                <a:solidFill>
                  <a:schemeClr val="tx1"/>
                </a:solidFill>
                <a:latin typeface="微软雅黑" panose="020B0503020204020204" charset="-122"/>
                <a:ea typeface="微软雅黑" panose="020B0503020204020204" charset="-122"/>
              </a:rPr>
              <a:t>：利用差错编码实现数据包传输过程中的比特差错检测。</a:t>
            </a:r>
          </a:p>
        </p:txBody>
      </p:sp>
      <p:sp>
        <p:nvSpPr>
          <p:cNvPr id="7" name="圆角矩形 6"/>
          <p:cNvSpPr/>
          <p:nvPr/>
        </p:nvSpPr>
        <p:spPr>
          <a:xfrm>
            <a:off x="1343272" y="2282059"/>
            <a:ext cx="9232265" cy="70167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tx1"/>
                </a:solidFill>
                <a:latin typeface="微软雅黑" panose="020B0503020204020204" charset="-122"/>
                <a:ea typeface="微软雅黑" panose="020B0503020204020204" charset="-122"/>
              </a:rPr>
              <a:t>确认</a:t>
            </a:r>
            <a:r>
              <a:rPr lang="zh-CN" altLang="en-US" sz="2000" dirty="0">
                <a:solidFill>
                  <a:schemeClr val="tx1"/>
                </a:solidFill>
                <a:latin typeface="微软雅黑" panose="020B0503020204020204" charset="-122"/>
                <a:ea typeface="微软雅黑" panose="020B0503020204020204" charset="-122"/>
              </a:rPr>
              <a:t>：接收方向发送方反馈接收状态。</a:t>
            </a:r>
            <a:r>
              <a:rPr lang="en-US" altLang="zh-CN" sz="2000" dirty="0">
                <a:solidFill>
                  <a:srgbClr val="FF0000"/>
                </a:solidFill>
                <a:latin typeface="微软雅黑" panose="020B0503020204020204" charset="-122"/>
                <a:ea typeface="微软雅黑" panose="020B0503020204020204" charset="-122"/>
              </a:rPr>
              <a:t>ACK</a:t>
            </a:r>
            <a:r>
              <a:rPr lang="zh-CN" altLang="en-US" sz="2000" dirty="0">
                <a:solidFill>
                  <a:srgbClr val="FF0000"/>
                </a:solidFill>
                <a:latin typeface="微软雅黑" panose="020B0503020204020204" charset="-122"/>
                <a:ea typeface="微软雅黑" panose="020B0503020204020204" charset="-122"/>
              </a:rPr>
              <a:t>（肯定确认）</a:t>
            </a:r>
            <a:r>
              <a:rPr lang="zh-CN" altLang="en-US" sz="2000" dirty="0">
                <a:solidFill>
                  <a:schemeClr val="tx1"/>
                </a:solidFill>
                <a:latin typeface="微软雅黑" panose="020B0503020204020204" charset="-122"/>
                <a:ea typeface="微软雅黑" panose="020B0503020204020204" charset="-122"/>
              </a:rPr>
              <a:t>；</a:t>
            </a:r>
            <a:r>
              <a:rPr lang="en-US" altLang="zh-CN" sz="2000" dirty="0">
                <a:solidFill>
                  <a:schemeClr val="tx1"/>
                </a:solidFill>
                <a:latin typeface="微软雅黑" panose="020B0503020204020204" charset="-122"/>
                <a:ea typeface="微软雅黑" panose="020B0503020204020204" charset="-122"/>
              </a:rPr>
              <a:t>NAK</a:t>
            </a:r>
            <a:r>
              <a:rPr lang="zh-CN" altLang="en-US" sz="2000" dirty="0">
                <a:solidFill>
                  <a:schemeClr val="tx1"/>
                </a:solidFill>
                <a:latin typeface="微软雅黑" panose="020B0503020204020204" charset="-122"/>
                <a:ea typeface="微软雅黑" panose="020B0503020204020204" charset="-122"/>
              </a:rPr>
              <a:t>（否定确认）</a:t>
            </a:r>
          </a:p>
        </p:txBody>
      </p:sp>
      <p:sp>
        <p:nvSpPr>
          <p:cNvPr id="8" name="圆角矩形 7"/>
          <p:cNvSpPr/>
          <p:nvPr/>
        </p:nvSpPr>
        <p:spPr>
          <a:xfrm>
            <a:off x="1343276" y="3403009"/>
            <a:ext cx="9232265" cy="70167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bg1"/>
                </a:solidFill>
                <a:latin typeface="微软雅黑" panose="020B0503020204020204" charset="-122"/>
                <a:ea typeface="微软雅黑" panose="020B0503020204020204" charset="-122"/>
              </a:rPr>
              <a:t>重传</a:t>
            </a:r>
            <a:r>
              <a:rPr lang="zh-CN" altLang="en-US" sz="2000" dirty="0">
                <a:solidFill>
                  <a:schemeClr val="tx1"/>
                </a:solidFill>
                <a:latin typeface="微软雅黑" panose="020B0503020204020204" charset="-122"/>
                <a:ea typeface="微软雅黑" panose="020B0503020204020204" charset="-122"/>
              </a:rPr>
              <a:t>：发送方</a:t>
            </a:r>
            <a:r>
              <a:rPr lang="zh-CN" altLang="en-US" sz="2000" dirty="0">
                <a:solidFill>
                  <a:srgbClr val="FF0000"/>
                </a:solidFill>
                <a:latin typeface="微软雅黑" panose="020B0503020204020204" charset="-122"/>
                <a:ea typeface="微软雅黑" panose="020B0503020204020204" charset="-122"/>
              </a:rPr>
              <a:t>重新</a:t>
            </a:r>
            <a:r>
              <a:rPr lang="zh-CN" altLang="en-US" sz="2000" dirty="0">
                <a:solidFill>
                  <a:schemeClr val="tx1"/>
                </a:solidFill>
                <a:latin typeface="微软雅黑" panose="020B0503020204020204" charset="-122"/>
                <a:ea typeface="微软雅黑" panose="020B0503020204020204" charset="-122"/>
              </a:rPr>
              <a:t>发送接收方没有正确接收的数据。</a:t>
            </a:r>
          </a:p>
        </p:txBody>
      </p:sp>
      <p:sp>
        <p:nvSpPr>
          <p:cNvPr id="9" name="圆角矩形 8"/>
          <p:cNvSpPr/>
          <p:nvPr/>
        </p:nvSpPr>
        <p:spPr>
          <a:xfrm>
            <a:off x="1343273" y="4523959"/>
            <a:ext cx="9232265" cy="70167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bg1"/>
                </a:solidFill>
                <a:latin typeface="微软雅黑" panose="020B0503020204020204" charset="-122"/>
                <a:ea typeface="微软雅黑" panose="020B0503020204020204" charset="-122"/>
              </a:rPr>
              <a:t>序号</a:t>
            </a:r>
            <a:r>
              <a:rPr lang="zh-CN" altLang="en-US" sz="2000" dirty="0">
                <a:solidFill>
                  <a:schemeClr val="tx1"/>
                </a:solidFill>
                <a:latin typeface="微软雅黑" panose="020B0503020204020204" charset="-122"/>
                <a:ea typeface="微软雅黑" panose="020B0503020204020204" charset="-122"/>
              </a:rPr>
              <a:t>：确保数据按序提交。</a:t>
            </a:r>
          </a:p>
        </p:txBody>
      </p:sp>
      <p:sp>
        <p:nvSpPr>
          <p:cNvPr id="10" name="圆角矩形 9"/>
          <p:cNvSpPr/>
          <p:nvPr/>
        </p:nvSpPr>
        <p:spPr>
          <a:xfrm>
            <a:off x="1343274" y="5644909"/>
            <a:ext cx="9232265" cy="70167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bg1"/>
                </a:solidFill>
                <a:latin typeface="微软雅黑" panose="020B0503020204020204" charset="-122"/>
                <a:ea typeface="微软雅黑" panose="020B0503020204020204" charset="-122"/>
              </a:rPr>
              <a:t>计时器</a:t>
            </a:r>
            <a:r>
              <a:rPr lang="zh-CN" altLang="en-US" sz="2000" dirty="0">
                <a:solidFill>
                  <a:schemeClr val="tx1"/>
                </a:solidFill>
                <a:latin typeface="微软雅黑" panose="020B0503020204020204" charset="-122"/>
                <a:ea typeface="微软雅黑" panose="020B0503020204020204" charset="-122"/>
              </a:rPr>
              <a:t>：</a:t>
            </a:r>
            <a:r>
              <a:rPr lang="zh-CN" altLang="en-US" sz="2000" dirty="0">
                <a:solidFill>
                  <a:srgbClr val="FF0000"/>
                </a:solidFill>
                <a:latin typeface="微软雅黑" panose="020B0503020204020204" charset="-122"/>
                <a:ea typeface="微软雅黑" panose="020B0503020204020204" charset="-122"/>
              </a:rPr>
              <a:t>解决</a:t>
            </a:r>
            <a:r>
              <a:rPr lang="zh-CN" altLang="en-US" sz="2000" dirty="0">
                <a:solidFill>
                  <a:schemeClr val="tx1"/>
                </a:solidFill>
                <a:latin typeface="微软雅黑" panose="020B0503020204020204" charset="-122"/>
                <a:ea typeface="微软雅黑" panose="020B0503020204020204" charset="-122"/>
              </a:rPr>
              <a:t>数据丢失问题。</a:t>
            </a:r>
          </a:p>
        </p:txBody>
      </p:sp>
      <p:sp>
        <p:nvSpPr>
          <p:cNvPr id="3" name="文本框 2"/>
          <p:cNvSpPr txBox="1"/>
          <p:nvPr/>
        </p:nvSpPr>
        <p:spPr>
          <a:xfrm>
            <a:off x="647303" y="254300"/>
            <a:ext cx="7651115" cy="460375"/>
          </a:xfrm>
          <a:prstGeom prst="rect">
            <a:avLst/>
          </a:prstGeom>
          <a:noFill/>
        </p:spPr>
        <p:txBody>
          <a:bodyPr wrap="square" rtlCol="0">
            <a:spAutoFit/>
          </a:bodyPr>
          <a:lstStyle/>
          <a:p>
            <a:r>
              <a:rPr lang="zh-CN" altLang="en-US" sz="2400">
                <a:latin typeface="微软雅黑" panose="020B0503020204020204" charset="-122"/>
                <a:ea typeface="微软雅黑" panose="020B0503020204020204" charset="-122"/>
              </a:rPr>
              <a:t>基于不可靠信道实现可靠数据传输采取的措施：</a:t>
            </a:r>
          </a:p>
        </p:txBody>
      </p:sp>
    </p:spTree>
    <p:extLst>
      <p:ext uri="{BB962C8B-B14F-4D97-AF65-F5344CB8AC3E}">
        <p14:creationId xmlns:p14="http://schemas.microsoft.com/office/powerpoint/2010/main" val="1723118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7" name="文本框 6"/>
          <p:cNvSpPr txBox="1"/>
          <p:nvPr/>
        </p:nvSpPr>
        <p:spPr>
          <a:xfrm>
            <a:off x="20068" y="3368092"/>
            <a:ext cx="2477135" cy="400110"/>
          </a:xfrm>
          <a:prstGeom prst="rect">
            <a:avLst/>
          </a:prstGeom>
          <a:noFill/>
        </p:spPr>
        <p:txBody>
          <a:bodyPr wrap="square" rtlCol="0">
            <a:spAutoFit/>
          </a:bodyPr>
          <a:lstStyle/>
          <a:p>
            <a:r>
              <a:rPr lang="zh-CN" altLang="zh-CN" sz="2000" dirty="0"/>
              <a:t>计算机网络的分类</a:t>
            </a:r>
          </a:p>
        </p:txBody>
      </p:sp>
      <p:sp>
        <p:nvSpPr>
          <p:cNvPr id="8" name="文本框 7"/>
          <p:cNvSpPr txBox="1"/>
          <p:nvPr/>
        </p:nvSpPr>
        <p:spPr>
          <a:xfrm>
            <a:off x="3164293" y="785191"/>
            <a:ext cx="2572385" cy="5632311"/>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按覆盖范围分类</a:t>
            </a:r>
            <a:endParaRPr lang="en-US" altLang="zh-CN" sz="2400" dirty="0">
              <a:latin typeface="Microsoft YaHei" charset="-122"/>
              <a:ea typeface="Microsoft YaHei" charset="-122"/>
              <a:cs typeface="Microsoft YaHei" charset="-122"/>
            </a:endParaRPr>
          </a:p>
          <a:p>
            <a:pPr>
              <a:lnSpc>
                <a:spcPct val="150000"/>
              </a:lnSpc>
            </a:pPr>
            <a:endParaRPr lang="zh-CN" altLang="en-US" sz="2400" dirty="0">
              <a:latin typeface="Microsoft YaHei" charset="-122"/>
              <a:ea typeface="Microsoft YaHei" charset="-122"/>
              <a:cs typeface="Microsoft YaHei" charset="-122"/>
            </a:endParaRPr>
          </a:p>
          <a:p>
            <a:pPr>
              <a:lnSpc>
                <a:spcPct val="150000"/>
              </a:lnSpc>
            </a:pPr>
            <a:endParaRPr lang="zh-CN" altLang="en-US"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按拓扑结构分类</a:t>
            </a:r>
            <a:endParaRPr lang="en-US" altLang="zh-CN" sz="2400" dirty="0">
              <a:latin typeface="Microsoft YaHei" charset="-122"/>
              <a:ea typeface="Microsoft YaHei" charset="-122"/>
              <a:cs typeface="Microsoft YaHei" charset="-122"/>
            </a:endParaRPr>
          </a:p>
          <a:p>
            <a:pPr>
              <a:lnSpc>
                <a:spcPct val="150000"/>
              </a:lnSpc>
            </a:pPr>
            <a:endParaRPr lang="zh-CN" altLang="en-US" sz="2400" dirty="0">
              <a:latin typeface="Microsoft YaHei" charset="-122"/>
              <a:ea typeface="Microsoft YaHei" charset="-122"/>
              <a:cs typeface="Microsoft YaHei" charset="-122"/>
            </a:endParaRPr>
          </a:p>
          <a:p>
            <a:pPr>
              <a:lnSpc>
                <a:spcPct val="150000"/>
              </a:lnSpc>
            </a:pPr>
            <a:endParaRPr lang="zh-CN" altLang="en-US"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按交换方式分类</a:t>
            </a:r>
            <a:endParaRPr lang="en-US" altLang="zh-CN" sz="2400" dirty="0">
              <a:latin typeface="Microsoft YaHei" charset="-122"/>
              <a:ea typeface="Microsoft YaHei" charset="-122"/>
              <a:cs typeface="Microsoft YaHei" charset="-122"/>
            </a:endParaRPr>
          </a:p>
          <a:p>
            <a:pPr>
              <a:lnSpc>
                <a:spcPct val="150000"/>
              </a:lnSpc>
            </a:pPr>
            <a:endParaRPr lang="zh-CN" altLang="en-US" sz="2400" dirty="0">
              <a:latin typeface="Microsoft YaHei" charset="-122"/>
              <a:ea typeface="Microsoft YaHei" charset="-122"/>
              <a:cs typeface="Microsoft YaHei" charset="-122"/>
            </a:endParaRPr>
          </a:p>
          <a:p>
            <a:pPr>
              <a:lnSpc>
                <a:spcPct val="150000"/>
              </a:lnSpc>
            </a:pPr>
            <a:endParaRPr lang="zh-CN" altLang="en-US"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按网络用户属性</a:t>
            </a:r>
          </a:p>
        </p:txBody>
      </p:sp>
      <p:sp>
        <p:nvSpPr>
          <p:cNvPr id="9" name="左大括号 8"/>
          <p:cNvSpPr/>
          <p:nvPr/>
        </p:nvSpPr>
        <p:spPr>
          <a:xfrm>
            <a:off x="2364435" y="954157"/>
            <a:ext cx="545505" cy="5227981"/>
          </a:xfrm>
          <a:prstGeom prst="leftBrace">
            <a:avLst>
              <a:gd name="adj1" fmla="val 0"/>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 name="矩形 2"/>
          <p:cNvSpPr/>
          <p:nvPr/>
        </p:nvSpPr>
        <p:spPr>
          <a:xfrm>
            <a:off x="0" y="113207"/>
            <a:ext cx="2167581" cy="307777"/>
          </a:xfrm>
          <a:prstGeom prst="rect">
            <a:avLst/>
          </a:prstGeom>
        </p:spPr>
        <p:txBody>
          <a:bodyPr wrap="none">
            <a:spAutoFit/>
          </a:bodyPr>
          <a:lstStyle/>
          <a:p>
            <a:r>
              <a:rPr lang="en-US" altLang="zh-CN" sz="1400" dirty="0">
                <a:solidFill>
                  <a:schemeClr val="bg1"/>
                </a:solidFill>
                <a:latin typeface="Helvetica Neue For Number" charset="0"/>
              </a:rPr>
              <a:t>1.1.4.0</a:t>
            </a:r>
            <a:r>
              <a:rPr lang="zh-CN" altLang="en-US" sz="1400" dirty="0">
                <a:solidFill>
                  <a:schemeClr val="bg1"/>
                </a:solidFill>
                <a:latin typeface="Helvetica Neue For Number" charset="0"/>
              </a:rPr>
              <a:t>计算机网络的分类</a:t>
            </a:r>
            <a:endParaRPr lang="zh-CN" altLang="en-US" sz="1400" dirty="0">
              <a:solidFill>
                <a:schemeClr val="bg1"/>
              </a:solidFill>
            </a:endParaRPr>
          </a:p>
        </p:txBody>
      </p:sp>
      <p:sp>
        <p:nvSpPr>
          <p:cNvPr id="12" name="文本框 11"/>
          <p:cNvSpPr txBox="1"/>
          <p:nvPr/>
        </p:nvSpPr>
        <p:spPr>
          <a:xfrm>
            <a:off x="6169483" y="3515619"/>
            <a:ext cx="2573175" cy="1754326"/>
          </a:xfrm>
          <a:prstGeom prst="rect">
            <a:avLst/>
          </a:prstGeom>
          <a:noFill/>
        </p:spPr>
        <p:txBody>
          <a:bodyPr wrap="square" rtlCol="0" anchor="t">
            <a:spAutoFit/>
          </a:bodyPr>
          <a:lstStyle/>
          <a:p>
            <a:pPr fontAlgn="auto">
              <a:lnSpc>
                <a:spcPct val="150000"/>
              </a:lnSpc>
            </a:pPr>
            <a:r>
              <a:rPr lang="zh-CN" altLang="en-US" sz="2400" dirty="0">
                <a:sym typeface="+mn-ea"/>
              </a:rPr>
              <a:t>电路交换网络</a:t>
            </a:r>
          </a:p>
          <a:p>
            <a:pPr fontAlgn="auto">
              <a:lnSpc>
                <a:spcPct val="150000"/>
              </a:lnSpc>
            </a:pPr>
            <a:r>
              <a:rPr lang="zh-CN" altLang="en-US" sz="2400" dirty="0">
                <a:sym typeface="+mn-ea"/>
              </a:rPr>
              <a:t>报文交换网络</a:t>
            </a:r>
          </a:p>
          <a:p>
            <a:pPr fontAlgn="auto">
              <a:lnSpc>
                <a:spcPct val="150000"/>
              </a:lnSpc>
            </a:pPr>
            <a:r>
              <a:rPr lang="zh-CN" altLang="en-US" sz="2400" dirty="0">
                <a:sym typeface="+mn-ea"/>
              </a:rPr>
              <a:t>分组交换网络</a:t>
            </a:r>
          </a:p>
        </p:txBody>
      </p:sp>
      <p:sp>
        <p:nvSpPr>
          <p:cNvPr id="13" name="左大括号 12"/>
          <p:cNvSpPr/>
          <p:nvPr/>
        </p:nvSpPr>
        <p:spPr>
          <a:xfrm>
            <a:off x="5539326" y="3668481"/>
            <a:ext cx="542273" cy="1448602"/>
          </a:xfrm>
          <a:prstGeom prst="leftBrace">
            <a:avLst>
              <a:gd name="adj1" fmla="val 8333"/>
              <a:gd name="adj2" fmla="val 51258"/>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0" name="文本框 9"/>
          <p:cNvSpPr txBox="1"/>
          <p:nvPr/>
        </p:nvSpPr>
        <p:spPr>
          <a:xfrm>
            <a:off x="6169483" y="5435951"/>
            <a:ext cx="1384256" cy="1134413"/>
          </a:xfrm>
          <a:prstGeom prst="rect">
            <a:avLst/>
          </a:prstGeom>
          <a:noFill/>
        </p:spPr>
        <p:txBody>
          <a:bodyPr wrap="square" rtlCol="0" anchor="t">
            <a:spAutoFit/>
          </a:bodyPr>
          <a:lstStyle/>
          <a:p>
            <a:pPr>
              <a:lnSpc>
                <a:spcPct val="150000"/>
              </a:lnSpc>
            </a:pPr>
            <a:r>
              <a:rPr lang="zh-CN" altLang="en-US" sz="2400"/>
              <a:t>公用</a:t>
            </a:r>
            <a:r>
              <a:rPr lang="zh-CN" altLang="en-US" sz="2400" dirty="0"/>
              <a:t>网</a:t>
            </a:r>
          </a:p>
          <a:p>
            <a:pPr>
              <a:lnSpc>
                <a:spcPct val="150000"/>
              </a:lnSpc>
            </a:pPr>
            <a:r>
              <a:rPr lang="zh-CN" altLang="en-US" sz="2400" dirty="0"/>
              <a:t>私有网</a:t>
            </a:r>
            <a:endParaRPr lang="zh-CN" altLang="en-US" sz="2400" dirty="0">
              <a:sym typeface="+mn-ea"/>
            </a:endParaRPr>
          </a:p>
        </p:txBody>
      </p:sp>
      <p:sp>
        <p:nvSpPr>
          <p:cNvPr id="11" name="左大括号 10"/>
          <p:cNvSpPr/>
          <p:nvPr/>
        </p:nvSpPr>
        <p:spPr>
          <a:xfrm>
            <a:off x="5539326" y="5575669"/>
            <a:ext cx="542273" cy="994695"/>
          </a:xfrm>
          <a:prstGeom prst="leftBrace">
            <a:avLst>
              <a:gd name="adj1" fmla="val 8333"/>
              <a:gd name="adj2" fmla="val 51258"/>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4" name="左大括号 13"/>
          <p:cNvSpPr/>
          <p:nvPr/>
        </p:nvSpPr>
        <p:spPr>
          <a:xfrm>
            <a:off x="5489414" y="267095"/>
            <a:ext cx="494528" cy="157038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5" name="文本框 14"/>
          <p:cNvSpPr txBox="1"/>
          <p:nvPr/>
        </p:nvSpPr>
        <p:spPr>
          <a:xfrm>
            <a:off x="6141206" y="-69239"/>
            <a:ext cx="1920594" cy="2308324"/>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个域网</a:t>
            </a:r>
            <a:r>
              <a:rPr lang="en-US" altLang="zh-CN" sz="2400" dirty="0">
                <a:latin typeface="Microsoft YaHei" charset="-122"/>
                <a:ea typeface="Microsoft YaHei" charset="-122"/>
                <a:cs typeface="Microsoft YaHei" charset="-122"/>
              </a:rPr>
              <a:t>PAN</a:t>
            </a:r>
          </a:p>
          <a:p>
            <a:pPr>
              <a:lnSpc>
                <a:spcPct val="150000"/>
              </a:lnSpc>
            </a:pPr>
            <a:r>
              <a:rPr lang="zh-CN" altLang="en-US" sz="2400" dirty="0">
                <a:latin typeface="Microsoft YaHei" charset="-122"/>
                <a:ea typeface="Microsoft YaHei" charset="-122"/>
                <a:cs typeface="Microsoft YaHei" charset="-122"/>
              </a:rPr>
              <a:t>局域网</a:t>
            </a:r>
            <a:r>
              <a:rPr lang="en-US" altLang="zh-CN" sz="2400" dirty="0">
                <a:latin typeface="Microsoft YaHei" charset="-122"/>
                <a:ea typeface="Microsoft YaHei" charset="-122"/>
                <a:cs typeface="Microsoft YaHei" charset="-122"/>
              </a:rPr>
              <a:t>LAN</a:t>
            </a:r>
          </a:p>
          <a:p>
            <a:pPr>
              <a:lnSpc>
                <a:spcPct val="150000"/>
              </a:lnSpc>
            </a:pPr>
            <a:r>
              <a:rPr lang="zh-CN" altLang="en-US" sz="2400" dirty="0">
                <a:latin typeface="Microsoft YaHei" charset="-122"/>
                <a:ea typeface="Microsoft YaHei" charset="-122"/>
                <a:cs typeface="Microsoft YaHei" charset="-122"/>
              </a:rPr>
              <a:t>城域网</a:t>
            </a:r>
            <a:r>
              <a:rPr lang="en-US" altLang="zh-CN" sz="2400" dirty="0">
                <a:latin typeface="Microsoft YaHei" charset="-122"/>
                <a:ea typeface="Microsoft YaHei" charset="-122"/>
                <a:cs typeface="Microsoft YaHei" charset="-122"/>
              </a:rPr>
              <a:t>MAN</a:t>
            </a:r>
          </a:p>
          <a:p>
            <a:pPr>
              <a:lnSpc>
                <a:spcPct val="150000"/>
              </a:lnSpc>
            </a:pPr>
            <a:r>
              <a:rPr lang="zh-CN" altLang="en-US" sz="2400" dirty="0">
                <a:latin typeface="Microsoft YaHei" charset="-122"/>
                <a:ea typeface="Microsoft YaHei" charset="-122"/>
                <a:cs typeface="Microsoft YaHei" charset="-122"/>
              </a:rPr>
              <a:t>广域网</a:t>
            </a:r>
            <a:r>
              <a:rPr lang="en-US" altLang="zh-CN" sz="2400" dirty="0">
                <a:latin typeface="Microsoft YaHei" charset="-122"/>
                <a:ea typeface="Microsoft YaHei" charset="-122"/>
                <a:cs typeface="Microsoft YaHei" charset="-122"/>
              </a:rPr>
              <a:t>WAN</a:t>
            </a:r>
          </a:p>
        </p:txBody>
      </p:sp>
      <p:sp>
        <p:nvSpPr>
          <p:cNvPr id="16" name="文本框 15"/>
          <p:cNvSpPr txBox="1"/>
          <p:nvPr/>
        </p:nvSpPr>
        <p:spPr>
          <a:xfrm>
            <a:off x="9409748" y="914943"/>
            <a:ext cx="2622501" cy="3416320"/>
          </a:xfrm>
          <a:prstGeom prst="rect">
            <a:avLst/>
          </a:prstGeom>
          <a:noFill/>
        </p:spPr>
        <p:txBody>
          <a:bodyPr wrap="square" rtlCol="0" anchor="t">
            <a:spAutoFit/>
          </a:bodyPr>
          <a:lstStyle/>
          <a:p>
            <a:pPr fontAlgn="auto">
              <a:lnSpc>
                <a:spcPct val="150000"/>
              </a:lnSpc>
            </a:pPr>
            <a:r>
              <a:rPr lang="zh-CN" altLang="en-US" sz="2400" dirty="0">
                <a:sym typeface="+mn-ea"/>
              </a:rPr>
              <a:t>星形拓扑结构</a:t>
            </a:r>
            <a:endParaRPr lang="zh-CN" altLang="en-US" sz="2400" dirty="0"/>
          </a:p>
          <a:p>
            <a:pPr fontAlgn="auto">
              <a:lnSpc>
                <a:spcPct val="150000"/>
              </a:lnSpc>
            </a:pPr>
            <a:r>
              <a:rPr lang="zh-CN" altLang="en-US" sz="2400" dirty="0">
                <a:solidFill>
                  <a:schemeClr val="tx1"/>
                </a:solidFill>
                <a:sym typeface="+mn-ea"/>
              </a:rPr>
              <a:t>总线型拓扑结构</a:t>
            </a:r>
            <a:endParaRPr lang="zh-CN" altLang="en-US" sz="2400" dirty="0"/>
          </a:p>
          <a:p>
            <a:pPr fontAlgn="auto">
              <a:lnSpc>
                <a:spcPct val="150000"/>
              </a:lnSpc>
            </a:pPr>
            <a:r>
              <a:rPr lang="zh-CN" altLang="en-US" sz="2400" dirty="0">
                <a:sym typeface="+mn-ea"/>
              </a:rPr>
              <a:t>环形拓扑结构</a:t>
            </a:r>
            <a:endParaRPr lang="zh-CN" altLang="en-US" sz="2400" dirty="0"/>
          </a:p>
          <a:p>
            <a:pPr fontAlgn="auto">
              <a:lnSpc>
                <a:spcPct val="150000"/>
              </a:lnSpc>
            </a:pPr>
            <a:r>
              <a:rPr lang="zh-CN" altLang="en-US" sz="2400" dirty="0">
                <a:sym typeface="+mn-ea"/>
              </a:rPr>
              <a:t>网状拓扑结构</a:t>
            </a:r>
            <a:endParaRPr lang="zh-CN" altLang="en-US" sz="2400" dirty="0"/>
          </a:p>
          <a:p>
            <a:pPr fontAlgn="auto">
              <a:lnSpc>
                <a:spcPct val="150000"/>
              </a:lnSpc>
            </a:pPr>
            <a:r>
              <a:rPr lang="zh-CN" altLang="en-US" sz="2400" dirty="0">
                <a:sym typeface="+mn-ea"/>
              </a:rPr>
              <a:t>树形拓扑结构</a:t>
            </a:r>
            <a:endParaRPr lang="zh-CN" altLang="en-US" sz="2400" dirty="0"/>
          </a:p>
          <a:p>
            <a:pPr fontAlgn="auto">
              <a:lnSpc>
                <a:spcPct val="150000"/>
              </a:lnSpc>
            </a:pPr>
            <a:r>
              <a:rPr lang="zh-CN" altLang="en-US" sz="2400" dirty="0">
                <a:sym typeface="+mn-ea"/>
              </a:rPr>
              <a:t>混合拓扑结构</a:t>
            </a:r>
            <a:endParaRPr lang="zh-CN" altLang="en-US" sz="2400" dirty="0"/>
          </a:p>
        </p:txBody>
      </p:sp>
      <p:sp>
        <p:nvSpPr>
          <p:cNvPr id="2" name="右箭头 1"/>
          <p:cNvSpPr/>
          <p:nvPr/>
        </p:nvSpPr>
        <p:spPr>
          <a:xfrm>
            <a:off x="5736678" y="2623103"/>
            <a:ext cx="3005980" cy="30684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17" name="左大括号 16"/>
          <p:cNvSpPr/>
          <p:nvPr/>
        </p:nvSpPr>
        <p:spPr>
          <a:xfrm>
            <a:off x="8797776" y="1139177"/>
            <a:ext cx="507999" cy="3162054"/>
          </a:xfrm>
          <a:prstGeom prst="leftBrace">
            <a:avLst>
              <a:gd name="adj1" fmla="val 8333"/>
              <a:gd name="adj2" fmla="val 51258"/>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82533634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圆角矩形 5"/>
          <p:cNvSpPr/>
          <p:nvPr/>
        </p:nvSpPr>
        <p:spPr>
          <a:xfrm>
            <a:off x="1343276" y="1132076"/>
            <a:ext cx="9232265" cy="70167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tx1"/>
                </a:solidFill>
                <a:latin typeface="微软雅黑" panose="020B0503020204020204" charset="-122"/>
                <a:ea typeface="微软雅黑" panose="020B0503020204020204" charset="-122"/>
              </a:rPr>
              <a:t>差错检测</a:t>
            </a:r>
            <a:r>
              <a:rPr lang="zh-CN" altLang="en-US" sz="2000" dirty="0">
                <a:solidFill>
                  <a:schemeClr val="tx1"/>
                </a:solidFill>
                <a:latin typeface="微软雅黑" panose="020B0503020204020204" charset="-122"/>
                <a:ea typeface="微软雅黑" panose="020B0503020204020204" charset="-122"/>
              </a:rPr>
              <a:t>：利用差错编码实现数据包传输过程中的比特差错检测。</a:t>
            </a:r>
          </a:p>
        </p:txBody>
      </p:sp>
      <p:sp>
        <p:nvSpPr>
          <p:cNvPr id="7" name="圆角矩形 6"/>
          <p:cNvSpPr/>
          <p:nvPr/>
        </p:nvSpPr>
        <p:spPr>
          <a:xfrm>
            <a:off x="1343272" y="2282059"/>
            <a:ext cx="9232265" cy="70167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tx1"/>
                </a:solidFill>
                <a:latin typeface="微软雅黑" panose="020B0503020204020204" charset="-122"/>
                <a:ea typeface="微软雅黑" panose="020B0503020204020204" charset="-122"/>
              </a:rPr>
              <a:t>确认</a:t>
            </a:r>
            <a:r>
              <a:rPr lang="zh-CN" altLang="en-US" sz="2000" dirty="0">
                <a:solidFill>
                  <a:schemeClr val="tx1"/>
                </a:solidFill>
                <a:latin typeface="微软雅黑" panose="020B0503020204020204" charset="-122"/>
                <a:ea typeface="微软雅黑" panose="020B0503020204020204" charset="-122"/>
              </a:rPr>
              <a:t>：接收方向发送方反馈接收状态。</a:t>
            </a:r>
            <a:r>
              <a:rPr lang="en-US" altLang="zh-CN" sz="2000" dirty="0">
                <a:solidFill>
                  <a:srgbClr val="FF0000"/>
                </a:solidFill>
                <a:latin typeface="微软雅黑" panose="020B0503020204020204" charset="-122"/>
                <a:ea typeface="微软雅黑" panose="020B0503020204020204" charset="-122"/>
              </a:rPr>
              <a:t>ACK</a:t>
            </a:r>
            <a:r>
              <a:rPr lang="zh-CN" altLang="en-US" sz="2000" dirty="0">
                <a:solidFill>
                  <a:srgbClr val="FF0000"/>
                </a:solidFill>
                <a:latin typeface="微软雅黑" panose="020B0503020204020204" charset="-122"/>
                <a:ea typeface="微软雅黑" panose="020B0503020204020204" charset="-122"/>
              </a:rPr>
              <a:t>（肯定确认）</a:t>
            </a:r>
            <a:r>
              <a:rPr lang="zh-CN" altLang="en-US" sz="2000" dirty="0">
                <a:solidFill>
                  <a:schemeClr val="tx1"/>
                </a:solidFill>
                <a:latin typeface="微软雅黑" panose="020B0503020204020204" charset="-122"/>
                <a:ea typeface="微软雅黑" panose="020B0503020204020204" charset="-122"/>
              </a:rPr>
              <a:t>；</a:t>
            </a:r>
            <a:r>
              <a:rPr lang="en-US" altLang="zh-CN" sz="2000" dirty="0">
                <a:solidFill>
                  <a:schemeClr val="tx1"/>
                </a:solidFill>
                <a:latin typeface="微软雅黑" panose="020B0503020204020204" charset="-122"/>
                <a:ea typeface="微软雅黑" panose="020B0503020204020204" charset="-122"/>
              </a:rPr>
              <a:t>NAK</a:t>
            </a:r>
            <a:r>
              <a:rPr lang="zh-CN" altLang="en-US" sz="2000" dirty="0">
                <a:solidFill>
                  <a:schemeClr val="tx1"/>
                </a:solidFill>
                <a:latin typeface="微软雅黑" panose="020B0503020204020204" charset="-122"/>
                <a:ea typeface="微软雅黑" panose="020B0503020204020204" charset="-122"/>
              </a:rPr>
              <a:t>（否定确认）</a:t>
            </a:r>
          </a:p>
        </p:txBody>
      </p:sp>
      <p:sp>
        <p:nvSpPr>
          <p:cNvPr id="8" name="圆角矩形 7"/>
          <p:cNvSpPr/>
          <p:nvPr/>
        </p:nvSpPr>
        <p:spPr>
          <a:xfrm>
            <a:off x="1343276" y="3403009"/>
            <a:ext cx="9232265" cy="70167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tx1"/>
                </a:solidFill>
                <a:latin typeface="微软雅黑" panose="020B0503020204020204" charset="-122"/>
                <a:ea typeface="微软雅黑" panose="020B0503020204020204" charset="-122"/>
              </a:rPr>
              <a:t>重传</a:t>
            </a:r>
            <a:r>
              <a:rPr lang="zh-CN" altLang="en-US" sz="2000" dirty="0">
                <a:solidFill>
                  <a:schemeClr val="tx1"/>
                </a:solidFill>
                <a:latin typeface="微软雅黑" panose="020B0503020204020204" charset="-122"/>
                <a:ea typeface="微软雅黑" panose="020B0503020204020204" charset="-122"/>
              </a:rPr>
              <a:t>：发送方</a:t>
            </a:r>
            <a:r>
              <a:rPr lang="zh-CN" altLang="en-US" sz="2000" dirty="0">
                <a:solidFill>
                  <a:srgbClr val="FF0000"/>
                </a:solidFill>
                <a:latin typeface="微软雅黑" panose="020B0503020204020204" charset="-122"/>
                <a:ea typeface="微软雅黑" panose="020B0503020204020204" charset="-122"/>
              </a:rPr>
              <a:t>重新</a:t>
            </a:r>
            <a:r>
              <a:rPr lang="zh-CN" altLang="en-US" sz="2000" dirty="0">
                <a:solidFill>
                  <a:schemeClr val="tx1"/>
                </a:solidFill>
                <a:latin typeface="微软雅黑" panose="020B0503020204020204" charset="-122"/>
                <a:ea typeface="微软雅黑" panose="020B0503020204020204" charset="-122"/>
              </a:rPr>
              <a:t>发送接收方没有正确接收的数据。</a:t>
            </a:r>
          </a:p>
        </p:txBody>
      </p:sp>
      <p:sp>
        <p:nvSpPr>
          <p:cNvPr id="9" name="圆角矩形 8"/>
          <p:cNvSpPr/>
          <p:nvPr/>
        </p:nvSpPr>
        <p:spPr>
          <a:xfrm>
            <a:off x="1343273" y="4523959"/>
            <a:ext cx="9232265" cy="70167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bg1"/>
                </a:solidFill>
                <a:latin typeface="微软雅黑" panose="020B0503020204020204" charset="-122"/>
                <a:ea typeface="微软雅黑" panose="020B0503020204020204" charset="-122"/>
              </a:rPr>
              <a:t>序号</a:t>
            </a:r>
            <a:r>
              <a:rPr lang="zh-CN" altLang="en-US" sz="2000" dirty="0">
                <a:solidFill>
                  <a:schemeClr val="tx1"/>
                </a:solidFill>
                <a:latin typeface="微软雅黑" panose="020B0503020204020204" charset="-122"/>
                <a:ea typeface="微软雅黑" panose="020B0503020204020204" charset="-122"/>
              </a:rPr>
              <a:t>：确保数据按序提交。</a:t>
            </a:r>
          </a:p>
        </p:txBody>
      </p:sp>
      <p:sp>
        <p:nvSpPr>
          <p:cNvPr id="10" name="圆角矩形 9"/>
          <p:cNvSpPr/>
          <p:nvPr/>
        </p:nvSpPr>
        <p:spPr>
          <a:xfrm>
            <a:off x="1343274" y="5644909"/>
            <a:ext cx="9232265" cy="70167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bg1"/>
                </a:solidFill>
                <a:latin typeface="微软雅黑" panose="020B0503020204020204" charset="-122"/>
                <a:ea typeface="微软雅黑" panose="020B0503020204020204" charset="-122"/>
              </a:rPr>
              <a:t>计时器</a:t>
            </a:r>
            <a:r>
              <a:rPr lang="zh-CN" altLang="en-US" sz="2000" dirty="0">
                <a:solidFill>
                  <a:schemeClr val="tx1"/>
                </a:solidFill>
                <a:latin typeface="微软雅黑" panose="020B0503020204020204" charset="-122"/>
                <a:ea typeface="微软雅黑" panose="020B0503020204020204" charset="-122"/>
              </a:rPr>
              <a:t>：</a:t>
            </a:r>
            <a:r>
              <a:rPr lang="zh-CN" altLang="en-US" sz="2000" dirty="0">
                <a:solidFill>
                  <a:srgbClr val="FF0000"/>
                </a:solidFill>
                <a:latin typeface="微软雅黑" panose="020B0503020204020204" charset="-122"/>
                <a:ea typeface="微软雅黑" panose="020B0503020204020204" charset="-122"/>
              </a:rPr>
              <a:t>解决</a:t>
            </a:r>
            <a:r>
              <a:rPr lang="zh-CN" altLang="en-US" sz="2000" dirty="0">
                <a:solidFill>
                  <a:schemeClr val="tx1"/>
                </a:solidFill>
                <a:latin typeface="微软雅黑" panose="020B0503020204020204" charset="-122"/>
                <a:ea typeface="微软雅黑" panose="020B0503020204020204" charset="-122"/>
              </a:rPr>
              <a:t>数据丢失问题。</a:t>
            </a:r>
          </a:p>
        </p:txBody>
      </p:sp>
      <p:sp>
        <p:nvSpPr>
          <p:cNvPr id="3" name="文本框 2"/>
          <p:cNvSpPr txBox="1"/>
          <p:nvPr/>
        </p:nvSpPr>
        <p:spPr>
          <a:xfrm>
            <a:off x="647303" y="254300"/>
            <a:ext cx="7651115" cy="460375"/>
          </a:xfrm>
          <a:prstGeom prst="rect">
            <a:avLst/>
          </a:prstGeom>
          <a:noFill/>
        </p:spPr>
        <p:txBody>
          <a:bodyPr wrap="square" rtlCol="0">
            <a:spAutoFit/>
          </a:bodyPr>
          <a:lstStyle/>
          <a:p>
            <a:r>
              <a:rPr lang="zh-CN" altLang="en-US" sz="2400">
                <a:latin typeface="微软雅黑" panose="020B0503020204020204" charset="-122"/>
                <a:ea typeface="微软雅黑" panose="020B0503020204020204" charset="-122"/>
              </a:rPr>
              <a:t>基于不可靠信道实现可靠数据传输采取的措施：</a:t>
            </a:r>
          </a:p>
        </p:txBody>
      </p:sp>
    </p:spTree>
    <p:extLst>
      <p:ext uri="{BB962C8B-B14F-4D97-AF65-F5344CB8AC3E}">
        <p14:creationId xmlns:p14="http://schemas.microsoft.com/office/powerpoint/2010/main" val="210220109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圆角矩形 5"/>
          <p:cNvSpPr/>
          <p:nvPr/>
        </p:nvSpPr>
        <p:spPr>
          <a:xfrm>
            <a:off x="1343276" y="1132076"/>
            <a:ext cx="9232265" cy="70167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tx1"/>
                </a:solidFill>
                <a:latin typeface="微软雅黑" panose="020B0503020204020204" charset="-122"/>
                <a:ea typeface="微软雅黑" panose="020B0503020204020204" charset="-122"/>
              </a:rPr>
              <a:t>差错检测</a:t>
            </a:r>
            <a:r>
              <a:rPr lang="zh-CN" altLang="en-US" sz="2000" dirty="0">
                <a:solidFill>
                  <a:schemeClr val="tx1"/>
                </a:solidFill>
                <a:latin typeface="微软雅黑" panose="020B0503020204020204" charset="-122"/>
                <a:ea typeface="微软雅黑" panose="020B0503020204020204" charset="-122"/>
              </a:rPr>
              <a:t>：利用差错编码实现数据包传输过程中的比特差错检测。</a:t>
            </a:r>
          </a:p>
        </p:txBody>
      </p:sp>
      <p:sp>
        <p:nvSpPr>
          <p:cNvPr id="7" name="圆角矩形 6"/>
          <p:cNvSpPr/>
          <p:nvPr/>
        </p:nvSpPr>
        <p:spPr>
          <a:xfrm>
            <a:off x="1343272" y="2282059"/>
            <a:ext cx="9232265" cy="70167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tx1"/>
                </a:solidFill>
                <a:latin typeface="微软雅黑" panose="020B0503020204020204" charset="-122"/>
                <a:ea typeface="微软雅黑" panose="020B0503020204020204" charset="-122"/>
              </a:rPr>
              <a:t>确认</a:t>
            </a:r>
            <a:r>
              <a:rPr lang="zh-CN" altLang="en-US" sz="2000" dirty="0">
                <a:solidFill>
                  <a:schemeClr val="tx1"/>
                </a:solidFill>
                <a:latin typeface="微软雅黑" panose="020B0503020204020204" charset="-122"/>
                <a:ea typeface="微软雅黑" panose="020B0503020204020204" charset="-122"/>
              </a:rPr>
              <a:t>：接收方向发送方反馈接收状态。</a:t>
            </a:r>
            <a:r>
              <a:rPr lang="en-US" altLang="zh-CN" sz="2000" dirty="0">
                <a:solidFill>
                  <a:srgbClr val="FF0000"/>
                </a:solidFill>
                <a:latin typeface="微软雅黑" panose="020B0503020204020204" charset="-122"/>
                <a:ea typeface="微软雅黑" panose="020B0503020204020204" charset="-122"/>
              </a:rPr>
              <a:t>ACK</a:t>
            </a:r>
            <a:r>
              <a:rPr lang="zh-CN" altLang="en-US" sz="2000" dirty="0">
                <a:solidFill>
                  <a:srgbClr val="FF0000"/>
                </a:solidFill>
                <a:latin typeface="微软雅黑" panose="020B0503020204020204" charset="-122"/>
                <a:ea typeface="微软雅黑" panose="020B0503020204020204" charset="-122"/>
              </a:rPr>
              <a:t>（肯定确认）</a:t>
            </a:r>
            <a:r>
              <a:rPr lang="zh-CN" altLang="en-US" sz="2000" dirty="0">
                <a:solidFill>
                  <a:schemeClr val="tx1"/>
                </a:solidFill>
                <a:latin typeface="微软雅黑" panose="020B0503020204020204" charset="-122"/>
                <a:ea typeface="微软雅黑" panose="020B0503020204020204" charset="-122"/>
              </a:rPr>
              <a:t>；</a:t>
            </a:r>
            <a:r>
              <a:rPr lang="en-US" altLang="zh-CN" sz="2000" dirty="0">
                <a:solidFill>
                  <a:schemeClr val="tx1"/>
                </a:solidFill>
                <a:latin typeface="微软雅黑" panose="020B0503020204020204" charset="-122"/>
                <a:ea typeface="微软雅黑" panose="020B0503020204020204" charset="-122"/>
              </a:rPr>
              <a:t>NAK</a:t>
            </a:r>
            <a:r>
              <a:rPr lang="zh-CN" altLang="en-US" sz="2000" dirty="0">
                <a:solidFill>
                  <a:schemeClr val="tx1"/>
                </a:solidFill>
                <a:latin typeface="微软雅黑" panose="020B0503020204020204" charset="-122"/>
                <a:ea typeface="微软雅黑" panose="020B0503020204020204" charset="-122"/>
              </a:rPr>
              <a:t>（否定确认）</a:t>
            </a:r>
          </a:p>
        </p:txBody>
      </p:sp>
      <p:sp>
        <p:nvSpPr>
          <p:cNvPr id="8" name="圆角矩形 7"/>
          <p:cNvSpPr/>
          <p:nvPr/>
        </p:nvSpPr>
        <p:spPr>
          <a:xfrm>
            <a:off x="1343276" y="3403009"/>
            <a:ext cx="9232265" cy="70167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tx1"/>
                </a:solidFill>
                <a:latin typeface="微软雅黑" panose="020B0503020204020204" charset="-122"/>
                <a:ea typeface="微软雅黑" panose="020B0503020204020204" charset="-122"/>
              </a:rPr>
              <a:t>重传</a:t>
            </a:r>
            <a:r>
              <a:rPr lang="zh-CN" altLang="en-US" sz="2000" dirty="0">
                <a:solidFill>
                  <a:schemeClr val="tx1"/>
                </a:solidFill>
                <a:latin typeface="微软雅黑" panose="020B0503020204020204" charset="-122"/>
                <a:ea typeface="微软雅黑" panose="020B0503020204020204" charset="-122"/>
              </a:rPr>
              <a:t>：发送方</a:t>
            </a:r>
            <a:r>
              <a:rPr lang="zh-CN" altLang="en-US" sz="2000" dirty="0">
                <a:solidFill>
                  <a:srgbClr val="FF0000"/>
                </a:solidFill>
                <a:latin typeface="微软雅黑" panose="020B0503020204020204" charset="-122"/>
                <a:ea typeface="微软雅黑" panose="020B0503020204020204" charset="-122"/>
              </a:rPr>
              <a:t>重新</a:t>
            </a:r>
            <a:r>
              <a:rPr lang="zh-CN" altLang="en-US" sz="2000" dirty="0">
                <a:solidFill>
                  <a:schemeClr val="tx1"/>
                </a:solidFill>
                <a:latin typeface="微软雅黑" panose="020B0503020204020204" charset="-122"/>
                <a:ea typeface="微软雅黑" panose="020B0503020204020204" charset="-122"/>
              </a:rPr>
              <a:t>发送接收方没有正确接收的数据。</a:t>
            </a:r>
          </a:p>
        </p:txBody>
      </p:sp>
      <p:sp>
        <p:nvSpPr>
          <p:cNvPr id="9" name="圆角矩形 8"/>
          <p:cNvSpPr/>
          <p:nvPr/>
        </p:nvSpPr>
        <p:spPr>
          <a:xfrm>
            <a:off x="1343273" y="4523959"/>
            <a:ext cx="9232265" cy="70167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tx1"/>
                </a:solidFill>
                <a:latin typeface="微软雅黑" panose="020B0503020204020204" charset="-122"/>
                <a:ea typeface="微软雅黑" panose="020B0503020204020204" charset="-122"/>
              </a:rPr>
              <a:t>序号</a:t>
            </a:r>
            <a:r>
              <a:rPr lang="zh-CN" altLang="en-US" sz="2000" dirty="0">
                <a:solidFill>
                  <a:schemeClr val="tx1"/>
                </a:solidFill>
                <a:latin typeface="微软雅黑" panose="020B0503020204020204" charset="-122"/>
                <a:ea typeface="微软雅黑" panose="020B0503020204020204" charset="-122"/>
              </a:rPr>
              <a:t>：确保数据按序提交。</a:t>
            </a:r>
          </a:p>
        </p:txBody>
      </p:sp>
      <p:sp>
        <p:nvSpPr>
          <p:cNvPr id="10" name="圆角矩形 9"/>
          <p:cNvSpPr/>
          <p:nvPr/>
        </p:nvSpPr>
        <p:spPr>
          <a:xfrm>
            <a:off x="1343274" y="5644909"/>
            <a:ext cx="9232265" cy="70167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bg1"/>
                </a:solidFill>
                <a:latin typeface="微软雅黑" panose="020B0503020204020204" charset="-122"/>
                <a:ea typeface="微软雅黑" panose="020B0503020204020204" charset="-122"/>
              </a:rPr>
              <a:t>计时器</a:t>
            </a:r>
            <a:r>
              <a:rPr lang="zh-CN" altLang="en-US" sz="2000" dirty="0">
                <a:solidFill>
                  <a:schemeClr val="tx1"/>
                </a:solidFill>
                <a:latin typeface="微软雅黑" panose="020B0503020204020204" charset="-122"/>
                <a:ea typeface="微软雅黑" panose="020B0503020204020204" charset="-122"/>
              </a:rPr>
              <a:t>：</a:t>
            </a:r>
            <a:r>
              <a:rPr lang="zh-CN" altLang="en-US" sz="2000" dirty="0">
                <a:solidFill>
                  <a:srgbClr val="FF0000"/>
                </a:solidFill>
                <a:latin typeface="微软雅黑" panose="020B0503020204020204" charset="-122"/>
                <a:ea typeface="微软雅黑" panose="020B0503020204020204" charset="-122"/>
              </a:rPr>
              <a:t>解决</a:t>
            </a:r>
            <a:r>
              <a:rPr lang="zh-CN" altLang="en-US" sz="2000" dirty="0">
                <a:solidFill>
                  <a:schemeClr val="tx1"/>
                </a:solidFill>
                <a:latin typeface="微软雅黑" panose="020B0503020204020204" charset="-122"/>
                <a:ea typeface="微软雅黑" panose="020B0503020204020204" charset="-122"/>
              </a:rPr>
              <a:t>数据丢失问题。</a:t>
            </a:r>
          </a:p>
        </p:txBody>
      </p:sp>
      <p:sp>
        <p:nvSpPr>
          <p:cNvPr id="3" name="文本框 2"/>
          <p:cNvSpPr txBox="1"/>
          <p:nvPr/>
        </p:nvSpPr>
        <p:spPr>
          <a:xfrm>
            <a:off x="647303" y="254300"/>
            <a:ext cx="7651115" cy="460375"/>
          </a:xfrm>
          <a:prstGeom prst="rect">
            <a:avLst/>
          </a:prstGeom>
          <a:noFill/>
        </p:spPr>
        <p:txBody>
          <a:bodyPr wrap="square" rtlCol="0">
            <a:spAutoFit/>
          </a:bodyPr>
          <a:lstStyle/>
          <a:p>
            <a:r>
              <a:rPr lang="zh-CN" altLang="en-US" sz="2400">
                <a:latin typeface="微软雅黑" panose="020B0503020204020204" charset="-122"/>
                <a:ea typeface="微软雅黑" panose="020B0503020204020204" charset="-122"/>
              </a:rPr>
              <a:t>基于不可靠信道实现可靠数据传输采取的措施：</a:t>
            </a:r>
          </a:p>
        </p:txBody>
      </p:sp>
    </p:spTree>
    <p:extLst>
      <p:ext uri="{BB962C8B-B14F-4D97-AF65-F5344CB8AC3E}">
        <p14:creationId xmlns:p14="http://schemas.microsoft.com/office/powerpoint/2010/main" val="6302922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圆角矩形 5"/>
          <p:cNvSpPr/>
          <p:nvPr/>
        </p:nvSpPr>
        <p:spPr>
          <a:xfrm>
            <a:off x="1343276" y="1132076"/>
            <a:ext cx="9232265" cy="70167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tx1"/>
                </a:solidFill>
                <a:latin typeface="微软雅黑" panose="020B0503020204020204" charset="-122"/>
                <a:ea typeface="微软雅黑" panose="020B0503020204020204" charset="-122"/>
              </a:rPr>
              <a:t>差错检测</a:t>
            </a:r>
            <a:r>
              <a:rPr lang="zh-CN" altLang="en-US" sz="2000" dirty="0">
                <a:solidFill>
                  <a:schemeClr val="tx1"/>
                </a:solidFill>
                <a:latin typeface="微软雅黑" panose="020B0503020204020204" charset="-122"/>
                <a:ea typeface="微软雅黑" panose="020B0503020204020204" charset="-122"/>
              </a:rPr>
              <a:t>：利用差错编码实现数据包传输过程中的比特差错检测。</a:t>
            </a:r>
          </a:p>
        </p:txBody>
      </p:sp>
      <p:sp>
        <p:nvSpPr>
          <p:cNvPr id="7" name="圆角矩形 6"/>
          <p:cNvSpPr/>
          <p:nvPr/>
        </p:nvSpPr>
        <p:spPr>
          <a:xfrm>
            <a:off x="1343272" y="2282059"/>
            <a:ext cx="9232265" cy="70167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tx1"/>
                </a:solidFill>
                <a:latin typeface="微软雅黑" panose="020B0503020204020204" charset="-122"/>
                <a:ea typeface="微软雅黑" panose="020B0503020204020204" charset="-122"/>
              </a:rPr>
              <a:t>确认</a:t>
            </a:r>
            <a:r>
              <a:rPr lang="zh-CN" altLang="en-US" sz="2000" dirty="0">
                <a:solidFill>
                  <a:schemeClr val="tx1"/>
                </a:solidFill>
                <a:latin typeface="微软雅黑" panose="020B0503020204020204" charset="-122"/>
                <a:ea typeface="微软雅黑" panose="020B0503020204020204" charset="-122"/>
              </a:rPr>
              <a:t>：接收方向发送方反馈接收状态。</a:t>
            </a:r>
            <a:r>
              <a:rPr lang="en-US" altLang="zh-CN" sz="2000" dirty="0">
                <a:solidFill>
                  <a:srgbClr val="FF0000"/>
                </a:solidFill>
                <a:latin typeface="微软雅黑" panose="020B0503020204020204" charset="-122"/>
                <a:ea typeface="微软雅黑" panose="020B0503020204020204" charset="-122"/>
              </a:rPr>
              <a:t>ACK</a:t>
            </a:r>
            <a:r>
              <a:rPr lang="zh-CN" altLang="en-US" sz="2000" dirty="0">
                <a:solidFill>
                  <a:srgbClr val="FF0000"/>
                </a:solidFill>
                <a:latin typeface="微软雅黑" panose="020B0503020204020204" charset="-122"/>
                <a:ea typeface="微软雅黑" panose="020B0503020204020204" charset="-122"/>
              </a:rPr>
              <a:t>（肯定确认）</a:t>
            </a:r>
            <a:r>
              <a:rPr lang="zh-CN" altLang="en-US" sz="2000" dirty="0">
                <a:solidFill>
                  <a:schemeClr val="tx1"/>
                </a:solidFill>
                <a:latin typeface="微软雅黑" panose="020B0503020204020204" charset="-122"/>
                <a:ea typeface="微软雅黑" panose="020B0503020204020204" charset="-122"/>
              </a:rPr>
              <a:t>；</a:t>
            </a:r>
            <a:r>
              <a:rPr lang="en-US" altLang="zh-CN" sz="2000" dirty="0">
                <a:solidFill>
                  <a:schemeClr val="tx1"/>
                </a:solidFill>
                <a:latin typeface="微软雅黑" panose="020B0503020204020204" charset="-122"/>
                <a:ea typeface="微软雅黑" panose="020B0503020204020204" charset="-122"/>
              </a:rPr>
              <a:t>NAK</a:t>
            </a:r>
            <a:r>
              <a:rPr lang="zh-CN" altLang="en-US" sz="2000" dirty="0">
                <a:solidFill>
                  <a:schemeClr val="tx1"/>
                </a:solidFill>
                <a:latin typeface="微软雅黑" panose="020B0503020204020204" charset="-122"/>
                <a:ea typeface="微软雅黑" panose="020B0503020204020204" charset="-122"/>
              </a:rPr>
              <a:t>（否定确认）</a:t>
            </a:r>
          </a:p>
        </p:txBody>
      </p:sp>
      <p:sp>
        <p:nvSpPr>
          <p:cNvPr id="8" name="圆角矩形 7"/>
          <p:cNvSpPr/>
          <p:nvPr/>
        </p:nvSpPr>
        <p:spPr>
          <a:xfrm>
            <a:off x="1343276" y="3403009"/>
            <a:ext cx="9232265" cy="70167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tx1"/>
                </a:solidFill>
                <a:latin typeface="微软雅黑" panose="020B0503020204020204" charset="-122"/>
                <a:ea typeface="微软雅黑" panose="020B0503020204020204" charset="-122"/>
              </a:rPr>
              <a:t>重传</a:t>
            </a:r>
            <a:r>
              <a:rPr lang="zh-CN" altLang="en-US" sz="2000" dirty="0">
                <a:solidFill>
                  <a:schemeClr val="tx1"/>
                </a:solidFill>
                <a:latin typeface="微软雅黑" panose="020B0503020204020204" charset="-122"/>
                <a:ea typeface="微软雅黑" panose="020B0503020204020204" charset="-122"/>
              </a:rPr>
              <a:t>：发送方</a:t>
            </a:r>
            <a:r>
              <a:rPr lang="zh-CN" altLang="en-US" sz="2000" dirty="0">
                <a:solidFill>
                  <a:srgbClr val="FF0000"/>
                </a:solidFill>
                <a:latin typeface="微软雅黑" panose="020B0503020204020204" charset="-122"/>
                <a:ea typeface="微软雅黑" panose="020B0503020204020204" charset="-122"/>
              </a:rPr>
              <a:t>重新</a:t>
            </a:r>
            <a:r>
              <a:rPr lang="zh-CN" altLang="en-US" sz="2000" dirty="0">
                <a:solidFill>
                  <a:schemeClr val="tx1"/>
                </a:solidFill>
                <a:latin typeface="微软雅黑" panose="020B0503020204020204" charset="-122"/>
                <a:ea typeface="微软雅黑" panose="020B0503020204020204" charset="-122"/>
              </a:rPr>
              <a:t>发送接收方没有正确接收的数据。</a:t>
            </a:r>
          </a:p>
        </p:txBody>
      </p:sp>
      <p:sp>
        <p:nvSpPr>
          <p:cNvPr id="9" name="圆角矩形 8"/>
          <p:cNvSpPr/>
          <p:nvPr/>
        </p:nvSpPr>
        <p:spPr>
          <a:xfrm>
            <a:off x="1343273" y="4523959"/>
            <a:ext cx="9232265" cy="70167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tx1"/>
                </a:solidFill>
                <a:latin typeface="微软雅黑" panose="020B0503020204020204" charset="-122"/>
                <a:ea typeface="微软雅黑" panose="020B0503020204020204" charset="-122"/>
              </a:rPr>
              <a:t>序号</a:t>
            </a:r>
            <a:r>
              <a:rPr lang="zh-CN" altLang="en-US" sz="2000" dirty="0">
                <a:solidFill>
                  <a:schemeClr val="tx1"/>
                </a:solidFill>
                <a:latin typeface="微软雅黑" panose="020B0503020204020204" charset="-122"/>
                <a:ea typeface="微软雅黑" panose="020B0503020204020204" charset="-122"/>
              </a:rPr>
              <a:t>：确保数据按序提交。</a:t>
            </a:r>
          </a:p>
        </p:txBody>
      </p:sp>
      <p:sp>
        <p:nvSpPr>
          <p:cNvPr id="10" name="圆角矩形 9"/>
          <p:cNvSpPr/>
          <p:nvPr/>
        </p:nvSpPr>
        <p:spPr>
          <a:xfrm>
            <a:off x="1343274" y="5644909"/>
            <a:ext cx="9232265" cy="70167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tx1"/>
                </a:solidFill>
                <a:latin typeface="微软雅黑" panose="020B0503020204020204" charset="-122"/>
                <a:ea typeface="微软雅黑" panose="020B0503020204020204" charset="-122"/>
              </a:rPr>
              <a:t>计时器</a:t>
            </a:r>
            <a:r>
              <a:rPr lang="zh-CN" altLang="en-US" sz="2000" dirty="0">
                <a:solidFill>
                  <a:schemeClr val="tx1"/>
                </a:solidFill>
                <a:latin typeface="微软雅黑" panose="020B0503020204020204" charset="-122"/>
                <a:ea typeface="微软雅黑" panose="020B0503020204020204" charset="-122"/>
              </a:rPr>
              <a:t>：</a:t>
            </a:r>
            <a:r>
              <a:rPr lang="zh-CN" altLang="en-US" sz="2000" dirty="0">
                <a:solidFill>
                  <a:srgbClr val="FF0000"/>
                </a:solidFill>
                <a:latin typeface="微软雅黑" panose="020B0503020204020204" charset="-122"/>
                <a:ea typeface="微软雅黑" panose="020B0503020204020204" charset="-122"/>
              </a:rPr>
              <a:t>解决</a:t>
            </a:r>
            <a:r>
              <a:rPr lang="zh-CN" altLang="en-US" sz="2000" dirty="0">
                <a:solidFill>
                  <a:schemeClr val="tx1"/>
                </a:solidFill>
                <a:latin typeface="微软雅黑" panose="020B0503020204020204" charset="-122"/>
                <a:ea typeface="微软雅黑" panose="020B0503020204020204" charset="-122"/>
              </a:rPr>
              <a:t>数据丢失问题。</a:t>
            </a:r>
          </a:p>
        </p:txBody>
      </p:sp>
      <p:sp>
        <p:nvSpPr>
          <p:cNvPr id="3" name="文本框 2"/>
          <p:cNvSpPr txBox="1"/>
          <p:nvPr/>
        </p:nvSpPr>
        <p:spPr>
          <a:xfrm>
            <a:off x="647303" y="254300"/>
            <a:ext cx="7651115" cy="460375"/>
          </a:xfrm>
          <a:prstGeom prst="rect">
            <a:avLst/>
          </a:prstGeom>
          <a:noFill/>
        </p:spPr>
        <p:txBody>
          <a:bodyPr wrap="square" rtlCol="0">
            <a:spAutoFit/>
          </a:bodyPr>
          <a:lstStyle/>
          <a:p>
            <a:r>
              <a:rPr lang="zh-CN" altLang="en-US" sz="2400">
                <a:latin typeface="微软雅黑" panose="020B0503020204020204" charset="-122"/>
                <a:ea typeface="微软雅黑" panose="020B0503020204020204" charset="-122"/>
              </a:rPr>
              <a:t>基于不可靠信道实现可靠数据传输采取的措施：</a:t>
            </a:r>
          </a:p>
        </p:txBody>
      </p:sp>
    </p:spTree>
    <p:extLst>
      <p:ext uri="{BB962C8B-B14F-4D97-AF65-F5344CB8AC3E}">
        <p14:creationId xmlns:p14="http://schemas.microsoft.com/office/powerpoint/2010/main" val="92168282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左大括号 4"/>
          <p:cNvSpPr/>
          <p:nvPr/>
        </p:nvSpPr>
        <p:spPr>
          <a:xfrm>
            <a:off x="1607740" y="433705"/>
            <a:ext cx="435673" cy="5893943"/>
          </a:xfrm>
          <a:prstGeom prst="leftBrace">
            <a:avLst/>
          </a:prstGeom>
          <a:ln>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fontAlgn="base">
              <a:lnSpc>
                <a:spcPct val="150000"/>
              </a:lnSpc>
            </a:pPr>
            <a:endParaRPr lang="zh-CN" altLang="en-US" sz="2000" strike="noStrike" noProof="1">
              <a:latin typeface="+mn-ea"/>
            </a:endParaRPr>
          </a:p>
        </p:txBody>
      </p:sp>
      <p:sp>
        <p:nvSpPr>
          <p:cNvPr id="6" name="文本框 5"/>
          <p:cNvSpPr txBox="1"/>
          <p:nvPr/>
        </p:nvSpPr>
        <p:spPr>
          <a:xfrm>
            <a:off x="5219492" y="45743"/>
            <a:ext cx="3435350" cy="1477328"/>
          </a:xfrm>
          <a:prstGeom prst="rect">
            <a:avLst/>
          </a:prstGeom>
          <a:noFill/>
        </p:spPr>
        <p:txBody>
          <a:bodyPr wrap="square" rtlCol="0">
            <a:spAutoFit/>
          </a:bodyPr>
          <a:lstStyle/>
          <a:p>
            <a:pPr>
              <a:lnSpc>
                <a:spcPct val="150000"/>
              </a:lnSpc>
            </a:pPr>
            <a:r>
              <a:rPr lang="zh-CN" altLang="en-US" sz="2000" noProof="1">
                <a:latin typeface="+mn-ea"/>
                <a:cs typeface="微软雅黑" panose="020B0503020204020204" charset="-122"/>
              </a:rPr>
              <a:t>问题</a:t>
            </a:r>
            <a:endParaRPr lang="en-US" altLang="zh-CN" sz="2000" noProof="1">
              <a:latin typeface="+mn-ea"/>
              <a:cs typeface="微软雅黑" panose="020B0503020204020204" charset="-122"/>
            </a:endParaRPr>
          </a:p>
          <a:p>
            <a:pPr>
              <a:lnSpc>
                <a:spcPct val="150000"/>
              </a:lnSpc>
            </a:pPr>
            <a:endParaRPr lang="en-US" altLang="zh-CN" sz="2000" noProof="1">
              <a:latin typeface="+mn-ea"/>
              <a:cs typeface="微软雅黑" panose="020B0503020204020204" charset="-122"/>
            </a:endParaRPr>
          </a:p>
          <a:p>
            <a:pPr>
              <a:lnSpc>
                <a:spcPct val="150000"/>
              </a:lnSpc>
            </a:pPr>
            <a:r>
              <a:rPr lang="zh-CN" altLang="en-US" sz="2000" noProof="1">
                <a:latin typeface="+mn-ea"/>
                <a:cs typeface="微软雅黑" panose="020B0503020204020204" charset="-122"/>
              </a:rPr>
              <a:t>解决措施</a:t>
            </a:r>
          </a:p>
        </p:txBody>
      </p:sp>
      <p:sp>
        <p:nvSpPr>
          <p:cNvPr id="2" name="矩形 1"/>
          <p:cNvSpPr/>
          <p:nvPr/>
        </p:nvSpPr>
        <p:spPr>
          <a:xfrm>
            <a:off x="0" y="2718407"/>
            <a:ext cx="1723549" cy="961289"/>
          </a:xfrm>
          <a:prstGeom prst="rect">
            <a:avLst/>
          </a:prstGeom>
        </p:spPr>
        <p:txBody>
          <a:bodyPr wrap="none">
            <a:spAutoFit/>
          </a:bodyPr>
          <a:lstStyle/>
          <a:p>
            <a:pPr>
              <a:lnSpc>
                <a:spcPct val="150000"/>
              </a:lnSpc>
            </a:pPr>
            <a:r>
              <a:rPr lang="zh-CN" altLang="en-US" sz="2000" dirty="0">
                <a:latin typeface="+mn-ea"/>
              </a:rPr>
              <a:t>停</a:t>
            </a:r>
            <a:r>
              <a:rPr lang="en-US" altLang="zh-CN" sz="2000" dirty="0">
                <a:latin typeface="+mn-ea"/>
              </a:rPr>
              <a:t>-</a:t>
            </a:r>
            <a:r>
              <a:rPr lang="zh-CN" altLang="en-US" sz="2000" dirty="0">
                <a:latin typeface="+mn-ea"/>
              </a:rPr>
              <a:t>等协议与</a:t>
            </a:r>
            <a:endParaRPr lang="en-US" altLang="zh-CN" sz="2000" dirty="0">
              <a:latin typeface="+mn-ea"/>
            </a:endParaRPr>
          </a:p>
          <a:p>
            <a:pPr>
              <a:lnSpc>
                <a:spcPct val="150000"/>
              </a:lnSpc>
            </a:pPr>
            <a:r>
              <a:rPr lang="zh-CN" altLang="en-US" sz="2000" dirty="0">
                <a:latin typeface="+mn-ea"/>
              </a:rPr>
              <a:t>滑动窗口协议</a:t>
            </a:r>
            <a:endParaRPr lang="en-US" altLang="zh-CN" sz="2000" dirty="0">
              <a:latin typeface="+mn-ea"/>
            </a:endParaRPr>
          </a:p>
        </p:txBody>
      </p:sp>
      <p:sp>
        <p:nvSpPr>
          <p:cNvPr id="8" name="左大括号 7"/>
          <p:cNvSpPr/>
          <p:nvPr/>
        </p:nvSpPr>
        <p:spPr>
          <a:xfrm>
            <a:off x="4783819" y="142351"/>
            <a:ext cx="435673" cy="1284113"/>
          </a:xfrm>
          <a:prstGeom prst="leftBrace">
            <a:avLst/>
          </a:prstGeom>
          <a:ln>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fontAlgn="base">
              <a:lnSpc>
                <a:spcPct val="150000"/>
              </a:lnSpc>
            </a:pPr>
            <a:endParaRPr lang="zh-CN" altLang="en-US" sz="2000" strike="noStrike" noProof="1">
              <a:latin typeface="+mn-ea"/>
            </a:endParaRPr>
          </a:p>
        </p:txBody>
      </p:sp>
      <p:sp>
        <p:nvSpPr>
          <p:cNvPr id="11" name="文本框 10"/>
          <p:cNvSpPr txBox="1"/>
          <p:nvPr/>
        </p:nvSpPr>
        <p:spPr>
          <a:xfrm>
            <a:off x="2195813" y="486088"/>
            <a:ext cx="3435350" cy="6093976"/>
          </a:xfrm>
          <a:prstGeom prst="rect">
            <a:avLst/>
          </a:prstGeom>
          <a:noFill/>
        </p:spPr>
        <p:txBody>
          <a:bodyPr wrap="square" rtlCol="0">
            <a:spAutoFit/>
          </a:bodyPr>
          <a:lstStyle/>
          <a:p>
            <a:pPr>
              <a:lnSpc>
                <a:spcPct val="150000"/>
              </a:lnSpc>
            </a:pPr>
            <a:r>
              <a:rPr lang="zh-CN" altLang="en-US" sz="2000" noProof="1">
                <a:latin typeface="+mn-ea"/>
                <a:cs typeface="微软雅黑" panose="020B0503020204020204" charset="-122"/>
              </a:rPr>
              <a:t>可靠数据传输基本原理</a:t>
            </a:r>
            <a:endParaRPr lang="en-US" altLang="zh-CN" sz="2000" noProof="1">
              <a:latin typeface="+mn-ea"/>
              <a:cs typeface="微软雅黑" panose="020B0503020204020204" charset="-122"/>
            </a:endParaRPr>
          </a:p>
          <a:p>
            <a:pPr>
              <a:lnSpc>
                <a:spcPct val="150000"/>
              </a:lnSpc>
            </a:pPr>
            <a:endParaRPr lang="en-US" altLang="zh-CN" sz="2000" noProof="1">
              <a:latin typeface="+mn-ea"/>
              <a:cs typeface="微软雅黑" panose="020B0503020204020204" charset="-122"/>
            </a:endParaRPr>
          </a:p>
          <a:p>
            <a:pPr>
              <a:lnSpc>
                <a:spcPct val="150000"/>
              </a:lnSpc>
            </a:pPr>
            <a:endParaRPr lang="en-US" altLang="zh-CN" sz="2000" noProof="1">
              <a:latin typeface="+mn-ea"/>
              <a:cs typeface="微软雅黑" panose="020B0503020204020204" charset="-122"/>
            </a:endParaRPr>
          </a:p>
          <a:p>
            <a:pPr>
              <a:lnSpc>
                <a:spcPct val="150000"/>
              </a:lnSpc>
            </a:pPr>
            <a:endParaRPr lang="en-US" altLang="zh-CN" sz="2000" noProof="1">
              <a:latin typeface="+mn-ea"/>
              <a:cs typeface="微软雅黑" panose="020B0503020204020204" charset="-122"/>
            </a:endParaRPr>
          </a:p>
          <a:p>
            <a:pPr>
              <a:lnSpc>
                <a:spcPct val="150000"/>
              </a:lnSpc>
            </a:pPr>
            <a:endParaRPr lang="zh-CN" altLang="en-US" sz="2000" noProof="1">
              <a:latin typeface="+mn-ea"/>
              <a:cs typeface="微软雅黑" panose="020B0503020204020204" charset="-122"/>
            </a:endParaRPr>
          </a:p>
          <a:p>
            <a:pPr>
              <a:lnSpc>
                <a:spcPct val="150000"/>
              </a:lnSpc>
            </a:pPr>
            <a:endParaRPr lang="zh-CN" altLang="en-US" sz="2000" noProof="1">
              <a:latin typeface="+mn-ea"/>
              <a:cs typeface="微软雅黑" panose="020B0503020204020204" charset="-122"/>
            </a:endParaRPr>
          </a:p>
          <a:p>
            <a:pPr>
              <a:lnSpc>
                <a:spcPct val="150000"/>
              </a:lnSpc>
            </a:pPr>
            <a:r>
              <a:rPr lang="zh-CN" altLang="en-US" sz="2000" noProof="1">
                <a:solidFill>
                  <a:srgbClr val="FF0000"/>
                </a:solidFill>
                <a:latin typeface="+mn-ea"/>
                <a:cs typeface="微软雅黑" panose="020B0503020204020204" charset="-122"/>
              </a:rPr>
              <a:t>停</a:t>
            </a:r>
            <a:r>
              <a:rPr lang="en-US" altLang="zh-CN" sz="2000" noProof="1">
                <a:solidFill>
                  <a:srgbClr val="FF0000"/>
                </a:solidFill>
                <a:latin typeface="+mn-ea"/>
                <a:cs typeface="微软雅黑" panose="020B0503020204020204" charset="-122"/>
              </a:rPr>
              <a:t>-</a:t>
            </a:r>
            <a:r>
              <a:rPr lang="zh-CN" altLang="en-US" sz="2000" noProof="1">
                <a:solidFill>
                  <a:srgbClr val="FF0000"/>
                </a:solidFill>
                <a:latin typeface="+mn-ea"/>
                <a:cs typeface="微软雅黑" panose="020B0503020204020204" charset="-122"/>
              </a:rPr>
              <a:t>等协议</a:t>
            </a:r>
            <a:endParaRPr lang="en-US" altLang="zh-CN" sz="2000" noProof="1">
              <a:solidFill>
                <a:srgbClr val="FF0000"/>
              </a:solidFill>
              <a:latin typeface="+mn-ea"/>
              <a:cs typeface="微软雅黑" panose="020B0503020204020204" charset="-122"/>
            </a:endParaRPr>
          </a:p>
          <a:p>
            <a:pPr>
              <a:lnSpc>
                <a:spcPct val="150000"/>
              </a:lnSpc>
            </a:pPr>
            <a:endParaRPr lang="en-US" altLang="zh-CN" sz="2000" noProof="1">
              <a:latin typeface="+mn-ea"/>
              <a:cs typeface="微软雅黑" panose="020B0503020204020204" charset="-122"/>
            </a:endParaRPr>
          </a:p>
          <a:p>
            <a:pPr>
              <a:lnSpc>
                <a:spcPct val="150000"/>
              </a:lnSpc>
            </a:pPr>
            <a:endParaRPr lang="en-US" altLang="zh-CN" sz="2000" noProof="1">
              <a:latin typeface="+mn-ea"/>
              <a:cs typeface="微软雅黑" panose="020B0503020204020204" charset="-122"/>
            </a:endParaRPr>
          </a:p>
          <a:p>
            <a:pPr>
              <a:lnSpc>
                <a:spcPct val="150000"/>
              </a:lnSpc>
            </a:pPr>
            <a:endParaRPr lang="en-US" altLang="zh-CN" sz="2000" noProof="1">
              <a:latin typeface="+mn-ea"/>
              <a:cs typeface="微软雅黑" panose="020B0503020204020204" charset="-122"/>
            </a:endParaRPr>
          </a:p>
          <a:p>
            <a:pPr>
              <a:lnSpc>
                <a:spcPct val="150000"/>
              </a:lnSpc>
            </a:pPr>
            <a:endParaRPr lang="zh-CN" altLang="en-US" sz="2000" noProof="1">
              <a:latin typeface="+mn-ea"/>
              <a:cs typeface="微软雅黑" panose="020B0503020204020204" charset="-122"/>
            </a:endParaRPr>
          </a:p>
          <a:p>
            <a:pPr>
              <a:lnSpc>
                <a:spcPct val="150000"/>
              </a:lnSpc>
            </a:pPr>
            <a:endParaRPr lang="zh-CN" altLang="en-US" sz="2000" noProof="1">
              <a:latin typeface="+mn-ea"/>
              <a:cs typeface="微软雅黑" panose="020B0503020204020204" charset="-122"/>
            </a:endParaRPr>
          </a:p>
          <a:p>
            <a:pPr>
              <a:lnSpc>
                <a:spcPct val="150000"/>
              </a:lnSpc>
            </a:pPr>
            <a:r>
              <a:rPr lang="zh-CN" altLang="en-US" sz="2000" noProof="1">
                <a:latin typeface="+mn-ea"/>
                <a:cs typeface="微软雅黑" panose="020B0503020204020204" charset="-122"/>
              </a:rPr>
              <a:t>滑动窗口协议</a:t>
            </a:r>
          </a:p>
        </p:txBody>
      </p:sp>
      <p:sp>
        <p:nvSpPr>
          <p:cNvPr id="7" name="文本框 6"/>
          <p:cNvSpPr txBox="1"/>
          <p:nvPr/>
        </p:nvSpPr>
        <p:spPr>
          <a:xfrm>
            <a:off x="4086826" y="2718407"/>
            <a:ext cx="3435350" cy="1477328"/>
          </a:xfrm>
          <a:prstGeom prst="rect">
            <a:avLst/>
          </a:prstGeom>
          <a:noFill/>
        </p:spPr>
        <p:txBody>
          <a:bodyPr wrap="square" rtlCol="0">
            <a:spAutoFit/>
          </a:bodyPr>
          <a:lstStyle/>
          <a:p>
            <a:pPr>
              <a:lnSpc>
                <a:spcPct val="150000"/>
              </a:lnSpc>
            </a:pPr>
            <a:r>
              <a:rPr lang="zh-CN" altLang="en-US" sz="2000" noProof="1">
                <a:latin typeface="+mn-ea"/>
                <a:cs typeface="微软雅黑" panose="020B0503020204020204" charset="-122"/>
              </a:rPr>
              <a:t>自动重传请求协议</a:t>
            </a:r>
            <a:r>
              <a:rPr lang="en-US" altLang="zh-CN" sz="2000" noProof="1">
                <a:latin typeface="+mn-ea"/>
                <a:cs typeface="微软雅黑" panose="020B0503020204020204" charset="-122"/>
              </a:rPr>
              <a:t>ARQ</a:t>
            </a:r>
          </a:p>
          <a:p>
            <a:pPr>
              <a:lnSpc>
                <a:spcPct val="150000"/>
              </a:lnSpc>
            </a:pPr>
            <a:endParaRPr lang="en-US" altLang="zh-CN" sz="2000" noProof="1">
              <a:latin typeface="+mn-ea"/>
              <a:cs typeface="微软雅黑" panose="020B0503020204020204" charset="-122"/>
            </a:endParaRPr>
          </a:p>
          <a:p>
            <a:pPr>
              <a:lnSpc>
                <a:spcPct val="150000"/>
              </a:lnSpc>
            </a:pPr>
            <a:r>
              <a:rPr lang="zh-CN" altLang="en-US" sz="2000" noProof="1">
                <a:latin typeface="+mn-ea"/>
                <a:cs typeface="微软雅黑" panose="020B0503020204020204" charset="-122"/>
              </a:rPr>
              <a:t>停等协议工作原理</a:t>
            </a:r>
          </a:p>
        </p:txBody>
      </p:sp>
      <p:sp>
        <p:nvSpPr>
          <p:cNvPr id="9" name="左大括号 8"/>
          <p:cNvSpPr/>
          <p:nvPr/>
        </p:nvSpPr>
        <p:spPr>
          <a:xfrm>
            <a:off x="3651153" y="2815015"/>
            <a:ext cx="435673" cy="1284113"/>
          </a:xfrm>
          <a:prstGeom prst="leftBrace">
            <a:avLst/>
          </a:prstGeom>
          <a:ln>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fontAlgn="base">
              <a:lnSpc>
                <a:spcPct val="150000"/>
              </a:lnSpc>
            </a:pPr>
            <a:endParaRPr lang="zh-CN" altLang="en-US" sz="2000" strike="noStrike" noProof="1">
              <a:latin typeface="+mn-ea"/>
            </a:endParaRPr>
          </a:p>
        </p:txBody>
      </p:sp>
    </p:spTree>
    <p:extLst>
      <p:ext uri="{BB962C8B-B14F-4D97-AF65-F5344CB8AC3E}">
        <p14:creationId xmlns:p14="http://schemas.microsoft.com/office/powerpoint/2010/main" val="81974694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图片 11"/>
          <p:cNvPicPr>
            <a:picLocks noChangeAspect="1"/>
          </p:cNvPicPr>
          <p:nvPr/>
        </p:nvPicPr>
        <p:blipFill>
          <a:blip r:embed="rId2"/>
          <a:stretch>
            <a:fillRect/>
          </a:stretch>
        </p:blipFill>
        <p:spPr>
          <a:xfrm>
            <a:off x="419100" y="1606550"/>
            <a:ext cx="5208998" cy="1828800"/>
          </a:xfrm>
          <a:prstGeom prst="rect">
            <a:avLst/>
          </a:prstGeom>
        </p:spPr>
      </p:pic>
      <p:sp>
        <p:nvSpPr>
          <p:cNvPr id="14" name="右箭头 13"/>
          <p:cNvSpPr/>
          <p:nvPr/>
        </p:nvSpPr>
        <p:spPr>
          <a:xfrm>
            <a:off x="5782039" y="2276735"/>
            <a:ext cx="1074293" cy="365760"/>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文本框 14"/>
          <p:cNvSpPr txBox="1"/>
          <p:nvPr/>
        </p:nvSpPr>
        <p:spPr>
          <a:xfrm>
            <a:off x="7130815" y="2105672"/>
            <a:ext cx="4712335" cy="707886"/>
          </a:xfrm>
          <a:prstGeom prst="rect">
            <a:avLst/>
          </a:prstGeom>
          <a:noFill/>
        </p:spPr>
        <p:txBody>
          <a:bodyPr wrap="square" rtlCol="0">
            <a:spAutoFit/>
          </a:bodyPr>
          <a:lstStyle/>
          <a:p>
            <a:pPr algn="ctr"/>
            <a:r>
              <a:rPr kumimoji="1" lang="zh-CN" altLang="en-US" sz="2000" dirty="0">
                <a:latin typeface="Microsoft YaHei" charset="-122"/>
                <a:ea typeface="Microsoft YaHei" charset="-122"/>
                <a:cs typeface="Microsoft YaHei" charset="-122"/>
              </a:rPr>
              <a:t>自动重传请求协议</a:t>
            </a:r>
            <a:endParaRPr kumimoji="1" lang="en-US" altLang="zh-CN" sz="2000" dirty="0">
              <a:latin typeface="Microsoft YaHei" charset="-122"/>
              <a:ea typeface="Microsoft YaHei" charset="-122"/>
              <a:cs typeface="Microsoft YaHei" charset="-122"/>
            </a:endParaRPr>
          </a:p>
          <a:p>
            <a:pPr algn="ct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Automatic Repeat </a:t>
            </a:r>
            <a:r>
              <a:rPr lang="en-US" altLang="zh-CN" sz="2000" dirty="0" err="1">
                <a:latin typeface="Microsoft YaHei" charset="-122"/>
                <a:ea typeface="Microsoft YaHei" charset="-122"/>
                <a:cs typeface="Microsoft YaHei" charset="-122"/>
              </a:rPr>
              <a:t>reQuest</a:t>
            </a: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ARQ</a:t>
            </a:r>
            <a:r>
              <a:rPr lang="zh-CN" altLang="en-US" sz="2000" dirty="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
        <p:nvSpPr>
          <p:cNvPr id="16" name="右箭头 15"/>
          <p:cNvSpPr/>
          <p:nvPr/>
        </p:nvSpPr>
        <p:spPr>
          <a:xfrm rot="5400000">
            <a:off x="9491675" y="2978356"/>
            <a:ext cx="537148" cy="37684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3" name="文本框 22"/>
          <p:cNvSpPr txBox="1"/>
          <p:nvPr/>
        </p:nvSpPr>
        <p:spPr>
          <a:xfrm>
            <a:off x="8674220" y="3608219"/>
            <a:ext cx="2172057" cy="523220"/>
          </a:xfrm>
          <a:prstGeom prst="rect">
            <a:avLst/>
          </a:prstGeom>
          <a:noFill/>
        </p:spPr>
        <p:txBody>
          <a:bodyPr wrap="square" rtlCol="0">
            <a:spAutoFit/>
          </a:bodyPr>
          <a:lstStyle/>
          <a:p>
            <a:pPr algn="ctr"/>
            <a:r>
              <a:rPr kumimoji="1" lang="zh-CN" altLang="en-US" sz="2800" dirty="0">
                <a:latin typeface="Microsoft YaHei" charset="-122"/>
                <a:ea typeface="Microsoft YaHei" charset="-122"/>
                <a:cs typeface="Microsoft YaHei" charset="-122"/>
              </a:rPr>
              <a:t>停</a:t>
            </a:r>
            <a:r>
              <a:rPr kumimoji="1" lang="en-US" altLang="zh-CN" sz="2800" dirty="0">
                <a:latin typeface="Microsoft YaHei" charset="-122"/>
                <a:ea typeface="Microsoft YaHei" charset="-122"/>
                <a:cs typeface="Microsoft YaHei" charset="-122"/>
              </a:rPr>
              <a:t>-</a:t>
            </a:r>
            <a:r>
              <a:rPr kumimoji="1" lang="zh-CN" altLang="en-US" sz="2800" dirty="0">
                <a:latin typeface="Microsoft YaHei" charset="-122"/>
                <a:ea typeface="Microsoft YaHei" charset="-122"/>
                <a:cs typeface="Microsoft YaHei" charset="-122"/>
              </a:rPr>
              <a:t>等协议</a:t>
            </a:r>
          </a:p>
        </p:txBody>
      </p:sp>
    </p:spTree>
    <p:extLst>
      <p:ext uri="{BB962C8B-B14F-4D97-AF65-F5344CB8AC3E}">
        <p14:creationId xmlns:p14="http://schemas.microsoft.com/office/powerpoint/2010/main" val="129037833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1" name="文本框 8"/>
          <p:cNvSpPr txBox="1"/>
          <p:nvPr/>
        </p:nvSpPr>
        <p:spPr>
          <a:xfrm>
            <a:off x="658114" y="1129221"/>
            <a:ext cx="8650288" cy="581057"/>
          </a:xfrm>
          <a:prstGeom prst="rect">
            <a:avLst/>
          </a:prstGeom>
          <a:noFill/>
          <a:ln w="9525">
            <a:noFill/>
          </a:ln>
        </p:spPr>
        <p:txBody>
          <a:bodyPr wrap="square" anchor="t">
            <a:spAutoFit/>
          </a:bodyPr>
          <a:lstStyle/>
          <a:p>
            <a:pPr>
              <a:lnSpc>
                <a:spcPct val="150000"/>
              </a:lnSpc>
            </a:pPr>
            <a:r>
              <a:rPr lang="zh-CN" altLang="en-US" sz="2400">
                <a:latin typeface="微软雅黑" panose="020B0503020204020204" charset="-122"/>
                <a:ea typeface="微软雅黑" panose="020B0503020204020204" charset="-122"/>
                <a:cs typeface="微软雅黑" panose="020B0503020204020204" charset="-122"/>
              </a:rPr>
              <a:t>停</a:t>
            </a:r>
            <a:r>
              <a:rPr lang="en-US" altLang="zh-CN" sz="2400" dirty="0">
                <a:latin typeface="微软雅黑" panose="020B0503020204020204" charset="-122"/>
                <a:ea typeface="微软雅黑" panose="020B0503020204020204" charset="-122"/>
                <a:cs typeface="微软雅黑" panose="020B0503020204020204" charset="-122"/>
              </a:rPr>
              <a:t>-</a:t>
            </a:r>
            <a:r>
              <a:rPr lang="zh-CN" altLang="en-US" sz="2400" dirty="0">
                <a:latin typeface="微软雅黑" panose="020B0503020204020204" charset="-122"/>
                <a:ea typeface="微软雅黑" panose="020B0503020204020204" charset="-122"/>
                <a:cs typeface="微软雅黑" panose="020B0503020204020204" charset="-122"/>
              </a:rPr>
              <a:t>等协议工作流程：</a:t>
            </a:r>
          </a:p>
        </p:txBody>
      </p:sp>
      <p:sp>
        <p:nvSpPr>
          <p:cNvPr id="22" name="矩形 21"/>
          <p:cNvSpPr/>
          <p:nvPr/>
        </p:nvSpPr>
        <p:spPr>
          <a:xfrm>
            <a:off x="1654810" y="2593086"/>
            <a:ext cx="1916430" cy="18427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a:p>
        </p:txBody>
      </p:sp>
      <p:sp>
        <p:nvSpPr>
          <p:cNvPr id="24" name="矩形 23"/>
          <p:cNvSpPr/>
          <p:nvPr/>
        </p:nvSpPr>
        <p:spPr>
          <a:xfrm>
            <a:off x="8989060" y="2594991"/>
            <a:ext cx="1916430" cy="18427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a:p>
        </p:txBody>
      </p:sp>
      <p:cxnSp>
        <p:nvCxnSpPr>
          <p:cNvPr id="25" name="直接箭头连接符 24"/>
          <p:cNvCxnSpPr/>
          <p:nvPr/>
        </p:nvCxnSpPr>
        <p:spPr>
          <a:xfrm>
            <a:off x="3560445" y="2958066"/>
            <a:ext cx="5428615" cy="262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4272280" y="2410652"/>
            <a:ext cx="3997325" cy="461665"/>
          </a:xfrm>
          <a:prstGeom prst="rect">
            <a:avLst/>
          </a:prstGeom>
          <a:noFill/>
        </p:spPr>
        <p:txBody>
          <a:bodyPr wrap="square" rtlCol="0">
            <a:spAutoFit/>
          </a:bodyPr>
          <a:lstStyle/>
          <a:p>
            <a:r>
              <a:rPr lang="zh-CN" altLang="en-US" sz="2400">
                <a:sym typeface="+mn-ea"/>
              </a:rPr>
              <a:t>①</a:t>
            </a:r>
            <a:r>
              <a:rPr lang="zh-CN" altLang="en-US" sz="2400"/>
              <a:t>发送</a:t>
            </a:r>
            <a:r>
              <a:rPr lang="zh-CN" altLang="en-US" sz="2400" dirty="0"/>
              <a:t>数据，等待确认</a:t>
            </a:r>
          </a:p>
        </p:txBody>
      </p:sp>
      <p:sp>
        <p:nvSpPr>
          <p:cNvPr id="2" name="文本框 1"/>
          <p:cNvSpPr txBox="1"/>
          <p:nvPr/>
        </p:nvSpPr>
        <p:spPr>
          <a:xfrm>
            <a:off x="2355850" y="3247771"/>
            <a:ext cx="1204595" cy="460375"/>
          </a:xfrm>
          <a:prstGeom prst="rect">
            <a:avLst/>
          </a:prstGeom>
          <a:noFill/>
        </p:spPr>
        <p:txBody>
          <a:bodyPr wrap="square" rtlCol="0">
            <a:spAutoFit/>
          </a:bodyPr>
          <a:lstStyle/>
          <a:p>
            <a:r>
              <a:rPr lang="zh-CN" altLang="en-US" sz="2400"/>
              <a:t>发送方                                                         </a:t>
            </a:r>
          </a:p>
        </p:txBody>
      </p:sp>
      <p:cxnSp>
        <p:nvCxnSpPr>
          <p:cNvPr id="27" name="直接箭头连接符 26"/>
          <p:cNvCxnSpPr>
            <a:stCxn id="24" idx="1"/>
            <a:endCxn id="22" idx="3"/>
          </p:cNvCxnSpPr>
          <p:nvPr/>
        </p:nvCxnSpPr>
        <p:spPr>
          <a:xfrm flipH="1" flipV="1">
            <a:off x="3571240" y="3514471"/>
            <a:ext cx="5417820" cy="190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6" name="文本框 5"/>
          <p:cNvSpPr txBox="1"/>
          <p:nvPr/>
        </p:nvSpPr>
        <p:spPr>
          <a:xfrm>
            <a:off x="9357360" y="3247771"/>
            <a:ext cx="1548130" cy="460375"/>
          </a:xfrm>
          <a:prstGeom prst="rect">
            <a:avLst/>
          </a:prstGeom>
          <a:noFill/>
        </p:spPr>
        <p:txBody>
          <a:bodyPr wrap="square" rtlCol="0">
            <a:spAutoFit/>
          </a:bodyPr>
          <a:lstStyle/>
          <a:p>
            <a:r>
              <a:rPr lang="zh-CN" altLang="en-US" sz="2400"/>
              <a:t>接收方</a:t>
            </a:r>
          </a:p>
        </p:txBody>
      </p:sp>
      <p:sp>
        <p:nvSpPr>
          <p:cNvPr id="8" name="文本框 7"/>
          <p:cNvSpPr txBox="1"/>
          <p:nvPr/>
        </p:nvSpPr>
        <p:spPr>
          <a:xfrm>
            <a:off x="4272280" y="3077859"/>
            <a:ext cx="3957193" cy="461665"/>
          </a:xfrm>
          <a:prstGeom prst="rect">
            <a:avLst/>
          </a:prstGeom>
          <a:noFill/>
        </p:spPr>
        <p:txBody>
          <a:bodyPr wrap="square" rtlCol="0">
            <a:spAutoFit/>
          </a:bodyPr>
          <a:lstStyle/>
          <a:p>
            <a:r>
              <a:rPr lang="zh-CN" altLang="en-US" sz="2400" dirty="0">
                <a:sym typeface="+mn-ea"/>
              </a:rPr>
              <a:t>②</a:t>
            </a:r>
            <a:r>
              <a:rPr lang="zh-CN" altLang="en-US" sz="2400" dirty="0">
                <a:solidFill>
                  <a:srgbClr val="FF0000"/>
                </a:solidFill>
                <a:sym typeface="+mn-ea"/>
              </a:rPr>
              <a:t>肯定确认 </a:t>
            </a:r>
            <a:r>
              <a:rPr lang="en-US" altLang="zh-CN" sz="2400" dirty="0">
                <a:sym typeface="+mn-ea"/>
              </a:rPr>
              <a:t>/</a:t>
            </a:r>
            <a:r>
              <a:rPr lang="zh-CN" altLang="en-US" sz="2400" dirty="0">
                <a:solidFill>
                  <a:srgbClr val="00B050"/>
                </a:solidFill>
                <a:sym typeface="+mn-ea"/>
              </a:rPr>
              <a:t>否定确认</a:t>
            </a:r>
            <a:endParaRPr lang="zh-CN" altLang="en-US" sz="2400" dirty="0">
              <a:solidFill>
                <a:srgbClr val="00B050"/>
              </a:solidFill>
            </a:endParaRPr>
          </a:p>
        </p:txBody>
      </p:sp>
      <p:cxnSp>
        <p:nvCxnSpPr>
          <p:cNvPr id="29" name="直接箭头连接符 28"/>
          <p:cNvCxnSpPr/>
          <p:nvPr/>
        </p:nvCxnSpPr>
        <p:spPr>
          <a:xfrm flipV="1">
            <a:off x="3560445" y="4227576"/>
            <a:ext cx="5428615" cy="1254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4272280" y="3734407"/>
            <a:ext cx="3990848" cy="461665"/>
          </a:xfrm>
          <a:prstGeom prst="rect">
            <a:avLst/>
          </a:prstGeom>
          <a:noFill/>
        </p:spPr>
        <p:txBody>
          <a:bodyPr wrap="square" rtlCol="0">
            <a:spAutoFit/>
          </a:bodyPr>
          <a:lstStyle/>
          <a:p>
            <a:r>
              <a:rPr lang="zh-CN" altLang="en-US" sz="2400" dirty="0">
                <a:sym typeface="+mn-ea"/>
              </a:rPr>
              <a:t>③</a:t>
            </a:r>
            <a:r>
              <a:rPr lang="zh-CN" altLang="en-US" sz="2400" dirty="0">
                <a:solidFill>
                  <a:srgbClr val="FF0000"/>
                </a:solidFill>
              </a:rPr>
              <a:t>后续数据 </a:t>
            </a:r>
            <a:r>
              <a:rPr lang="en-US" altLang="zh-CN" sz="2400" dirty="0"/>
              <a:t>/</a:t>
            </a:r>
            <a:r>
              <a:rPr lang="zh-CN" altLang="en-US" sz="2400" dirty="0">
                <a:solidFill>
                  <a:srgbClr val="00B050"/>
                </a:solidFill>
              </a:rPr>
              <a:t>重传数据</a:t>
            </a:r>
          </a:p>
        </p:txBody>
      </p:sp>
    </p:spTree>
    <p:extLst>
      <p:ext uri="{BB962C8B-B14F-4D97-AF65-F5344CB8AC3E}">
        <p14:creationId xmlns:p14="http://schemas.microsoft.com/office/powerpoint/2010/main" val="61682573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矩形 27"/>
          <p:cNvSpPr/>
          <p:nvPr/>
        </p:nvSpPr>
        <p:spPr>
          <a:xfrm>
            <a:off x="3906237" y="4826391"/>
            <a:ext cx="2433329" cy="581057"/>
          </a:xfrm>
          <a:prstGeom prst="rect">
            <a:avLst/>
          </a:prstGeom>
        </p:spPr>
        <p:txBody>
          <a:bodyPr wrap="square">
            <a:spAutoFit/>
          </a:bodyPr>
          <a:lstStyle/>
          <a:p>
            <a:pPr>
              <a:lnSpc>
                <a:spcPct val="150000"/>
              </a:lnSpc>
            </a:pPr>
            <a:r>
              <a:rPr lang="zh-CN" altLang="en-US" sz="2400" b="1" dirty="0">
                <a:latin typeface="+mn-ea"/>
              </a:rPr>
              <a:t>流水线协议</a:t>
            </a:r>
            <a:endParaRPr lang="en-US" altLang="zh-CN" sz="2400" b="1" dirty="0">
              <a:solidFill>
                <a:srgbClr val="333333"/>
              </a:solidFill>
              <a:latin typeface="+mn-ea"/>
            </a:endParaRPr>
          </a:p>
        </p:txBody>
      </p:sp>
      <p:sp>
        <p:nvSpPr>
          <p:cNvPr id="5" name="右箭头 4"/>
          <p:cNvSpPr/>
          <p:nvPr/>
        </p:nvSpPr>
        <p:spPr>
          <a:xfrm rot="5400000">
            <a:off x="3702740" y="3430730"/>
            <a:ext cx="2117899" cy="35820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31" name="矩形 30"/>
          <p:cNvSpPr/>
          <p:nvPr/>
        </p:nvSpPr>
        <p:spPr>
          <a:xfrm>
            <a:off x="2206487" y="1812221"/>
            <a:ext cx="6857999" cy="738664"/>
          </a:xfrm>
          <a:prstGeom prst="rect">
            <a:avLst/>
          </a:prstGeom>
        </p:spPr>
        <p:txBody>
          <a:bodyPr wrap="square">
            <a:spAutoFit/>
          </a:bodyPr>
          <a:lstStyle/>
          <a:p>
            <a:pPr>
              <a:lnSpc>
                <a:spcPct val="150000"/>
              </a:lnSpc>
            </a:pPr>
            <a:r>
              <a:rPr lang="zh-CN" altLang="en-US" sz="2800" dirty="0">
                <a:solidFill>
                  <a:srgbClr val="333333"/>
                </a:solidFill>
                <a:latin typeface="+mn-ea"/>
              </a:rPr>
              <a:t>停等协议性能差、信道利用率低。</a:t>
            </a:r>
            <a:endParaRPr lang="en-US" altLang="zh-CN" sz="2800" dirty="0">
              <a:solidFill>
                <a:srgbClr val="333333"/>
              </a:solidFill>
              <a:latin typeface="+mn-ea"/>
            </a:endParaRPr>
          </a:p>
        </p:txBody>
      </p:sp>
    </p:spTree>
    <p:extLst>
      <p:ext uri="{BB962C8B-B14F-4D97-AF65-F5344CB8AC3E}">
        <p14:creationId xmlns:p14="http://schemas.microsoft.com/office/powerpoint/2010/main" val="89648513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左大括号 4"/>
          <p:cNvSpPr/>
          <p:nvPr/>
        </p:nvSpPr>
        <p:spPr>
          <a:xfrm>
            <a:off x="1607740" y="433705"/>
            <a:ext cx="435673" cy="5893943"/>
          </a:xfrm>
          <a:prstGeom prst="leftBrace">
            <a:avLst/>
          </a:prstGeom>
          <a:ln>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fontAlgn="base">
              <a:lnSpc>
                <a:spcPct val="150000"/>
              </a:lnSpc>
            </a:pPr>
            <a:endParaRPr lang="zh-CN" altLang="en-US" sz="2000" strike="noStrike" noProof="1">
              <a:latin typeface="+mn-ea"/>
            </a:endParaRPr>
          </a:p>
        </p:txBody>
      </p:sp>
      <p:sp>
        <p:nvSpPr>
          <p:cNvPr id="6" name="文本框 5"/>
          <p:cNvSpPr txBox="1"/>
          <p:nvPr/>
        </p:nvSpPr>
        <p:spPr>
          <a:xfrm>
            <a:off x="5219492" y="45743"/>
            <a:ext cx="3435350" cy="1477328"/>
          </a:xfrm>
          <a:prstGeom prst="rect">
            <a:avLst/>
          </a:prstGeom>
          <a:noFill/>
        </p:spPr>
        <p:txBody>
          <a:bodyPr wrap="square" rtlCol="0">
            <a:spAutoFit/>
          </a:bodyPr>
          <a:lstStyle/>
          <a:p>
            <a:pPr>
              <a:lnSpc>
                <a:spcPct val="150000"/>
              </a:lnSpc>
            </a:pPr>
            <a:r>
              <a:rPr lang="zh-CN" altLang="en-US" sz="2000" noProof="1">
                <a:latin typeface="+mn-ea"/>
                <a:cs typeface="微软雅黑" panose="020B0503020204020204" charset="-122"/>
              </a:rPr>
              <a:t>问题</a:t>
            </a:r>
            <a:endParaRPr lang="en-US" altLang="zh-CN" sz="2000" noProof="1">
              <a:latin typeface="+mn-ea"/>
              <a:cs typeface="微软雅黑" panose="020B0503020204020204" charset="-122"/>
            </a:endParaRPr>
          </a:p>
          <a:p>
            <a:pPr>
              <a:lnSpc>
                <a:spcPct val="150000"/>
              </a:lnSpc>
            </a:pPr>
            <a:endParaRPr lang="en-US" altLang="zh-CN" sz="2000" noProof="1">
              <a:latin typeface="+mn-ea"/>
              <a:cs typeface="微软雅黑" panose="020B0503020204020204" charset="-122"/>
            </a:endParaRPr>
          </a:p>
          <a:p>
            <a:pPr>
              <a:lnSpc>
                <a:spcPct val="150000"/>
              </a:lnSpc>
            </a:pPr>
            <a:r>
              <a:rPr lang="zh-CN" altLang="en-US" sz="2000" noProof="1">
                <a:latin typeface="+mn-ea"/>
                <a:cs typeface="微软雅黑" panose="020B0503020204020204" charset="-122"/>
              </a:rPr>
              <a:t>解决措施</a:t>
            </a:r>
          </a:p>
        </p:txBody>
      </p:sp>
      <p:sp>
        <p:nvSpPr>
          <p:cNvPr id="2" name="矩形 1"/>
          <p:cNvSpPr/>
          <p:nvPr/>
        </p:nvSpPr>
        <p:spPr>
          <a:xfrm>
            <a:off x="0" y="2718407"/>
            <a:ext cx="1723549" cy="961289"/>
          </a:xfrm>
          <a:prstGeom prst="rect">
            <a:avLst/>
          </a:prstGeom>
        </p:spPr>
        <p:txBody>
          <a:bodyPr wrap="none">
            <a:spAutoFit/>
          </a:bodyPr>
          <a:lstStyle/>
          <a:p>
            <a:pPr>
              <a:lnSpc>
                <a:spcPct val="150000"/>
              </a:lnSpc>
            </a:pPr>
            <a:r>
              <a:rPr lang="zh-CN" altLang="en-US" sz="2000" dirty="0">
                <a:latin typeface="+mn-ea"/>
              </a:rPr>
              <a:t>停</a:t>
            </a:r>
            <a:r>
              <a:rPr lang="en-US" altLang="zh-CN" sz="2000" dirty="0">
                <a:latin typeface="+mn-ea"/>
              </a:rPr>
              <a:t>-</a:t>
            </a:r>
            <a:r>
              <a:rPr lang="zh-CN" altLang="en-US" sz="2000" dirty="0">
                <a:latin typeface="+mn-ea"/>
              </a:rPr>
              <a:t>等协议与</a:t>
            </a:r>
            <a:endParaRPr lang="en-US" altLang="zh-CN" sz="2000" dirty="0">
              <a:latin typeface="+mn-ea"/>
            </a:endParaRPr>
          </a:p>
          <a:p>
            <a:pPr>
              <a:lnSpc>
                <a:spcPct val="150000"/>
              </a:lnSpc>
            </a:pPr>
            <a:r>
              <a:rPr lang="zh-CN" altLang="en-US" sz="2000" dirty="0">
                <a:latin typeface="+mn-ea"/>
              </a:rPr>
              <a:t>滑动窗口协议</a:t>
            </a:r>
            <a:endParaRPr lang="en-US" altLang="zh-CN" sz="2000" dirty="0">
              <a:latin typeface="+mn-ea"/>
            </a:endParaRPr>
          </a:p>
        </p:txBody>
      </p:sp>
      <p:sp>
        <p:nvSpPr>
          <p:cNvPr id="8" name="左大括号 7"/>
          <p:cNvSpPr/>
          <p:nvPr/>
        </p:nvSpPr>
        <p:spPr>
          <a:xfrm>
            <a:off x="4783819" y="142351"/>
            <a:ext cx="435673" cy="1284113"/>
          </a:xfrm>
          <a:prstGeom prst="leftBrace">
            <a:avLst/>
          </a:prstGeom>
          <a:ln>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fontAlgn="base">
              <a:lnSpc>
                <a:spcPct val="150000"/>
              </a:lnSpc>
            </a:pPr>
            <a:endParaRPr lang="zh-CN" altLang="en-US" sz="2000" strike="noStrike" noProof="1">
              <a:latin typeface="+mn-ea"/>
            </a:endParaRPr>
          </a:p>
        </p:txBody>
      </p:sp>
      <p:sp>
        <p:nvSpPr>
          <p:cNvPr id="11" name="文本框 10"/>
          <p:cNvSpPr txBox="1"/>
          <p:nvPr/>
        </p:nvSpPr>
        <p:spPr>
          <a:xfrm>
            <a:off x="2195813" y="486088"/>
            <a:ext cx="3435350" cy="6093976"/>
          </a:xfrm>
          <a:prstGeom prst="rect">
            <a:avLst/>
          </a:prstGeom>
          <a:noFill/>
        </p:spPr>
        <p:txBody>
          <a:bodyPr wrap="square" rtlCol="0">
            <a:spAutoFit/>
          </a:bodyPr>
          <a:lstStyle/>
          <a:p>
            <a:pPr>
              <a:lnSpc>
                <a:spcPct val="150000"/>
              </a:lnSpc>
            </a:pPr>
            <a:r>
              <a:rPr lang="zh-CN" altLang="en-US" sz="2000" noProof="1">
                <a:latin typeface="+mn-ea"/>
                <a:cs typeface="微软雅黑" panose="020B0503020204020204" charset="-122"/>
              </a:rPr>
              <a:t>可靠数据传输基本原理</a:t>
            </a:r>
            <a:endParaRPr lang="en-US" altLang="zh-CN" sz="2000" noProof="1">
              <a:latin typeface="+mn-ea"/>
              <a:cs typeface="微软雅黑" panose="020B0503020204020204" charset="-122"/>
            </a:endParaRPr>
          </a:p>
          <a:p>
            <a:pPr>
              <a:lnSpc>
                <a:spcPct val="150000"/>
              </a:lnSpc>
            </a:pPr>
            <a:endParaRPr lang="en-US" altLang="zh-CN" sz="2000" noProof="1">
              <a:latin typeface="+mn-ea"/>
              <a:cs typeface="微软雅黑" panose="020B0503020204020204" charset="-122"/>
            </a:endParaRPr>
          </a:p>
          <a:p>
            <a:pPr>
              <a:lnSpc>
                <a:spcPct val="150000"/>
              </a:lnSpc>
            </a:pPr>
            <a:endParaRPr lang="en-US" altLang="zh-CN" sz="2000" noProof="1">
              <a:latin typeface="+mn-ea"/>
              <a:cs typeface="微软雅黑" panose="020B0503020204020204" charset="-122"/>
            </a:endParaRPr>
          </a:p>
          <a:p>
            <a:pPr>
              <a:lnSpc>
                <a:spcPct val="150000"/>
              </a:lnSpc>
            </a:pPr>
            <a:endParaRPr lang="en-US" altLang="zh-CN" sz="2000" noProof="1">
              <a:latin typeface="+mn-ea"/>
              <a:cs typeface="微软雅黑" panose="020B0503020204020204" charset="-122"/>
            </a:endParaRPr>
          </a:p>
          <a:p>
            <a:pPr>
              <a:lnSpc>
                <a:spcPct val="150000"/>
              </a:lnSpc>
            </a:pPr>
            <a:endParaRPr lang="zh-CN" altLang="en-US" sz="2000" noProof="1">
              <a:latin typeface="+mn-ea"/>
              <a:cs typeface="微软雅黑" panose="020B0503020204020204" charset="-122"/>
            </a:endParaRPr>
          </a:p>
          <a:p>
            <a:pPr>
              <a:lnSpc>
                <a:spcPct val="150000"/>
              </a:lnSpc>
            </a:pPr>
            <a:endParaRPr lang="zh-CN" altLang="en-US" sz="2000" noProof="1">
              <a:latin typeface="+mn-ea"/>
              <a:cs typeface="微软雅黑" panose="020B0503020204020204" charset="-122"/>
            </a:endParaRPr>
          </a:p>
          <a:p>
            <a:pPr>
              <a:lnSpc>
                <a:spcPct val="150000"/>
              </a:lnSpc>
            </a:pPr>
            <a:r>
              <a:rPr lang="zh-CN" altLang="en-US" sz="2000" noProof="1">
                <a:latin typeface="+mn-ea"/>
                <a:cs typeface="微软雅黑" panose="020B0503020204020204" charset="-122"/>
              </a:rPr>
              <a:t>停</a:t>
            </a:r>
            <a:r>
              <a:rPr lang="en-US" altLang="zh-CN" sz="2000" noProof="1">
                <a:latin typeface="+mn-ea"/>
                <a:cs typeface="微软雅黑" panose="020B0503020204020204" charset="-122"/>
              </a:rPr>
              <a:t>-</a:t>
            </a:r>
            <a:r>
              <a:rPr lang="zh-CN" altLang="en-US" sz="2000" noProof="1">
                <a:latin typeface="+mn-ea"/>
                <a:cs typeface="微软雅黑" panose="020B0503020204020204" charset="-122"/>
              </a:rPr>
              <a:t>等协议</a:t>
            </a:r>
            <a:endParaRPr lang="en-US" altLang="zh-CN" sz="2000" noProof="1">
              <a:latin typeface="+mn-ea"/>
              <a:cs typeface="微软雅黑" panose="020B0503020204020204" charset="-122"/>
            </a:endParaRPr>
          </a:p>
          <a:p>
            <a:pPr>
              <a:lnSpc>
                <a:spcPct val="150000"/>
              </a:lnSpc>
            </a:pPr>
            <a:endParaRPr lang="en-US" altLang="zh-CN" sz="2000" noProof="1">
              <a:latin typeface="+mn-ea"/>
              <a:cs typeface="微软雅黑" panose="020B0503020204020204" charset="-122"/>
            </a:endParaRPr>
          </a:p>
          <a:p>
            <a:pPr>
              <a:lnSpc>
                <a:spcPct val="150000"/>
              </a:lnSpc>
            </a:pPr>
            <a:endParaRPr lang="en-US" altLang="zh-CN" sz="2000" noProof="1">
              <a:latin typeface="+mn-ea"/>
              <a:cs typeface="微软雅黑" panose="020B0503020204020204" charset="-122"/>
            </a:endParaRPr>
          </a:p>
          <a:p>
            <a:pPr>
              <a:lnSpc>
                <a:spcPct val="150000"/>
              </a:lnSpc>
            </a:pPr>
            <a:endParaRPr lang="en-US" altLang="zh-CN" sz="2000" noProof="1">
              <a:latin typeface="+mn-ea"/>
              <a:cs typeface="微软雅黑" panose="020B0503020204020204" charset="-122"/>
            </a:endParaRPr>
          </a:p>
          <a:p>
            <a:pPr>
              <a:lnSpc>
                <a:spcPct val="150000"/>
              </a:lnSpc>
            </a:pPr>
            <a:endParaRPr lang="zh-CN" altLang="en-US" sz="2000" noProof="1">
              <a:latin typeface="+mn-ea"/>
              <a:cs typeface="微软雅黑" panose="020B0503020204020204" charset="-122"/>
            </a:endParaRPr>
          </a:p>
          <a:p>
            <a:pPr>
              <a:lnSpc>
                <a:spcPct val="150000"/>
              </a:lnSpc>
            </a:pPr>
            <a:endParaRPr lang="zh-CN" altLang="en-US" sz="2000" noProof="1">
              <a:latin typeface="+mn-ea"/>
              <a:cs typeface="微软雅黑" panose="020B0503020204020204" charset="-122"/>
            </a:endParaRPr>
          </a:p>
          <a:p>
            <a:pPr>
              <a:lnSpc>
                <a:spcPct val="150000"/>
              </a:lnSpc>
            </a:pPr>
            <a:r>
              <a:rPr lang="zh-CN" altLang="en-US" sz="2000" noProof="1">
                <a:solidFill>
                  <a:srgbClr val="FF0000"/>
                </a:solidFill>
                <a:latin typeface="+mn-ea"/>
                <a:cs typeface="微软雅黑" panose="020B0503020204020204" charset="-122"/>
              </a:rPr>
              <a:t>滑动窗口协议</a:t>
            </a:r>
          </a:p>
        </p:txBody>
      </p:sp>
      <p:sp>
        <p:nvSpPr>
          <p:cNvPr id="7" name="文本框 6"/>
          <p:cNvSpPr txBox="1"/>
          <p:nvPr/>
        </p:nvSpPr>
        <p:spPr>
          <a:xfrm>
            <a:off x="4086826" y="2718407"/>
            <a:ext cx="3435350" cy="1477328"/>
          </a:xfrm>
          <a:prstGeom prst="rect">
            <a:avLst/>
          </a:prstGeom>
          <a:noFill/>
        </p:spPr>
        <p:txBody>
          <a:bodyPr wrap="square" rtlCol="0">
            <a:spAutoFit/>
          </a:bodyPr>
          <a:lstStyle/>
          <a:p>
            <a:pPr>
              <a:lnSpc>
                <a:spcPct val="150000"/>
              </a:lnSpc>
            </a:pPr>
            <a:r>
              <a:rPr lang="zh-CN" altLang="en-US" sz="2000" noProof="1">
                <a:latin typeface="+mn-ea"/>
                <a:cs typeface="微软雅黑" panose="020B0503020204020204" charset="-122"/>
              </a:rPr>
              <a:t>自动重传请求协议</a:t>
            </a:r>
            <a:r>
              <a:rPr lang="en-US" altLang="zh-CN" sz="2000" noProof="1">
                <a:latin typeface="+mn-ea"/>
                <a:cs typeface="微软雅黑" panose="020B0503020204020204" charset="-122"/>
              </a:rPr>
              <a:t>ARQ</a:t>
            </a:r>
          </a:p>
          <a:p>
            <a:pPr>
              <a:lnSpc>
                <a:spcPct val="150000"/>
              </a:lnSpc>
            </a:pPr>
            <a:endParaRPr lang="en-US" altLang="zh-CN" sz="2000" noProof="1">
              <a:latin typeface="+mn-ea"/>
              <a:cs typeface="微软雅黑" panose="020B0503020204020204" charset="-122"/>
            </a:endParaRPr>
          </a:p>
          <a:p>
            <a:pPr>
              <a:lnSpc>
                <a:spcPct val="150000"/>
              </a:lnSpc>
            </a:pPr>
            <a:r>
              <a:rPr lang="zh-CN" altLang="en-US" sz="2000" noProof="1">
                <a:latin typeface="+mn-ea"/>
                <a:cs typeface="微软雅黑" panose="020B0503020204020204" charset="-122"/>
              </a:rPr>
              <a:t>停等协议工作原理</a:t>
            </a:r>
          </a:p>
        </p:txBody>
      </p:sp>
      <p:sp>
        <p:nvSpPr>
          <p:cNvPr id="9" name="左大括号 8"/>
          <p:cNvSpPr/>
          <p:nvPr/>
        </p:nvSpPr>
        <p:spPr>
          <a:xfrm>
            <a:off x="3651153" y="2815015"/>
            <a:ext cx="435673" cy="1284113"/>
          </a:xfrm>
          <a:prstGeom prst="leftBrace">
            <a:avLst/>
          </a:prstGeom>
          <a:ln>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fontAlgn="base">
              <a:lnSpc>
                <a:spcPct val="150000"/>
              </a:lnSpc>
            </a:pPr>
            <a:endParaRPr lang="zh-CN" altLang="en-US" sz="2000" strike="noStrike" noProof="1">
              <a:latin typeface="+mn-ea"/>
            </a:endParaRPr>
          </a:p>
        </p:txBody>
      </p:sp>
    </p:spTree>
    <p:extLst>
      <p:ext uri="{BB962C8B-B14F-4D97-AF65-F5344CB8AC3E}">
        <p14:creationId xmlns:p14="http://schemas.microsoft.com/office/powerpoint/2010/main" val="126731235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矩形 4"/>
          <p:cNvSpPr/>
          <p:nvPr/>
        </p:nvSpPr>
        <p:spPr>
          <a:xfrm>
            <a:off x="658368" y="1603540"/>
            <a:ext cx="10917935" cy="1200329"/>
          </a:xfrm>
          <a:prstGeom prst="rect">
            <a:avLst/>
          </a:prstGeom>
        </p:spPr>
        <p:txBody>
          <a:bodyPr wrap="square">
            <a:spAutoFit/>
          </a:bodyPr>
          <a:lstStyle/>
          <a:p>
            <a:pPr>
              <a:lnSpc>
                <a:spcPct val="150000"/>
              </a:lnSpc>
              <a:defRPr/>
            </a:pPr>
            <a:r>
              <a:rPr lang="zh-CN" altLang="en-US" sz="2400" dirty="0">
                <a:latin typeface="+mn-ea"/>
              </a:rPr>
              <a:t>流水线协议：管道协议。允许发送方在没有收到确认前连续发送</a:t>
            </a:r>
            <a:r>
              <a:rPr lang="zh-CN" altLang="en-US" sz="2400" dirty="0">
                <a:solidFill>
                  <a:srgbClr val="FF0000"/>
                </a:solidFill>
                <a:latin typeface="+mn-ea"/>
              </a:rPr>
              <a:t>多个</a:t>
            </a:r>
            <a:r>
              <a:rPr lang="zh-CN" altLang="en-US" sz="2400" dirty="0">
                <a:latin typeface="+mn-ea"/>
              </a:rPr>
              <a:t>分组。</a:t>
            </a:r>
            <a:endParaRPr lang="en-US" altLang="zh-CN" sz="2400" dirty="0">
              <a:latin typeface="+mn-ea"/>
            </a:endParaRPr>
          </a:p>
          <a:p>
            <a:pPr>
              <a:lnSpc>
                <a:spcPct val="150000"/>
              </a:lnSpc>
              <a:defRPr/>
            </a:pPr>
            <a:r>
              <a:rPr lang="zh-CN" altLang="en-US" sz="2400" dirty="0">
                <a:latin typeface="+mn-ea"/>
              </a:rPr>
              <a:t>最典型的流水线协议：</a:t>
            </a:r>
            <a:r>
              <a:rPr lang="zh-CN" altLang="en-US" sz="2400" dirty="0">
                <a:solidFill>
                  <a:schemeClr val="bg1"/>
                </a:solidFill>
                <a:latin typeface="+mn-ea"/>
              </a:rPr>
              <a:t>滑动</a:t>
            </a:r>
            <a:r>
              <a:rPr lang="zh-CN" altLang="en-US" sz="2400" b="1" dirty="0">
                <a:solidFill>
                  <a:schemeClr val="bg1"/>
                </a:solidFill>
                <a:latin typeface="+mn-ea"/>
              </a:rPr>
              <a:t>窗口</a:t>
            </a:r>
            <a:r>
              <a:rPr lang="zh-CN" altLang="en-US" sz="2400" dirty="0">
                <a:solidFill>
                  <a:schemeClr val="bg1"/>
                </a:solidFill>
                <a:latin typeface="+mn-ea"/>
              </a:rPr>
              <a:t>协议</a:t>
            </a:r>
            <a:r>
              <a:rPr lang="zh-CN" altLang="en-US" sz="2400" dirty="0">
                <a:latin typeface="+mn-ea"/>
              </a:rPr>
              <a:t>。</a:t>
            </a:r>
            <a:endParaRPr lang="en-US" altLang="zh-CN" sz="2400" dirty="0">
              <a:latin typeface="+mn-ea"/>
            </a:endParaRPr>
          </a:p>
        </p:txBody>
      </p:sp>
    </p:spTree>
    <p:extLst>
      <p:ext uri="{BB962C8B-B14F-4D97-AF65-F5344CB8AC3E}">
        <p14:creationId xmlns:p14="http://schemas.microsoft.com/office/powerpoint/2010/main" val="75690532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矩形 4"/>
          <p:cNvSpPr/>
          <p:nvPr/>
        </p:nvSpPr>
        <p:spPr>
          <a:xfrm>
            <a:off x="658368" y="1603540"/>
            <a:ext cx="10917935" cy="2308324"/>
          </a:xfrm>
          <a:prstGeom prst="rect">
            <a:avLst/>
          </a:prstGeom>
        </p:spPr>
        <p:txBody>
          <a:bodyPr wrap="square">
            <a:spAutoFit/>
          </a:bodyPr>
          <a:lstStyle/>
          <a:p>
            <a:pPr>
              <a:lnSpc>
                <a:spcPct val="150000"/>
              </a:lnSpc>
              <a:defRPr/>
            </a:pPr>
            <a:r>
              <a:rPr lang="zh-CN" altLang="en-US" sz="2400" dirty="0">
                <a:latin typeface="+mn-ea"/>
              </a:rPr>
              <a:t>流水线协议：管道协议。允许发送方在没有收到确认前连续发送</a:t>
            </a:r>
            <a:r>
              <a:rPr lang="zh-CN" altLang="en-US" sz="2400" dirty="0">
                <a:solidFill>
                  <a:srgbClr val="FF0000"/>
                </a:solidFill>
                <a:latin typeface="+mn-ea"/>
              </a:rPr>
              <a:t>多个</a:t>
            </a:r>
            <a:r>
              <a:rPr lang="zh-CN" altLang="en-US" sz="2400" dirty="0">
                <a:latin typeface="+mn-ea"/>
              </a:rPr>
              <a:t>分组。</a:t>
            </a:r>
            <a:endParaRPr lang="en-US" altLang="zh-CN" sz="2400" dirty="0">
              <a:latin typeface="+mn-ea"/>
            </a:endParaRPr>
          </a:p>
          <a:p>
            <a:pPr>
              <a:lnSpc>
                <a:spcPct val="150000"/>
              </a:lnSpc>
              <a:defRPr/>
            </a:pPr>
            <a:r>
              <a:rPr lang="zh-CN" altLang="en-US" sz="2400" dirty="0">
                <a:latin typeface="+mn-ea"/>
              </a:rPr>
              <a:t>最典型的流水线协议：</a:t>
            </a:r>
            <a:r>
              <a:rPr lang="zh-CN" altLang="en-US" sz="2400" dirty="0">
                <a:solidFill>
                  <a:srgbClr val="FF0000"/>
                </a:solidFill>
                <a:latin typeface="+mn-ea"/>
              </a:rPr>
              <a:t>滑动</a:t>
            </a:r>
            <a:r>
              <a:rPr lang="zh-CN" altLang="en-US" sz="2400" b="1" dirty="0">
                <a:solidFill>
                  <a:srgbClr val="FF0000"/>
                </a:solidFill>
                <a:latin typeface="+mn-ea"/>
              </a:rPr>
              <a:t>窗口</a:t>
            </a:r>
            <a:r>
              <a:rPr lang="zh-CN" altLang="en-US" sz="2400" dirty="0">
                <a:solidFill>
                  <a:srgbClr val="FF0000"/>
                </a:solidFill>
                <a:latin typeface="+mn-ea"/>
              </a:rPr>
              <a:t>协议</a:t>
            </a:r>
            <a:r>
              <a:rPr lang="zh-CN" altLang="en-US" sz="2400" dirty="0">
                <a:latin typeface="+mn-ea"/>
              </a:rPr>
              <a:t>。</a:t>
            </a:r>
            <a:endParaRPr lang="en-US" altLang="zh-CN" sz="2400" dirty="0">
              <a:latin typeface="+mn-ea"/>
            </a:endParaRPr>
          </a:p>
          <a:p>
            <a:pPr>
              <a:lnSpc>
                <a:spcPct val="150000"/>
              </a:lnSpc>
              <a:defRPr/>
            </a:pPr>
            <a:r>
              <a:rPr lang="en-US" altLang="zh-CN" sz="2400" dirty="0">
                <a:latin typeface="+mn-ea"/>
              </a:rPr>
              <a:t>1</a:t>
            </a:r>
            <a:r>
              <a:rPr lang="zh-CN" altLang="en-US" sz="2400" dirty="0">
                <a:latin typeface="+mn-ea"/>
              </a:rPr>
              <a:t>、增加分组序号。</a:t>
            </a:r>
            <a:endParaRPr lang="en-US" altLang="zh-CN" sz="2400" dirty="0">
              <a:latin typeface="+mn-ea"/>
            </a:endParaRPr>
          </a:p>
          <a:p>
            <a:pPr>
              <a:lnSpc>
                <a:spcPct val="150000"/>
              </a:lnSpc>
              <a:defRPr/>
            </a:pPr>
            <a:r>
              <a:rPr lang="en-US" altLang="zh-CN" sz="2400" dirty="0">
                <a:latin typeface="+mn-ea"/>
              </a:rPr>
              <a:t>2</a:t>
            </a:r>
            <a:r>
              <a:rPr lang="zh-CN" altLang="en-US" sz="2400" dirty="0">
                <a:latin typeface="+mn-ea"/>
              </a:rPr>
              <a:t>、发送方和接收方可以缓存多个分组。</a:t>
            </a:r>
            <a:endParaRPr lang="en-US" altLang="zh-CN" sz="2400" dirty="0">
              <a:latin typeface="+mn-ea"/>
            </a:endParaRPr>
          </a:p>
        </p:txBody>
      </p:sp>
    </p:spTree>
    <p:extLst>
      <p:ext uri="{BB962C8B-B14F-4D97-AF65-F5344CB8AC3E}">
        <p14:creationId xmlns:p14="http://schemas.microsoft.com/office/powerpoint/2010/main" val="19938266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3828084" y="2891072"/>
            <a:ext cx="542925" cy="561975"/>
          </a:xfrm>
          <a:prstGeom prst="rect">
            <a:avLst/>
          </a:prstGeom>
        </p:spPr>
      </p:pic>
      <p:pic>
        <p:nvPicPr>
          <p:cNvPr id="7" name="图片 6" descr="e4168d1725fe7b2ebbf28494d052bfe"/>
          <p:cNvPicPr>
            <a:picLocks noChangeAspect="1"/>
          </p:cNvPicPr>
          <p:nvPr/>
        </p:nvPicPr>
        <p:blipFill>
          <a:blip r:embed="rId4"/>
          <a:stretch>
            <a:fillRect/>
          </a:stretch>
        </p:blipFill>
        <p:spPr>
          <a:xfrm>
            <a:off x="1524939" y="1144822"/>
            <a:ext cx="2063115" cy="1948180"/>
          </a:xfrm>
          <a:prstGeom prst="rect">
            <a:avLst/>
          </a:prstGeom>
        </p:spPr>
      </p:pic>
      <p:pic>
        <p:nvPicPr>
          <p:cNvPr id="8" name="图片 7"/>
          <p:cNvPicPr>
            <a:picLocks noChangeAspect="1"/>
          </p:cNvPicPr>
          <p:nvPr/>
        </p:nvPicPr>
        <p:blipFill>
          <a:blip r:embed="rId5"/>
          <a:stretch>
            <a:fillRect/>
          </a:stretch>
        </p:blipFill>
        <p:spPr>
          <a:xfrm>
            <a:off x="4408474" y="1270552"/>
            <a:ext cx="2189480" cy="1751965"/>
          </a:xfrm>
          <a:prstGeom prst="rect">
            <a:avLst/>
          </a:prstGeom>
        </p:spPr>
      </p:pic>
      <p:pic>
        <p:nvPicPr>
          <p:cNvPr id="9" name="图片 8" descr="1295a42cc3ce10b35290fe6ced36b28"/>
          <p:cNvPicPr>
            <a:picLocks noChangeAspect="1"/>
          </p:cNvPicPr>
          <p:nvPr/>
        </p:nvPicPr>
        <p:blipFill>
          <a:blip r:embed="rId6"/>
          <a:stretch>
            <a:fillRect/>
          </a:stretch>
        </p:blipFill>
        <p:spPr>
          <a:xfrm>
            <a:off x="7959394" y="1144822"/>
            <a:ext cx="1851025" cy="1624965"/>
          </a:xfrm>
          <a:prstGeom prst="rect">
            <a:avLst/>
          </a:prstGeom>
        </p:spPr>
      </p:pic>
      <p:pic>
        <p:nvPicPr>
          <p:cNvPr id="11" name="图片 10" descr="d78c850ecd02a4fab59fbc62dba3a5c"/>
          <p:cNvPicPr>
            <a:picLocks noChangeAspect="1"/>
          </p:cNvPicPr>
          <p:nvPr/>
        </p:nvPicPr>
        <p:blipFill>
          <a:blip r:embed="rId7"/>
          <a:stretch>
            <a:fillRect/>
          </a:stretch>
        </p:blipFill>
        <p:spPr>
          <a:xfrm>
            <a:off x="1757984" y="2891072"/>
            <a:ext cx="1812290" cy="2306320"/>
          </a:xfrm>
          <a:prstGeom prst="rect">
            <a:avLst/>
          </a:prstGeom>
        </p:spPr>
      </p:pic>
      <p:pic>
        <p:nvPicPr>
          <p:cNvPr id="13" name="图片 12"/>
          <p:cNvPicPr>
            <a:picLocks noChangeAspect="1"/>
          </p:cNvPicPr>
          <p:nvPr/>
        </p:nvPicPr>
        <p:blipFill>
          <a:blip r:embed="rId8"/>
          <a:stretch>
            <a:fillRect/>
          </a:stretch>
        </p:blipFill>
        <p:spPr>
          <a:xfrm>
            <a:off x="7679994" y="3129515"/>
            <a:ext cx="2449195" cy="1902460"/>
          </a:xfrm>
          <a:prstGeom prst="rect">
            <a:avLst/>
          </a:prstGeom>
        </p:spPr>
      </p:pic>
      <p:pic>
        <p:nvPicPr>
          <p:cNvPr id="14" name="图片 13"/>
          <p:cNvPicPr>
            <a:picLocks noChangeAspect="1"/>
          </p:cNvPicPr>
          <p:nvPr/>
        </p:nvPicPr>
        <p:blipFill>
          <a:blip r:embed="rId9"/>
          <a:stretch>
            <a:fillRect/>
          </a:stretch>
        </p:blipFill>
        <p:spPr>
          <a:xfrm>
            <a:off x="7856524" y="2503722"/>
            <a:ext cx="609600" cy="474980"/>
          </a:xfrm>
          <a:prstGeom prst="rect">
            <a:avLst/>
          </a:prstGeom>
        </p:spPr>
      </p:pic>
      <p:pic>
        <p:nvPicPr>
          <p:cNvPr id="17" name="图片 16"/>
          <p:cNvPicPr>
            <a:picLocks noChangeAspect="1"/>
          </p:cNvPicPr>
          <p:nvPr/>
        </p:nvPicPr>
        <p:blipFill>
          <a:blip r:embed="rId10"/>
          <a:stretch>
            <a:fillRect/>
          </a:stretch>
        </p:blipFill>
        <p:spPr>
          <a:xfrm>
            <a:off x="4407839" y="3222909"/>
            <a:ext cx="2209866" cy="1890521"/>
          </a:xfrm>
          <a:prstGeom prst="rect">
            <a:avLst/>
          </a:prstGeom>
        </p:spPr>
      </p:pic>
    </p:spTree>
    <p:custDataLst>
      <p:tags r:id="rId1"/>
    </p:custDataLst>
    <p:extLst>
      <p:ext uri="{BB962C8B-B14F-4D97-AF65-F5344CB8AC3E}">
        <p14:creationId xmlns:p14="http://schemas.microsoft.com/office/powerpoint/2010/main" val="161114812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矩形 4"/>
          <p:cNvSpPr/>
          <p:nvPr/>
        </p:nvSpPr>
        <p:spPr>
          <a:xfrm>
            <a:off x="640080" y="2389924"/>
            <a:ext cx="10917935" cy="2677656"/>
          </a:xfrm>
          <a:prstGeom prst="rect">
            <a:avLst/>
          </a:prstGeom>
        </p:spPr>
        <p:txBody>
          <a:bodyPr wrap="square">
            <a:spAutoFit/>
          </a:bodyPr>
          <a:lstStyle/>
          <a:p>
            <a:pPr>
              <a:lnSpc>
                <a:spcPct val="150000"/>
              </a:lnSpc>
              <a:defRPr/>
            </a:pPr>
            <a:r>
              <a:rPr lang="zh-CN" altLang="en-US" sz="2400" dirty="0">
                <a:latin typeface="+mn-ea"/>
              </a:rPr>
              <a:t>流水线协议：管道协议。允许发送方在没有收到确认前连续发送</a:t>
            </a:r>
            <a:r>
              <a:rPr lang="zh-CN" altLang="en-US" sz="2400" dirty="0">
                <a:solidFill>
                  <a:srgbClr val="FF0000"/>
                </a:solidFill>
                <a:latin typeface="+mn-ea"/>
              </a:rPr>
              <a:t>多个</a:t>
            </a:r>
            <a:r>
              <a:rPr lang="zh-CN" altLang="en-US" sz="2400" dirty="0">
                <a:latin typeface="+mn-ea"/>
              </a:rPr>
              <a:t>分组。</a:t>
            </a:r>
            <a:endParaRPr lang="en-US" altLang="zh-CN" sz="2400" dirty="0">
              <a:latin typeface="+mn-ea"/>
            </a:endParaRPr>
          </a:p>
          <a:p>
            <a:pPr>
              <a:lnSpc>
                <a:spcPct val="150000"/>
              </a:lnSpc>
              <a:defRPr/>
            </a:pPr>
            <a:r>
              <a:rPr lang="zh-CN" altLang="en-US" sz="2400" dirty="0">
                <a:latin typeface="+mn-ea"/>
              </a:rPr>
              <a:t>最典型的流水线协议：</a:t>
            </a:r>
            <a:r>
              <a:rPr lang="zh-CN" altLang="en-US" sz="2400" dirty="0">
                <a:solidFill>
                  <a:srgbClr val="FF0000"/>
                </a:solidFill>
                <a:latin typeface="+mn-ea"/>
              </a:rPr>
              <a:t>滑动</a:t>
            </a:r>
            <a:r>
              <a:rPr lang="zh-CN" altLang="en-US" sz="2400" b="1" dirty="0">
                <a:solidFill>
                  <a:srgbClr val="FF0000"/>
                </a:solidFill>
                <a:latin typeface="+mn-ea"/>
              </a:rPr>
              <a:t>窗口</a:t>
            </a:r>
            <a:r>
              <a:rPr lang="zh-CN" altLang="en-US" sz="2400" dirty="0">
                <a:solidFill>
                  <a:srgbClr val="FF0000"/>
                </a:solidFill>
                <a:latin typeface="+mn-ea"/>
              </a:rPr>
              <a:t>协议</a:t>
            </a:r>
            <a:r>
              <a:rPr lang="zh-CN" altLang="en-US" sz="2400" dirty="0">
                <a:latin typeface="+mn-ea"/>
              </a:rPr>
              <a:t>。</a:t>
            </a:r>
            <a:endParaRPr lang="en-US" altLang="zh-CN" sz="2400" dirty="0">
              <a:latin typeface="+mn-ea"/>
            </a:endParaRPr>
          </a:p>
          <a:p>
            <a:pPr>
              <a:lnSpc>
                <a:spcPct val="150000"/>
              </a:lnSpc>
              <a:defRPr/>
            </a:pPr>
            <a:r>
              <a:rPr lang="zh-CN" altLang="en-US" sz="2400" dirty="0">
                <a:latin typeface="+mn-ea"/>
              </a:rPr>
              <a:t>   发送方的发送窗口</a:t>
            </a:r>
            <a:r>
              <a:rPr lang="en-US" altLang="zh-CN" sz="3200" dirty="0">
                <a:latin typeface="+mn-ea"/>
              </a:rPr>
              <a:t>(</a:t>
            </a:r>
            <a:r>
              <a:rPr lang="en-US" altLang="zh-CN" sz="3200" dirty="0" err="1">
                <a:latin typeface="+mn-ea"/>
              </a:rPr>
              <a:t>W</a:t>
            </a:r>
            <a:r>
              <a:rPr lang="en-US" altLang="zh-CN" sz="3200" baseline="-25000" dirty="0" err="1">
                <a:latin typeface="+mn-ea"/>
              </a:rPr>
              <a:t>s</a:t>
            </a:r>
            <a:r>
              <a:rPr lang="en-US" altLang="zh-CN" sz="3200" dirty="0">
                <a:latin typeface="+mn-ea"/>
              </a:rPr>
              <a:t>)</a:t>
            </a:r>
            <a:r>
              <a:rPr lang="zh-CN" altLang="en-US" sz="2400" dirty="0">
                <a:latin typeface="+mn-ea"/>
              </a:rPr>
              <a:t>：发送方可以发送未被确认分组的最大数量；</a:t>
            </a:r>
            <a:endParaRPr lang="en-US" altLang="zh-CN" sz="2400" dirty="0">
              <a:latin typeface="+mn-ea"/>
            </a:endParaRPr>
          </a:p>
          <a:p>
            <a:pPr>
              <a:lnSpc>
                <a:spcPct val="150000"/>
              </a:lnSpc>
              <a:defRPr/>
            </a:pPr>
            <a:r>
              <a:rPr lang="zh-CN" altLang="en-US" sz="2400" dirty="0">
                <a:latin typeface="+mn-ea"/>
              </a:rPr>
              <a:t>   接收方的接收窗口</a:t>
            </a:r>
            <a:r>
              <a:rPr lang="en-US" altLang="zh-CN" sz="2400" dirty="0">
                <a:latin typeface="+mn-ea"/>
              </a:rPr>
              <a:t>(</a:t>
            </a:r>
            <a:r>
              <a:rPr lang="en-US" altLang="zh-CN" sz="3200" dirty="0" err="1">
                <a:latin typeface="+mn-ea"/>
              </a:rPr>
              <a:t>W</a:t>
            </a:r>
            <a:r>
              <a:rPr lang="en-US" altLang="zh-CN" sz="3200" baseline="-25000" dirty="0" err="1">
                <a:latin typeface="+mn-ea"/>
              </a:rPr>
              <a:t>r</a:t>
            </a:r>
            <a:r>
              <a:rPr lang="en-US" altLang="zh-CN" sz="3200" dirty="0">
                <a:latin typeface="+mn-ea"/>
              </a:rPr>
              <a:t>)</a:t>
            </a:r>
            <a:r>
              <a:rPr lang="zh-CN" altLang="en-US" sz="2400" dirty="0">
                <a:latin typeface="+mn-ea"/>
              </a:rPr>
              <a:t>：接收方可以缓存的正确到达的分组的最大数量；</a:t>
            </a:r>
          </a:p>
        </p:txBody>
      </p:sp>
    </p:spTree>
    <p:extLst>
      <p:ext uri="{BB962C8B-B14F-4D97-AF65-F5344CB8AC3E}">
        <p14:creationId xmlns:p14="http://schemas.microsoft.com/office/powerpoint/2010/main" val="45560157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左大括号 4"/>
          <p:cNvSpPr/>
          <p:nvPr/>
        </p:nvSpPr>
        <p:spPr>
          <a:xfrm>
            <a:off x="1607740" y="433705"/>
            <a:ext cx="435673" cy="5893943"/>
          </a:xfrm>
          <a:prstGeom prst="leftBrace">
            <a:avLst/>
          </a:prstGeom>
          <a:ln>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fontAlgn="base">
              <a:lnSpc>
                <a:spcPct val="150000"/>
              </a:lnSpc>
            </a:pPr>
            <a:endParaRPr lang="zh-CN" altLang="en-US" sz="2000" strike="noStrike" noProof="1">
              <a:latin typeface="+mn-ea"/>
            </a:endParaRPr>
          </a:p>
        </p:txBody>
      </p:sp>
      <p:sp>
        <p:nvSpPr>
          <p:cNvPr id="6" name="文本框 5"/>
          <p:cNvSpPr txBox="1"/>
          <p:nvPr/>
        </p:nvSpPr>
        <p:spPr>
          <a:xfrm>
            <a:off x="5219492" y="45743"/>
            <a:ext cx="3435350" cy="1477328"/>
          </a:xfrm>
          <a:prstGeom prst="rect">
            <a:avLst/>
          </a:prstGeom>
          <a:noFill/>
        </p:spPr>
        <p:txBody>
          <a:bodyPr wrap="square" rtlCol="0">
            <a:spAutoFit/>
          </a:bodyPr>
          <a:lstStyle/>
          <a:p>
            <a:pPr>
              <a:lnSpc>
                <a:spcPct val="150000"/>
              </a:lnSpc>
            </a:pPr>
            <a:r>
              <a:rPr lang="zh-CN" altLang="en-US" sz="2000" noProof="1">
                <a:latin typeface="+mn-ea"/>
                <a:cs typeface="微软雅黑" panose="020B0503020204020204" charset="-122"/>
              </a:rPr>
              <a:t>问题</a:t>
            </a:r>
            <a:endParaRPr lang="en-US" altLang="zh-CN" sz="2000" noProof="1">
              <a:latin typeface="+mn-ea"/>
              <a:cs typeface="微软雅黑" panose="020B0503020204020204" charset="-122"/>
            </a:endParaRPr>
          </a:p>
          <a:p>
            <a:pPr>
              <a:lnSpc>
                <a:spcPct val="150000"/>
              </a:lnSpc>
            </a:pPr>
            <a:endParaRPr lang="en-US" altLang="zh-CN" sz="2000" noProof="1">
              <a:latin typeface="+mn-ea"/>
              <a:cs typeface="微软雅黑" panose="020B0503020204020204" charset="-122"/>
            </a:endParaRPr>
          </a:p>
          <a:p>
            <a:pPr>
              <a:lnSpc>
                <a:spcPct val="150000"/>
              </a:lnSpc>
            </a:pPr>
            <a:r>
              <a:rPr lang="zh-CN" altLang="en-US" sz="2000" noProof="1">
                <a:latin typeface="+mn-ea"/>
                <a:cs typeface="微软雅黑" panose="020B0503020204020204" charset="-122"/>
              </a:rPr>
              <a:t>解决措施</a:t>
            </a:r>
          </a:p>
        </p:txBody>
      </p:sp>
      <p:sp>
        <p:nvSpPr>
          <p:cNvPr id="2" name="矩形 1"/>
          <p:cNvSpPr/>
          <p:nvPr/>
        </p:nvSpPr>
        <p:spPr>
          <a:xfrm>
            <a:off x="0" y="2718407"/>
            <a:ext cx="1723549" cy="961289"/>
          </a:xfrm>
          <a:prstGeom prst="rect">
            <a:avLst/>
          </a:prstGeom>
        </p:spPr>
        <p:txBody>
          <a:bodyPr wrap="none">
            <a:spAutoFit/>
          </a:bodyPr>
          <a:lstStyle/>
          <a:p>
            <a:pPr>
              <a:lnSpc>
                <a:spcPct val="150000"/>
              </a:lnSpc>
            </a:pPr>
            <a:r>
              <a:rPr lang="zh-CN" altLang="en-US" sz="2000" dirty="0">
                <a:latin typeface="+mn-ea"/>
              </a:rPr>
              <a:t>停</a:t>
            </a:r>
            <a:r>
              <a:rPr lang="en-US" altLang="zh-CN" sz="2000" dirty="0">
                <a:latin typeface="+mn-ea"/>
              </a:rPr>
              <a:t>-</a:t>
            </a:r>
            <a:r>
              <a:rPr lang="zh-CN" altLang="en-US" sz="2000" dirty="0">
                <a:latin typeface="+mn-ea"/>
              </a:rPr>
              <a:t>等协议与</a:t>
            </a:r>
            <a:endParaRPr lang="en-US" altLang="zh-CN" sz="2000" dirty="0">
              <a:latin typeface="+mn-ea"/>
            </a:endParaRPr>
          </a:p>
          <a:p>
            <a:pPr>
              <a:lnSpc>
                <a:spcPct val="150000"/>
              </a:lnSpc>
            </a:pPr>
            <a:r>
              <a:rPr lang="zh-CN" altLang="en-US" sz="2000" dirty="0">
                <a:latin typeface="+mn-ea"/>
              </a:rPr>
              <a:t>滑动窗口协议</a:t>
            </a:r>
            <a:endParaRPr lang="en-US" altLang="zh-CN" sz="2000" dirty="0">
              <a:latin typeface="+mn-ea"/>
            </a:endParaRPr>
          </a:p>
        </p:txBody>
      </p:sp>
      <p:sp>
        <p:nvSpPr>
          <p:cNvPr id="8" name="左大括号 7"/>
          <p:cNvSpPr/>
          <p:nvPr/>
        </p:nvSpPr>
        <p:spPr>
          <a:xfrm>
            <a:off x="4783819" y="142351"/>
            <a:ext cx="435673" cy="1284113"/>
          </a:xfrm>
          <a:prstGeom prst="leftBrace">
            <a:avLst/>
          </a:prstGeom>
          <a:ln>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fontAlgn="base">
              <a:lnSpc>
                <a:spcPct val="150000"/>
              </a:lnSpc>
            </a:pPr>
            <a:endParaRPr lang="zh-CN" altLang="en-US" sz="2000" strike="noStrike" noProof="1">
              <a:latin typeface="+mn-ea"/>
            </a:endParaRPr>
          </a:p>
        </p:txBody>
      </p:sp>
      <p:sp>
        <p:nvSpPr>
          <p:cNvPr id="11" name="文本框 10"/>
          <p:cNvSpPr txBox="1"/>
          <p:nvPr/>
        </p:nvSpPr>
        <p:spPr>
          <a:xfrm>
            <a:off x="2195813" y="486088"/>
            <a:ext cx="3435350" cy="6093976"/>
          </a:xfrm>
          <a:prstGeom prst="rect">
            <a:avLst/>
          </a:prstGeom>
          <a:noFill/>
        </p:spPr>
        <p:txBody>
          <a:bodyPr wrap="square" rtlCol="0">
            <a:spAutoFit/>
          </a:bodyPr>
          <a:lstStyle/>
          <a:p>
            <a:pPr>
              <a:lnSpc>
                <a:spcPct val="150000"/>
              </a:lnSpc>
            </a:pPr>
            <a:r>
              <a:rPr lang="zh-CN" altLang="en-US" sz="2000" noProof="1">
                <a:latin typeface="+mn-ea"/>
                <a:cs typeface="微软雅黑" panose="020B0503020204020204" charset="-122"/>
              </a:rPr>
              <a:t>可靠数据传输基本原理</a:t>
            </a:r>
            <a:endParaRPr lang="en-US" altLang="zh-CN" sz="2000" noProof="1">
              <a:latin typeface="+mn-ea"/>
              <a:cs typeface="微软雅黑" panose="020B0503020204020204" charset="-122"/>
            </a:endParaRPr>
          </a:p>
          <a:p>
            <a:pPr>
              <a:lnSpc>
                <a:spcPct val="150000"/>
              </a:lnSpc>
            </a:pPr>
            <a:endParaRPr lang="en-US" altLang="zh-CN" sz="2000" noProof="1">
              <a:latin typeface="+mn-ea"/>
              <a:cs typeface="微软雅黑" panose="020B0503020204020204" charset="-122"/>
            </a:endParaRPr>
          </a:p>
          <a:p>
            <a:pPr>
              <a:lnSpc>
                <a:spcPct val="150000"/>
              </a:lnSpc>
            </a:pPr>
            <a:endParaRPr lang="en-US" altLang="zh-CN" sz="2000" noProof="1">
              <a:latin typeface="+mn-ea"/>
              <a:cs typeface="微软雅黑" panose="020B0503020204020204" charset="-122"/>
            </a:endParaRPr>
          </a:p>
          <a:p>
            <a:pPr>
              <a:lnSpc>
                <a:spcPct val="150000"/>
              </a:lnSpc>
            </a:pPr>
            <a:endParaRPr lang="en-US" altLang="zh-CN" sz="2000" noProof="1">
              <a:latin typeface="+mn-ea"/>
              <a:cs typeface="微软雅黑" panose="020B0503020204020204" charset="-122"/>
            </a:endParaRPr>
          </a:p>
          <a:p>
            <a:pPr>
              <a:lnSpc>
                <a:spcPct val="150000"/>
              </a:lnSpc>
            </a:pPr>
            <a:endParaRPr lang="zh-CN" altLang="en-US" sz="2000" noProof="1">
              <a:latin typeface="+mn-ea"/>
              <a:cs typeface="微软雅黑" panose="020B0503020204020204" charset="-122"/>
            </a:endParaRPr>
          </a:p>
          <a:p>
            <a:pPr>
              <a:lnSpc>
                <a:spcPct val="150000"/>
              </a:lnSpc>
            </a:pPr>
            <a:endParaRPr lang="zh-CN" altLang="en-US" sz="2000" noProof="1">
              <a:latin typeface="+mn-ea"/>
              <a:cs typeface="微软雅黑" panose="020B0503020204020204" charset="-122"/>
            </a:endParaRPr>
          </a:p>
          <a:p>
            <a:pPr>
              <a:lnSpc>
                <a:spcPct val="150000"/>
              </a:lnSpc>
            </a:pPr>
            <a:r>
              <a:rPr lang="zh-CN" altLang="en-US" sz="2000" noProof="1">
                <a:latin typeface="+mn-ea"/>
                <a:cs typeface="微软雅黑" panose="020B0503020204020204" charset="-122"/>
              </a:rPr>
              <a:t>停</a:t>
            </a:r>
            <a:r>
              <a:rPr lang="en-US" altLang="zh-CN" sz="2000" noProof="1">
                <a:latin typeface="+mn-ea"/>
                <a:cs typeface="微软雅黑" panose="020B0503020204020204" charset="-122"/>
              </a:rPr>
              <a:t>-</a:t>
            </a:r>
            <a:r>
              <a:rPr lang="zh-CN" altLang="en-US" sz="2000" noProof="1">
                <a:latin typeface="+mn-ea"/>
                <a:cs typeface="微软雅黑" panose="020B0503020204020204" charset="-122"/>
              </a:rPr>
              <a:t>等协议</a:t>
            </a:r>
            <a:endParaRPr lang="en-US" altLang="zh-CN" sz="2000" noProof="1">
              <a:latin typeface="+mn-ea"/>
              <a:cs typeface="微软雅黑" panose="020B0503020204020204" charset="-122"/>
            </a:endParaRPr>
          </a:p>
          <a:p>
            <a:pPr>
              <a:lnSpc>
                <a:spcPct val="150000"/>
              </a:lnSpc>
            </a:pPr>
            <a:endParaRPr lang="en-US" altLang="zh-CN" sz="2000" noProof="1">
              <a:latin typeface="+mn-ea"/>
              <a:cs typeface="微软雅黑" panose="020B0503020204020204" charset="-122"/>
            </a:endParaRPr>
          </a:p>
          <a:p>
            <a:pPr>
              <a:lnSpc>
                <a:spcPct val="150000"/>
              </a:lnSpc>
            </a:pPr>
            <a:endParaRPr lang="en-US" altLang="zh-CN" sz="2000" noProof="1">
              <a:latin typeface="+mn-ea"/>
              <a:cs typeface="微软雅黑" panose="020B0503020204020204" charset="-122"/>
            </a:endParaRPr>
          </a:p>
          <a:p>
            <a:pPr>
              <a:lnSpc>
                <a:spcPct val="150000"/>
              </a:lnSpc>
            </a:pPr>
            <a:endParaRPr lang="en-US" altLang="zh-CN" sz="2000" noProof="1">
              <a:latin typeface="+mn-ea"/>
              <a:cs typeface="微软雅黑" panose="020B0503020204020204" charset="-122"/>
            </a:endParaRPr>
          </a:p>
          <a:p>
            <a:pPr>
              <a:lnSpc>
                <a:spcPct val="150000"/>
              </a:lnSpc>
            </a:pPr>
            <a:endParaRPr lang="zh-CN" altLang="en-US" sz="2000" noProof="1">
              <a:latin typeface="+mn-ea"/>
              <a:cs typeface="微软雅黑" panose="020B0503020204020204" charset="-122"/>
            </a:endParaRPr>
          </a:p>
          <a:p>
            <a:pPr>
              <a:lnSpc>
                <a:spcPct val="150000"/>
              </a:lnSpc>
            </a:pPr>
            <a:endParaRPr lang="zh-CN" altLang="en-US" sz="2000" noProof="1">
              <a:latin typeface="+mn-ea"/>
              <a:cs typeface="微软雅黑" panose="020B0503020204020204" charset="-122"/>
            </a:endParaRPr>
          </a:p>
          <a:p>
            <a:pPr>
              <a:lnSpc>
                <a:spcPct val="150000"/>
              </a:lnSpc>
            </a:pPr>
            <a:r>
              <a:rPr lang="zh-CN" altLang="en-US" sz="2000" noProof="1">
                <a:solidFill>
                  <a:srgbClr val="FF0000"/>
                </a:solidFill>
                <a:latin typeface="+mn-ea"/>
                <a:cs typeface="微软雅黑" panose="020B0503020204020204" charset="-122"/>
              </a:rPr>
              <a:t>滑动窗口协议</a:t>
            </a:r>
          </a:p>
        </p:txBody>
      </p:sp>
      <p:sp>
        <p:nvSpPr>
          <p:cNvPr id="7" name="文本框 6"/>
          <p:cNvSpPr txBox="1"/>
          <p:nvPr/>
        </p:nvSpPr>
        <p:spPr>
          <a:xfrm>
            <a:off x="4086826" y="2718407"/>
            <a:ext cx="3435350" cy="1477328"/>
          </a:xfrm>
          <a:prstGeom prst="rect">
            <a:avLst/>
          </a:prstGeom>
          <a:noFill/>
        </p:spPr>
        <p:txBody>
          <a:bodyPr wrap="square" rtlCol="0">
            <a:spAutoFit/>
          </a:bodyPr>
          <a:lstStyle/>
          <a:p>
            <a:pPr>
              <a:lnSpc>
                <a:spcPct val="150000"/>
              </a:lnSpc>
            </a:pPr>
            <a:r>
              <a:rPr lang="zh-CN" altLang="en-US" sz="2000" noProof="1">
                <a:latin typeface="+mn-ea"/>
                <a:cs typeface="微软雅黑" panose="020B0503020204020204" charset="-122"/>
              </a:rPr>
              <a:t>自动重传请求协议</a:t>
            </a:r>
            <a:r>
              <a:rPr lang="en-US" altLang="zh-CN" sz="2000" noProof="1">
                <a:latin typeface="+mn-ea"/>
                <a:cs typeface="微软雅黑" panose="020B0503020204020204" charset="-122"/>
              </a:rPr>
              <a:t>ARQ</a:t>
            </a:r>
          </a:p>
          <a:p>
            <a:pPr>
              <a:lnSpc>
                <a:spcPct val="150000"/>
              </a:lnSpc>
            </a:pPr>
            <a:endParaRPr lang="en-US" altLang="zh-CN" sz="2000" noProof="1">
              <a:latin typeface="+mn-ea"/>
              <a:cs typeface="微软雅黑" panose="020B0503020204020204" charset="-122"/>
            </a:endParaRPr>
          </a:p>
          <a:p>
            <a:pPr>
              <a:lnSpc>
                <a:spcPct val="150000"/>
              </a:lnSpc>
            </a:pPr>
            <a:r>
              <a:rPr lang="zh-CN" altLang="en-US" sz="2000" noProof="1">
                <a:latin typeface="+mn-ea"/>
                <a:cs typeface="微软雅黑" panose="020B0503020204020204" charset="-122"/>
              </a:rPr>
              <a:t>停等协议工作原理</a:t>
            </a:r>
          </a:p>
        </p:txBody>
      </p:sp>
      <p:sp>
        <p:nvSpPr>
          <p:cNvPr id="9" name="左大括号 8"/>
          <p:cNvSpPr/>
          <p:nvPr/>
        </p:nvSpPr>
        <p:spPr>
          <a:xfrm>
            <a:off x="3651153" y="2815015"/>
            <a:ext cx="435673" cy="1284113"/>
          </a:xfrm>
          <a:prstGeom prst="leftBrace">
            <a:avLst/>
          </a:prstGeom>
          <a:ln>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fontAlgn="base">
              <a:lnSpc>
                <a:spcPct val="150000"/>
              </a:lnSpc>
            </a:pPr>
            <a:endParaRPr lang="zh-CN" altLang="en-US" sz="2000" strike="noStrike" noProof="1">
              <a:latin typeface="+mn-ea"/>
            </a:endParaRPr>
          </a:p>
        </p:txBody>
      </p:sp>
      <p:sp>
        <p:nvSpPr>
          <p:cNvPr id="3" name="矩形 2"/>
          <p:cNvSpPr/>
          <p:nvPr/>
        </p:nvSpPr>
        <p:spPr>
          <a:xfrm>
            <a:off x="3913488" y="4987620"/>
            <a:ext cx="7337608" cy="1754326"/>
          </a:xfrm>
          <a:prstGeom prst="rect">
            <a:avLst/>
          </a:prstGeom>
          <a:ln>
            <a:solidFill>
              <a:schemeClr val="tx1"/>
            </a:solidFill>
          </a:ln>
        </p:spPr>
        <p:txBody>
          <a:bodyPr wrap="square">
            <a:spAutoFit/>
          </a:bodyPr>
          <a:lstStyle/>
          <a:p>
            <a:pPr>
              <a:lnSpc>
                <a:spcPct val="150000"/>
              </a:lnSpc>
            </a:pPr>
            <a:r>
              <a:rPr kumimoji="1" lang="zh-CN" altLang="en-US" sz="2400" dirty="0">
                <a:latin typeface="+mn-ea"/>
              </a:rPr>
              <a:t>发送窗口左侧序号：已经收到</a:t>
            </a:r>
            <a:r>
              <a:rPr kumimoji="1" lang="en-US" altLang="zh-CN" sz="2400" dirty="0">
                <a:latin typeface="+mn-ea"/>
              </a:rPr>
              <a:t>ACK</a:t>
            </a:r>
            <a:r>
              <a:rPr kumimoji="1" lang="zh-CN" altLang="en-US" sz="2400" dirty="0">
                <a:latin typeface="+mn-ea"/>
              </a:rPr>
              <a:t>的分组序号</a:t>
            </a:r>
            <a:endParaRPr kumimoji="1" lang="en-US" altLang="zh-CN" sz="2400" dirty="0">
              <a:latin typeface="+mn-ea"/>
            </a:endParaRPr>
          </a:p>
          <a:p>
            <a:pPr>
              <a:lnSpc>
                <a:spcPct val="150000"/>
              </a:lnSpc>
            </a:pPr>
            <a:r>
              <a:rPr kumimoji="1" lang="zh-CN" altLang="en-US" sz="2400" dirty="0">
                <a:latin typeface="+mn-ea"/>
              </a:rPr>
              <a:t>发送窗口中的序号：当前可以使用的分组序号</a:t>
            </a:r>
          </a:p>
          <a:p>
            <a:pPr>
              <a:lnSpc>
                <a:spcPct val="150000"/>
              </a:lnSpc>
            </a:pPr>
            <a:r>
              <a:rPr kumimoji="1" lang="zh-CN" altLang="en-US" sz="2400" dirty="0">
                <a:latin typeface="+mn-ea"/>
              </a:rPr>
              <a:t>发送窗口右侧序号：当前不可以使用的分组序号</a:t>
            </a:r>
          </a:p>
        </p:txBody>
      </p:sp>
    </p:spTree>
    <p:extLst>
      <p:ext uri="{BB962C8B-B14F-4D97-AF65-F5344CB8AC3E}">
        <p14:creationId xmlns:p14="http://schemas.microsoft.com/office/powerpoint/2010/main" val="114235859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矩形 1"/>
          <p:cNvSpPr/>
          <p:nvPr/>
        </p:nvSpPr>
        <p:spPr>
          <a:xfrm>
            <a:off x="2854325"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4" name="矩形 3"/>
          <p:cNvSpPr/>
          <p:nvPr/>
        </p:nvSpPr>
        <p:spPr>
          <a:xfrm>
            <a:off x="3371850"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 name="矩形 2"/>
          <p:cNvSpPr/>
          <p:nvPr/>
        </p:nvSpPr>
        <p:spPr>
          <a:xfrm>
            <a:off x="3889375"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3</a:t>
            </a:r>
          </a:p>
        </p:txBody>
      </p:sp>
      <p:sp>
        <p:nvSpPr>
          <p:cNvPr id="18" name="矩形 17"/>
          <p:cNvSpPr/>
          <p:nvPr/>
        </p:nvSpPr>
        <p:spPr>
          <a:xfrm>
            <a:off x="4406900"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9" name="矩形 18"/>
          <p:cNvSpPr/>
          <p:nvPr/>
        </p:nvSpPr>
        <p:spPr>
          <a:xfrm>
            <a:off x="4924425"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0" name="矩形 19"/>
          <p:cNvSpPr/>
          <p:nvPr/>
        </p:nvSpPr>
        <p:spPr>
          <a:xfrm>
            <a:off x="5441950"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2" name="矩形 21"/>
          <p:cNvSpPr/>
          <p:nvPr/>
        </p:nvSpPr>
        <p:spPr>
          <a:xfrm>
            <a:off x="5959475"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4" name="矩形 23"/>
          <p:cNvSpPr/>
          <p:nvPr/>
        </p:nvSpPr>
        <p:spPr>
          <a:xfrm>
            <a:off x="6477000"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5" name="矩形 24"/>
          <p:cNvSpPr/>
          <p:nvPr/>
        </p:nvSpPr>
        <p:spPr>
          <a:xfrm>
            <a:off x="6994525"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6" name="矩形 25"/>
          <p:cNvSpPr/>
          <p:nvPr/>
        </p:nvSpPr>
        <p:spPr>
          <a:xfrm>
            <a:off x="7512050"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7" name="矩形 26"/>
          <p:cNvSpPr/>
          <p:nvPr/>
        </p:nvSpPr>
        <p:spPr>
          <a:xfrm>
            <a:off x="8029575"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8" name="矩形 27"/>
          <p:cNvSpPr/>
          <p:nvPr/>
        </p:nvSpPr>
        <p:spPr>
          <a:xfrm>
            <a:off x="4924425" y="2319655"/>
            <a:ext cx="2600325" cy="17526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0736" name="文本框 21"/>
          <p:cNvSpPr txBox="1"/>
          <p:nvPr/>
        </p:nvSpPr>
        <p:spPr>
          <a:xfrm>
            <a:off x="5293518" y="1744908"/>
            <a:ext cx="1462088" cy="400110"/>
          </a:xfrm>
          <a:prstGeom prst="rect">
            <a:avLst/>
          </a:prstGeom>
          <a:noFill/>
          <a:ln w="9525">
            <a:noFill/>
          </a:ln>
        </p:spPr>
        <p:txBody>
          <a:bodyPr wrap="square" anchor="t">
            <a:spAutoFit/>
          </a:bodyPr>
          <a:lstStyle/>
          <a:p>
            <a:r>
              <a:rPr lang="zh-CN" altLang="en-US" sz="2000">
                <a:latin typeface="Microsoft YaHei" charset="-122"/>
                <a:ea typeface="Microsoft YaHei" charset="-122"/>
                <a:cs typeface="Microsoft YaHei" charset="-122"/>
              </a:rPr>
              <a:t>发送窗口</a:t>
            </a:r>
          </a:p>
        </p:txBody>
      </p:sp>
      <p:sp>
        <p:nvSpPr>
          <p:cNvPr id="29" name="矩形 28"/>
          <p:cNvSpPr/>
          <p:nvPr/>
        </p:nvSpPr>
        <p:spPr>
          <a:xfrm>
            <a:off x="4914900" y="2997835"/>
            <a:ext cx="2609215" cy="16002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0738" name="文本框 23"/>
          <p:cNvSpPr txBox="1"/>
          <p:nvPr/>
        </p:nvSpPr>
        <p:spPr>
          <a:xfrm>
            <a:off x="2925763" y="2565400"/>
            <a:ext cx="5745162" cy="368300"/>
          </a:xfrm>
          <a:prstGeom prst="rect">
            <a:avLst/>
          </a:prstGeom>
          <a:noFill/>
          <a:ln w="9525">
            <a:noFill/>
          </a:ln>
        </p:spPr>
        <p:txBody>
          <a:bodyPr wrap="square" anchor="t">
            <a:spAutoFit/>
          </a:bodyPr>
          <a:lstStyle/>
          <a:p>
            <a:r>
              <a:rPr lang="en-US" altLang="zh-CN">
                <a:latin typeface="Arial" panose="020B0604020202020204" pitchFamily="34" charset="0"/>
                <a:ea typeface="宋体" panose="02010600030101010101" pitchFamily="2" charset="-122"/>
              </a:rPr>
              <a:t>1      2       3      4      </a:t>
            </a:r>
            <a:r>
              <a:rPr lang="en-US" altLang="zh-CN" b="1">
                <a:solidFill>
                  <a:schemeClr val="bg1">
                    <a:lumMod val="65000"/>
                  </a:schemeClr>
                </a:solidFill>
                <a:latin typeface="Arial" panose="020B0604020202020204" pitchFamily="34" charset="0"/>
                <a:ea typeface="宋体" panose="02010600030101010101" pitchFamily="2" charset="-122"/>
              </a:rPr>
              <a:t>5</a:t>
            </a:r>
            <a:r>
              <a:rPr lang="en-US" altLang="zh-CN">
                <a:solidFill>
                  <a:schemeClr val="bg1">
                    <a:lumMod val="65000"/>
                  </a:schemeClr>
                </a:solidFill>
                <a:latin typeface="Arial" panose="020B0604020202020204" pitchFamily="34" charset="0"/>
                <a:ea typeface="宋体" panose="02010600030101010101" pitchFamily="2" charset="-122"/>
              </a:rPr>
              <a:t>      </a:t>
            </a:r>
            <a:r>
              <a:rPr lang="en-US" altLang="zh-CN" b="1">
                <a:solidFill>
                  <a:schemeClr val="bg1">
                    <a:lumMod val="65000"/>
                  </a:schemeClr>
                </a:solidFill>
                <a:latin typeface="Arial" panose="020B0604020202020204" pitchFamily="34" charset="0"/>
                <a:ea typeface="宋体" panose="02010600030101010101" pitchFamily="2" charset="-122"/>
              </a:rPr>
              <a:t>6</a:t>
            </a:r>
            <a:r>
              <a:rPr lang="en-US" altLang="zh-CN">
                <a:solidFill>
                  <a:schemeClr val="bg1">
                    <a:lumMod val="65000"/>
                  </a:schemeClr>
                </a:solidFill>
                <a:latin typeface="Arial" panose="020B0604020202020204" pitchFamily="34" charset="0"/>
                <a:ea typeface="宋体" panose="02010600030101010101" pitchFamily="2" charset="-122"/>
              </a:rPr>
              <a:t>      </a:t>
            </a:r>
            <a:r>
              <a:rPr lang="en-US" altLang="zh-CN" b="1">
                <a:solidFill>
                  <a:schemeClr val="bg1">
                    <a:lumMod val="65000"/>
                  </a:schemeClr>
                </a:solidFill>
                <a:latin typeface="Arial" panose="020B0604020202020204" pitchFamily="34" charset="0"/>
                <a:ea typeface="宋体" panose="02010600030101010101" pitchFamily="2" charset="-122"/>
              </a:rPr>
              <a:t>7</a:t>
            </a:r>
            <a:r>
              <a:rPr lang="en-US" altLang="zh-CN">
                <a:solidFill>
                  <a:schemeClr val="bg1">
                    <a:lumMod val="65000"/>
                  </a:schemeClr>
                </a:solidFill>
                <a:latin typeface="Arial" panose="020B0604020202020204" pitchFamily="34" charset="0"/>
                <a:ea typeface="宋体" panose="02010600030101010101" pitchFamily="2" charset="-122"/>
              </a:rPr>
              <a:t>      </a:t>
            </a:r>
            <a:r>
              <a:rPr lang="en-US" altLang="zh-CN" b="1">
                <a:solidFill>
                  <a:schemeClr val="bg1">
                    <a:lumMod val="65000"/>
                  </a:schemeClr>
                </a:solidFill>
                <a:latin typeface="Arial" panose="020B0604020202020204" pitchFamily="34" charset="0"/>
                <a:ea typeface="宋体" panose="02010600030101010101" pitchFamily="2" charset="-122"/>
              </a:rPr>
              <a:t>8</a:t>
            </a:r>
            <a:r>
              <a:rPr lang="en-US" altLang="zh-CN">
                <a:solidFill>
                  <a:schemeClr val="bg1">
                    <a:lumMod val="65000"/>
                  </a:schemeClr>
                </a:solidFill>
                <a:latin typeface="Arial" panose="020B0604020202020204" pitchFamily="34" charset="0"/>
                <a:ea typeface="宋体" panose="02010600030101010101" pitchFamily="2" charset="-122"/>
              </a:rPr>
              <a:t>      </a:t>
            </a:r>
            <a:r>
              <a:rPr lang="en-US" altLang="zh-CN" b="1">
                <a:solidFill>
                  <a:schemeClr val="bg1">
                    <a:lumMod val="65000"/>
                  </a:schemeClr>
                </a:solidFill>
                <a:latin typeface="Arial" panose="020B0604020202020204" pitchFamily="34" charset="0"/>
                <a:ea typeface="宋体" panose="02010600030101010101" pitchFamily="2" charset="-122"/>
              </a:rPr>
              <a:t>9</a:t>
            </a:r>
            <a:r>
              <a:rPr lang="en-US" altLang="zh-CN">
                <a:solidFill>
                  <a:schemeClr val="tx1"/>
                </a:solidFill>
                <a:latin typeface="Arial" panose="020B0604020202020204" pitchFamily="34" charset="0"/>
                <a:ea typeface="宋体" panose="02010600030101010101" pitchFamily="2" charset="-122"/>
              </a:rPr>
              <a:t> </a:t>
            </a:r>
            <a:r>
              <a:rPr lang="en-US" altLang="zh-CN">
                <a:latin typeface="Arial" panose="020B0604020202020204" pitchFamily="34" charset="0"/>
                <a:ea typeface="宋体" panose="02010600030101010101" pitchFamily="2" charset="-122"/>
              </a:rPr>
              <a:t>     </a:t>
            </a:r>
            <a:r>
              <a:rPr lang="en-US" altLang="zh-CN" b="1">
                <a:solidFill>
                  <a:schemeClr val="accent6"/>
                </a:solidFill>
                <a:latin typeface="Arial" panose="020B0604020202020204" pitchFamily="34" charset="0"/>
                <a:ea typeface="宋体" panose="02010600030101010101" pitchFamily="2" charset="-122"/>
              </a:rPr>
              <a:t>10</a:t>
            </a:r>
            <a:r>
              <a:rPr lang="en-US" altLang="zh-CN">
                <a:solidFill>
                  <a:schemeClr val="accent6"/>
                </a:solidFill>
                <a:latin typeface="Arial" panose="020B0604020202020204" pitchFamily="34" charset="0"/>
                <a:ea typeface="宋体" panose="02010600030101010101" pitchFamily="2" charset="-122"/>
              </a:rPr>
              <a:t> </a:t>
            </a:r>
            <a:r>
              <a:rPr lang="en-US" altLang="zh-CN">
                <a:latin typeface="Arial" panose="020B0604020202020204" pitchFamily="34" charset="0"/>
                <a:ea typeface="宋体" panose="02010600030101010101" pitchFamily="2" charset="-122"/>
              </a:rPr>
              <a:t>   </a:t>
            </a:r>
            <a:r>
              <a:rPr lang="en-US" altLang="zh-CN">
                <a:solidFill>
                  <a:srgbClr val="FF0000"/>
                </a:solidFill>
                <a:latin typeface="Arial" panose="020B0604020202020204" pitchFamily="34" charset="0"/>
                <a:ea typeface="宋体" panose="02010600030101010101" pitchFamily="2" charset="-122"/>
              </a:rPr>
              <a:t>11</a:t>
            </a:r>
            <a:r>
              <a:rPr lang="en-US" altLang="zh-CN">
                <a:latin typeface="Arial" panose="020B0604020202020204" pitchFamily="34" charset="0"/>
                <a:ea typeface="宋体" panose="02010600030101010101" pitchFamily="2" charset="-122"/>
              </a:rPr>
              <a:t>  </a:t>
            </a:r>
          </a:p>
        </p:txBody>
      </p:sp>
      <p:sp>
        <p:nvSpPr>
          <p:cNvPr id="31" name="椭圆 30"/>
          <p:cNvSpPr/>
          <p:nvPr/>
        </p:nvSpPr>
        <p:spPr>
          <a:xfrm>
            <a:off x="2896235" y="2558415"/>
            <a:ext cx="433388" cy="358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1</a:t>
            </a:r>
          </a:p>
        </p:txBody>
      </p:sp>
      <p:sp>
        <p:nvSpPr>
          <p:cNvPr id="32" name="椭圆 31"/>
          <p:cNvSpPr/>
          <p:nvPr/>
        </p:nvSpPr>
        <p:spPr>
          <a:xfrm>
            <a:off x="3425825" y="2565400"/>
            <a:ext cx="433388" cy="358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2</a:t>
            </a:r>
          </a:p>
        </p:txBody>
      </p:sp>
      <p:sp>
        <p:nvSpPr>
          <p:cNvPr id="33" name="椭圆 32"/>
          <p:cNvSpPr/>
          <p:nvPr/>
        </p:nvSpPr>
        <p:spPr>
          <a:xfrm>
            <a:off x="3943350" y="2565400"/>
            <a:ext cx="433388" cy="358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3</a:t>
            </a:r>
          </a:p>
        </p:txBody>
      </p:sp>
      <p:sp>
        <p:nvSpPr>
          <p:cNvPr id="34" name="椭圆 33"/>
          <p:cNvSpPr/>
          <p:nvPr/>
        </p:nvSpPr>
        <p:spPr>
          <a:xfrm>
            <a:off x="4464050" y="2565400"/>
            <a:ext cx="401638" cy="358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4</a:t>
            </a:r>
          </a:p>
        </p:txBody>
      </p:sp>
      <p:cxnSp>
        <p:nvCxnSpPr>
          <p:cNvPr id="35" name="直接连接符 34"/>
          <p:cNvCxnSpPr/>
          <p:nvPr/>
        </p:nvCxnSpPr>
        <p:spPr>
          <a:xfrm>
            <a:off x="1631950" y="4437063"/>
            <a:ext cx="878522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746" name="文本框 90"/>
          <p:cNvSpPr txBox="1"/>
          <p:nvPr/>
        </p:nvSpPr>
        <p:spPr>
          <a:xfrm>
            <a:off x="1631950" y="2428875"/>
            <a:ext cx="631825" cy="1198880"/>
          </a:xfrm>
          <a:prstGeom prst="rect">
            <a:avLst/>
          </a:prstGeom>
          <a:noFill/>
          <a:ln w="9525">
            <a:noFill/>
          </a:ln>
        </p:spPr>
        <p:txBody>
          <a:bodyPr wrap="square" anchor="t">
            <a:spAutoFit/>
          </a:bodyPr>
          <a:lstStyle/>
          <a:p>
            <a:r>
              <a:rPr lang="zh-CN" altLang="en-US" sz="2400">
                <a:latin typeface="Arial" panose="020B0604020202020204" pitchFamily="34" charset="0"/>
                <a:ea typeface="宋体" panose="02010600030101010101" pitchFamily="2" charset="-122"/>
              </a:rPr>
              <a:t>发送方</a:t>
            </a:r>
          </a:p>
        </p:txBody>
      </p:sp>
      <p:sp>
        <p:nvSpPr>
          <p:cNvPr id="30747" name="文本框 91"/>
          <p:cNvSpPr txBox="1"/>
          <p:nvPr/>
        </p:nvSpPr>
        <p:spPr>
          <a:xfrm>
            <a:off x="1685925" y="4995863"/>
            <a:ext cx="631825" cy="1198880"/>
          </a:xfrm>
          <a:prstGeom prst="rect">
            <a:avLst/>
          </a:prstGeom>
          <a:noFill/>
          <a:ln w="9525">
            <a:noFill/>
          </a:ln>
        </p:spPr>
        <p:txBody>
          <a:bodyPr wrap="square" anchor="t">
            <a:spAutoFit/>
          </a:bodyPr>
          <a:lstStyle/>
          <a:p>
            <a:r>
              <a:rPr lang="zh-CN" altLang="en-US" sz="2400">
                <a:latin typeface="Arial" panose="020B0604020202020204" pitchFamily="34" charset="0"/>
                <a:ea typeface="宋体" panose="02010600030101010101" pitchFamily="2" charset="-122"/>
              </a:rPr>
              <a:t>接收方</a:t>
            </a:r>
          </a:p>
        </p:txBody>
      </p:sp>
      <p:sp>
        <p:nvSpPr>
          <p:cNvPr id="105" name="矩形 104"/>
          <p:cNvSpPr/>
          <p:nvPr/>
        </p:nvSpPr>
        <p:spPr>
          <a:xfrm>
            <a:off x="8544560" y="249269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12</a:t>
            </a:r>
          </a:p>
        </p:txBody>
      </p:sp>
      <p:sp>
        <p:nvSpPr>
          <p:cNvPr id="106" name="文本框 105"/>
          <p:cNvSpPr txBox="1"/>
          <p:nvPr/>
        </p:nvSpPr>
        <p:spPr>
          <a:xfrm>
            <a:off x="8590280" y="2558415"/>
            <a:ext cx="471805" cy="368300"/>
          </a:xfrm>
          <a:prstGeom prst="rect">
            <a:avLst/>
          </a:prstGeom>
          <a:noFill/>
        </p:spPr>
        <p:txBody>
          <a:bodyPr wrap="square" rtlCol="0">
            <a:spAutoFit/>
          </a:bodyPr>
          <a:lstStyle/>
          <a:p>
            <a:r>
              <a:rPr lang="en-US" altLang="zh-CN">
                <a:solidFill>
                  <a:schemeClr val="accent6"/>
                </a:solidFill>
              </a:rPr>
              <a:t>12</a:t>
            </a:r>
          </a:p>
        </p:txBody>
      </p:sp>
      <p:sp>
        <p:nvSpPr>
          <p:cNvPr id="5" name="圆角矩形标注 4"/>
          <p:cNvSpPr/>
          <p:nvPr/>
        </p:nvSpPr>
        <p:spPr>
          <a:xfrm>
            <a:off x="3889375" y="3803904"/>
            <a:ext cx="4925441" cy="2390839"/>
          </a:xfrm>
          <a:prstGeom prst="wedgeRoundRectCallout">
            <a:avLst>
              <a:gd name="adj1" fmla="val -52190"/>
              <a:gd name="adj2" fmla="val -7442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800" dirty="0">
                <a:latin typeface="+mn-ea"/>
              </a:rPr>
              <a:t>发送窗口左侧序号：</a:t>
            </a:r>
            <a:endParaRPr kumimoji="1" lang="en-US" altLang="zh-CN" sz="2800" dirty="0">
              <a:latin typeface="+mn-ea"/>
            </a:endParaRPr>
          </a:p>
          <a:p>
            <a:pPr algn="ctr"/>
            <a:r>
              <a:rPr kumimoji="1" lang="en-US" altLang="zh-CN" sz="2800" dirty="0">
                <a:latin typeface="+mn-ea"/>
              </a:rPr>
              <a:t>1</a:t>
            </a:r>
            <a:r>
              <a:rPr kumimoji="1" lang="zh-CN" altLang="en-US" sz="2800" dirty="0">
                <a:latin typeface="+mn-ea"/>
              </a:rPr>
              <a:t>、</a:t>
            </a:r>
            <a:r>
              <a:rPr kumimoji="1" lang="en-US" altLang="zh-CN" sz="2800" dirty="0">
                <a:latin typeface="+mn-ea"/>
              </a:rPr>
              <a:t>2</a:t>
            </a:r>
            <a:r>
              <a:rPr kumimoji="1" lang="zh-CN" altLang="en-US" sz="2800" dirty="0">
                <a:latin typeface="+mn-ea"/>
              </a:rPr>
              <a:t>、</a:t>
            </a:r>
            <a:r>
              <a:rPr kumimoji="1" lang="en-US" altLang="zh-CN" sz="2800" dirty="0">
                <a:latin typeface="+mn-ea"/>
              </a:rPr>
              <a:t>3</a:t>
            </a:r>
            <a:r>
              <a:rPr kumimoji="1" lang="zh-CN" altLang="en-US" sz="2800" dirty="0">
                <a:latin typeface="+mn-ea"/>
              </a:rPr>
              <a:t>、</a:t>
            </a:r>
            <a:r>
              <a:rPr kumimoji="1" lang="en-US" altLang="zh-CN" sz="2800" dirty="0">
                <a:latin typeface="+mn-ea"/>
              </a:rPr>
              <a:t>4</a:t>
            </a:r>
            <a:r>
              <a:rPr kumimoji="1" lang="zh-CN" altLang="en-US" sz="2800" dirty="0">
                <a:latin typeface="+mn-ea"/>
              </a:rPr>
              <a:t>已经收到</a:t>
            </a:r>
            <a:r>
              <a:rPr kumimoji="1" lang="en-US" altLang="zh-CN" sz="2800" dirty="0">
                <a:latin typeface="+mn-ea"/>
              </a:rPr>
              <a:t>ACK</a:t>
            </a:r>
            <a:endParaRPr kumimoji="1" lang="zh-CN" altLang="en-US" sz="2800" dirty="0">
              <a:latin typeface="+mn-ea"/>
            </a:endParaRPr>
          </a:p>
        </p:txBody>
      </p:sp>
    </p:spTree>
    <p:extLst>
      <p:ext uri="{BB962C8B-B14F-4D97-AF65-F5344CB8AC3E}">
        <p14:creationId xmlns:p14="http://schemas.microsoft.com/office/powerpoint/2010/main" val="7888923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矩形 1"/>
          <p:cNvSpPr/>
          <p:nvPr/>
        </p:nvSpPr>
        <p:spPr>
          <a:xfrm>
            <a:off x="2854325"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4" name="矩形 3"/>
          <p:cNvSpPr/>
          <p:nvPr/>
        </p:nvSpPr>
        <p:spPr>
          <a:xfrm>
            <a:off x="3371850"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 name="矩形 2"/>
          <p:cNvSpPr/>
          <p:nvPr/>
        </p:nvSpPr>
        <p:spPr>
          <a:xfrm>
            <a:off x="3889375"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3</a:t>
            </a:r>
          </a:p>
        </p:txBody>
      </p:sp>
      <p:sp>
        <p:nvSpPr>
          <p:cNvPr id="18" name="矩形 17"/>
          <p:cNvSpPr/>
          <p:nvPr/>
        </p:nvSpPr>
        <p:spPr>
          <a:xfrm>
            <a:off x="4406900"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9" name="矩形 18"/>
          <p:cNvSpPr/>
          <p:nvPr/>
        </p:nvSpPr>
        <p:spPr>
          <a:xfrm>
            <a:off x="4924425"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0" name="矩形 19"/>
          <p:cNvSpPr/>
          <p:nvPr/>
        </p:nvSpPr>
        <p:spPr>
          <a:xfrm>
            <a:off x="5441950"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2" name="矩形 21"/>
          <p:cNvSpPr/>
          <p:nvPr/>
        </p:nvSpPr>
        <p:spPr>
          <a:xfrm>
            <a:off x="5959475"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4" name="矩形 23"/>
          <p:cNvSpPr/>
          <p:nvPr/>
        </p:nvSpPr>
        <p:spPr>
          <a:xfrm>
            <a:off x="6477000"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5" name="矩形 24"/>
          <p:cNvSpPr/>
          <p:nvPr/>
        </p:nvSpPr>
        <p:spPr>
          <a:xfrm>
            <a:off x="6994525"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6" name="矩形 25"/>
          <p:cNvSpPr/>
          <p:nvPr/>
        </p:nvSpPr>
        <p:spPr>
          <a:xfrm>
            <a:off x="7512050"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7" name="矩形 26"/>
          <p:cNvSpPr/>
          <p:nvPr/>
        </p:nvSpPr>
        <p:spPr>
          <a:xfrm>
            <a:off x="8029575"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8" name="矩形 27"/>
          <p:cNvSpPr/>
          <p:nvPr/>
        </p:nvSpPr>
        <p:spPr>
          <a:xfrm>
            <a:off x="4924425" y="2319655"/>
            <a:ext cx="2600325" cy="17526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9" name="矩形 28"/>
          <p:cNvSpPr/>
          <p:nvPr/>
        </p:nvSpPr>
        <p:spPr>
          <a:xfrm>
            <a:off x="4914900" y="2997835"/>
            <a:ext cx="2609215" cy="16002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0738" name="文本框 23"/>
          <p:cNvSpPr txBox="1"/>
          <p:nvPr/>
        </p:nvSpPr>
        <p:spPr>
          <a:xfrm>
            <a:off x="2925763" y="2565400"/>
            <a:ext cx="5745162" cy="368300"/>
          </a:xfrm>
          <a:prstGeom prst="rect">
            <a:avLst/>
          </a:prstGeom>
          <a:noFill/>
          <a:ln w="9525">
            <a:noFill/>
          </a:ln>
        </p:spPr>
        <p:txBody>
          <a:bodyPr wrap="square" anchor="t">
            <a:spAutoFit/>
          </a:bodyPr>
          <a:lstStyle/>
          <a:p>
            <a:r>
              <a:rPr lang="en-US" altLang="zh-CN">
                <a:latin typeface="Arial" panose="020B0604020202020204" pitchFamily="34" charset="0"/>
                <a:ea typeface="宋体" panose="02010600030101010101" pitchFamily="2" charset="-122"/>
              </a:rPr>
              <a:t>1      2       3      4      </a:t>
            </a:r>
            <a:r>
              <a:rPr lang="en-US" altLang="zh-CN" b="1">
                <a:solidFill>
                  <a:schemeClr val="bg1">
                    <a:lumMod val="65000"/>
                  </a:schemeClr>
                </a:solidFill>
                <a:latin typeface="Arial" panose="020B0604020202020204" pitchFamily="34" charset="0"/>
                <a:ea typeface="宋体" panose="02010600030101010101" pitchFamily="2" charset="-122"/>
              </a:rPr>
              <a:t>5</a:t>
            </a:r>
            <a:r>
              <a:rPr lang="en-US" altLang="zh-CN">
                <a:solidFill>
                  <a:schemeClr val="bg1">
                    <a:lumMod val="65000"/>
                  </a:schemeClr>
                </a:solidFill>
                <a:latin typeface="Arial" panose="020B0604020202020204" pitchFamily="34" charset="0"/>
                <a:ea typeface="宋体" panose="02010600030101010101" pitchFamily="2" charset="-122"/>
              </a:rPr>
              <a:t>      </a:t>
            </a:r>
            <a:r>
              <a:rPr lang="en-US" altLang="zh-CN" b="1">
                <a:solidFill>
                  <a:schemeClr val="bg1">
                    <a:lumMod val="65000"/>
                  </a:schemeClr>
                </a:solidFill>
                <a:latin typeface="Arial" panose="020B0604020202020204" pitchFamily="34" charset="0"/>
                <a:ea typeface="宋体" panose="02010600030101010101" pitchFamily="2" charset="-122"/>
              </a:rPr>
              <a:t>6</a:t>
            </a:r>
            <a:r>
              <a:rPr lang="en-US" altLang="zh-CN">
                <a:solidFill>
                  <a:schemeClr val="bg1">
                    <a:lumMod val="65000"/>
                  </a:schemeClr>
                </a:solidFill>
                <a:latin typeface="Arial" panose="020B0604020202020204" pitchFamily="34" charset="0"/>
                <a:ea typeface="宋体" panose="02010600030101010101" pitchFamily="2" charset="-122"/>
              </a:rPr>
              <a:t>      </a:t>
            </a:r>
            <a:r>
              <a:rPr lang="en-US" altLang="zh-CN" b="1">
                <a:solidFill>
                  <a:schemeClr val="bg1">
                    <a:lumMod val="65000"/>
                  </a:schemeClr>
                </a:solidFill>
                <a:latin typeface="Arial" panose="020B0604020202020204" pitchFamily="34" charset="0"/>
                <a:ea typeface="宋体" panose="02010600030101010101" pitchFamily="2" charset="-122"/>
              </a:rPr>
              <a:t>7</a:t>
            </a:r>
            <a:r>
              <a:rPr lang="en-US" altLang="zh-CN">
                <a:solidFill>
                  <a:schemeClr val="bg1">
                    <a:lumMod val="65000"/>
                  </a:schemeClr>
                </a:solidFill>
                <a:latin typeface="Arial" panose="020B0604020202020204" pitchFamily="34" charset="0"/>
                <a:ea typeface="宋体" panose="02010600030101010101" pitchFamily="2" charset="-122"/>
              </a:rPr>
              <a:t>      </a:t>
            </a:r>
            <a:r>
              <a:rPr lang="en-US" altLang="zh-CN" b="1">
                <a:solidFill>
                  <a:schemeClr val="bg1">
                    <a:lumMod val="65000"/>
                  </a:schemeClr>
                </a:solidFill>
                <a:latin typeface="Arial" panose="020B0604020202020204" pitchFamily="34" charset="0"/>
                <a:ea typeface="宋体" panose="02010600030101010101" pitchFamily="2" charset="-122"/>
              </a:rPr>
              <a:t>8</a:t>
            </a:r>
            <a:r>
              <a:rPr lang="en-US" altLang="zh-CN">
                <a:solidFill>
                  <a:schemeClr val="bg1">
                    <a:lumMod val="65000"/>
                  </a:schemeClr>
                </a:solidFill>
                <a:latin typeface="Arial" panose="020B0604020202020204" pitchFamily="34" charset="0"/>
                <a:ea typeface="宋体" panose="02010600030101010101" pitchFamily="2" charset="-122"/>
              </a:rPr>
              <a:t>      </a:t>
            </a:r>
            <a:r>
              <a:rPr lang="en-US" altLang="zh-CN" b="1">
                <a:solidFill>
                  <a:schemeClr val="bg1">
                    <a:lumMod val="65000"/>
                  </a:schemeClr>
                </a:solidFill>
                <a:latin typeface="Arial" panose="020B0604020202020204" pitchFamily="34" charset="0"/>
                <a:ea typeface="宋体" panose="02010600030101010101" pitchFamily="2" charset="-122"/>
              </a:rPr>
              <a:t>9</a:t>
            </a:r>
            <a:r>
              <a:rPr lang="en-US" altLang="zh-CN">
                <a:solidFill>
                  <a:schemeClr val="tx1"/>
                </a:solidFill>
                <a:latin typeface="Arial" panose="020B0604020202020204" pitchFamily="34" charset="0"/>
                <a:ea typeface="宋体" panose="02010600030101010101" pitchFamily="2" charset="-122"/>
              </a:rPr>
              <a:t> </a:t>
            </a:r>
            <a:r>
              <a:rPr lang="en-US" altLang="zh-CN">
                <a:latin typeface="Arial" panose="020B0604020202020204" pitchFamily="34" charset="0"/>
                <a:ea typeface="宋体" panose="02010600030101010101" pitchFamily="2" charset="-122"/>
              </a:rPr>
              <a:t>     </a:t>
            </a:r>
            <a:r>
              <a:rPr lang="en-US" altLang="zh-CN" b="1">
                <a:solidFill>
                  <a:schemeClr val="accent6"/>
                </a:solidFill>
                <a:latin typeface="Arial" panose="020B0604020202020204" pitchFamily="34" charset="0"/>
                <a:ea typeface="宋体" panose="02010600030101010101" pitchFamily="2" charset="-122"/>
              </a:rPr>
              <a:t>10</a:t>
            </a:r>
            <a:r>
              <a:rPr lang="en-US" altLang="zh-CN">
                <a:solidFill>
                  <a:schemeClr val="accent6"/>
                </a:solidFill>
                <a:latin typeface="Arial" panose="020B0604020202020204" pitchFamily="34" charset="0"/>
                <a:ea typeface="宋体" panose="02010600030101010101" pitchFamily="2" charset="-122"/>
              </a:rPr>
              <a:t> </a:t>
            </a:r>
            <a:r>
              <a:rPr lang="en-US" altLang="zh-CN">
                <a:latin typeface="Arial" panose="020B0604020202020204" pitchFamily="34" charset="0"/>
                <a:ea typeface="宋体" panose="02010600030101010101" pitchFamily="2" charset="-122"/>
              </a:rPr>
              <a:t>   </a:t>
            </a:r>
            <a:r>
              <a:rPr lang="en-US" altLang="zh-CN">
                <a:solidFill>
                  <a:srgbClr val="FF0000"/>
                </a:solidFill>
                <a:latin typeface="Arial" panose="020B0604020202020204" pitchFamily="34" charset="0"/>
                <a:ea typeface="宋体" panose="02010600030101010101" pitchFamily="2" charset="-122"/>
              </a:rPr>
              <a:t>11</a:t>
            </a:r>
            <a:r>
              <a:rPr lang="en-US" altLang="zh-CN">
                <a:latin typeface="Arial" panose="020B0604020202020204" pitchFamily="34" charset="0"/>
                <a:ea typeface="宋体" panose="02010600030101010101" pitchFamily="2" charset="-122"/>
              </a:rPr>
              <a:t>  </a:t>
            </a:r>
          </a:p>
        </p:txBody>
      </p:sp>
      <p:sp>
        <p:nvSpPr>
          <p:cNvPr id="31" name="椭圆 30"/>
          <p:cNvSpPr/>
          <p:nvPr/>
        </p:nvSpPr>
        <p:spPr>
          <a:xfrm>
            <a:off x="2896235" y="2558415"/>
            <a:ext cx="433388" cy="358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1</a:t>
            </a:r>
          </a:p>
        </p:txBody>
      </p:sp>
      <p:sp>
        <p:nvSpPr>
          <p:cNvPr id="32" name="椭圆 31"/>
          <p:cNvSpPr/>
          <p:nvPr/>
        </p:nvSpPr>
        <p:spPr>
          <a:xfrm>
            <a:off x="3425825" y="2565400"/>
            <a:ext cx="433388" cy="358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2</a:t>
            </a:r>
          </a:p>
        </p:txBody>
      </p:sp>
      <p:sp>
        <p:nvSpPr>
          <p:cNvPr id="33" name="椭圆 32"/>
          <p:cNvSpPr/>
          <p:nvPr/>
        </p:nvSpPr>
        <p:spPr>
          <a:xfrm>
            <a:off x="3943350" y="2565400"/>
            <a:ext cx="433388" cy="358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3</a:t>
            </a:r>
          </a:p>
        </p:txBody>
      </p:sp>
      <p:sp>
        <p:nvSpPr>
          <p:cNvPr id="34" name="椭圆 33"/>
          <p:cNvSpPr/>
          <p:nvPr/>
        </p:nvSpPr>
        <p:spPr>
          <a:xfrm>
            <a:off x="4464050" y="2565400"/>
            <a:ext cx="401638" cy="358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4</a:t>
            </a:r>
          </a:p>
        </p:txBody>
      </p:sp>
      <p:cxnSp>
        <p:nvCxnSpPr>
          <p:cNvPr id="35" name="直接连接符 34"/>
          <p:cNvCxnSpPr/>
          <p:nvPr/>
        </p:nvCxnSpPr>
        <p:spPr>
          <a:xfrm>
            <a:off x="1631950" y="4437063"/>
            <a:ext cx="878522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746" name="文本框 90"/>
          <p:cNvSpPr txBox="1"/>
          <p:nvPr/>
        </p:nvSpPr>
        <p:spPr>
          <a:xfrm>
            <a:off x="1631950" y="2428875"/>
            <a:ext cx="631825" cy="1198880"/>
          </a:xfrm>
          <a:prstGeom prst="rect">
            <a:avLst/>
          </a:prstGeom>
          <a:noFill/>
          <a:ln w="9525">
            <a:noFill/>
          </a:ln>
        </p:spPr>
        <p:txBody>
          <a:bodyPr wrap="square" anchor="t">
            <a:spAutoFit/>
          </a:bodyPr>
          <a:lstStyle/>
          <a:p>
            <a:r>
              <a:rPr lang="zh-CN" altLang="en-US" sz="2400">
                <a:latin typeface="Arial" panose="020B0604020202020204" pitchFamily="34" charset="0"/>
                <a:ea typeface="宋体" panose="02010600030101010101" pitchFamily="2" charset="-122"/>
              </a:rPr>
              <a:t>发送方</a:t>
            </a:r>
          </a:p>
        </p:txBody>
      </p:sp>
      <p:sp>
        <p:nvSpPr>
          <p:cNvPr id="30747" name="文本框 91"/>
          <p:cNvSpPr txBox="1"/>
          <p:nvPr/>
        </p:nvSpPr>
        <p:spPr>
          <a:xfrm>
            <a:off x="1685925" y="4995863"/>
            <a:ext cx="631825" cy="1198880"/>
          </a:xfrm>
          <a:prstGeom prst="rect">
            <a:avLst/>
          </a:prstGeom>
          <a:noFill/>
          <a:ln w="9525">
            <a:noFill/>
          </a:ln>
        </p:spPr>
        <p:txBody>
          <a:bodyPr wrap="square" anchor="t">
            <a:spAutoFit/>
          </a:bodyPr>
          <a:lstStyle/>
          <a:p>
            <a:r>
              <a:rPr lang="zh-CN" altLang="en-US" sz="2400">
                <a:latin typeface="Arial" panose="020B0604020202020204" pitchFamily="34" charset="0"/>
                <a:ea typeface="宋体" panose="02010600030101010101" pitchFamily="2" charset="-122"/>
              </a:rPr>
              <a:t>接收方</a:t>
            </a:r>
          </a:p>
        </p:txBody>
      </p:sp>
      <p:sp>
        <p:nvSpPr>
          <p:cNvPr id="105" name="矩形 104"/>
          <p:cNvSpPr/>
          <p:nvPr/>
        </p:nvSpPr>
        <p:spPr>
          <a:xfrm>
            <a:off x="8544560" y="249269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12</a:t>
            </a:r>
          </a:p>
        </p:txBody>
      </p:sp>
      <p:sp>
        <p:nvSpPr>
          <p:cNvPr id="106" name="文本框 105"/>
          <p:cNvSpPr txBox="1"/>
          <p:nvPr/>
        </p:nvSpPr>
        <p:spPr>
          <a:xfrm>
            <a:off x="8590280" y="2558415"/>
            <a:ext cx="471805" cy="368300"/>
          </a:xfrm>
          <a:prstGeom prst="rect">
            <a:avLst/>
          </a:prstGeom>
          <a:noFill/>
        </p:spPr>
        <p:txBody>
          <a:bodyPr wrap="square" rtlCol="0">
            <a:spAutoFit/>
          </a:bodyPr>
          <a:lstStyle/>
          <a:p>
            <a:r>
              <a:rPr lang="en-US" altLang="zh-CN">
                <a:solidFill>
                  <a:schemeClr val="accent6"/>
                </a:solidFill>
              </a:rPr>
              <a:t>12</a:t>
            </a:r>
          </a:p>
        </p:txBody>
      </p:sp>
      <p:sp>
        <p:nvSpPr>
          <p:cNvPr id="5" name="圆角矩形标注 4"/>
          <p:cNvSpPr/>
          <p:nvPr/>
        </p:nvSpPr>
        <p:spPr>
          <a:xfrm>
            <a:off x="3889375" y="3803904"/>
            <a:ext cx="4925441" cy="2390839"/>
          </a:xfrm>
          <a:prstGeom prst="wedgeRoundRectCallout">
            <a:avLst>
              <a:gd name="adj1" fmla="val -2436"/>
              <a:gd name="adj2" fmla="val -7518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800" dirty="0">
                <a:latin typeface="+mn-ea"/>
              </a:rPr>
              <a:t>发送窗口：</a:t>
            </a:r>
            <a:r>
              <a:rPr kumimoji="1" lang="en-US" altLang="zh-CN" sz="2800" dirty="0" err="1">
                <a:latin typeface="+mn-ea"/>
              </a:rPr>
              <a:t>W</a:t>
            </a:r>
            <a:r>
              <a:rPr kumimoji="1" lang="en-US" altLang="zh-CN" sz="2800" baseline="-25000" dirty="0" err="1">
                <a:latin typeface="+mn-ea"/>
              </a:rPr>
              <a:t>s</a:t>
            </a:r>
            <a:r>
              <a:rPr kumimoji="1" lang="en-US" altLang="zh-CN" sz="2800" dirty="0">
                <a:latin typeface="+mn-ea"/>
              </a:rPr>
              <a:t>=5</a:t>
            </a:r>
            <a:r>
              <a:rPr kumimoji="1" lang="zh-CN" altLang="en-US" sz="2800" dirty="0">
                <a:latin typeface="+mn-ea"/>
              </a:rPr>
              <a:t>。</a:t>
            </a:r>
            <a:endParaRPr kumimoji="1" lang="en-US" altLang="zh-CN" sz="2800" dirty="0">
              <a:latin typeface="+mn-ea"/>
            </a:endParaRPr>
          </a:p>
          <a:p>
            <a:pPr algn="ctr"/>
            <a:r>
              <a:rPr kumimoji="1" lang="en-US" altLang="zh-CN" sz="2800" dirty="0">
                <a:latin typeface="+mn-ea"/>
              </a:rPr>
              <a:t>5</a:t>
            </a:r>
            <a:r>
              <a:rPr kumimoji="1" lang="zh-CN" altLang="en-US" sz="2800" dirty="0">
                <a:latin typeface="+mn-ea"/>
              </a:rPr>
              <a:t>、</a:t>
            </a:r>
            <a:r>
              <a:rPr kumimoji="1" lang="en-US" altLang="zh-CN" sz="2800" dirty="0">
                <a:latin typeface="+mn-ea"/>
              </a:rPr>
              <a:t>6</a:t>
            </a:r>
            <a:r>
              <a:rPr kumimoji="1" lang="zh-CN" altLang="en-US" sz="2800" dirty="0">
                <a:latin typeface="+mn-ea"/>
              </a:rPr>
              <a:t>、</a:t>
            </a:r>
            <a:r>
              <a:rPr kumimoji="1" lang="en-US" altLang="zh-CN" sz="2800" dirty="0">
                <a:latin typeface="+mn-ea"/>
              </a:rPr>
              <a:t>7</a:t>
            </a:r>
            <a:r>
              <a:rPr kumimoji="1" lang="zh-CN" altLang="en-US" sz="2800" dirty="0">
                <a:latin typeface="+mn-ea"/>
              </a:rPr>
              <a:t>、</a:t>
            </a:r>
            <a:r>
              <a:rPr kumimoji="1" lang="en-US" altLang="zh-CN" sz="2800" dirty="0">
                <a:latin typeface="+mn-ea"/>
              </a:rPr>
              <a:t>8</a:t>
            </a:r>
            <a:r>
              <a:rPr kumimoji="1" lang="zh-CN" altLang="en-US" sz="2800" dirty="0">
                <a:latin typeface="+mn-ea"/>
              </a:rPr>
              <a:t>、</a:t>
            </a:r>
            <a:r>
              <a:rPr kumimoji="1" lang="en-US" altLang="zh-CN" sz="2800" dirty="0">
                <a:latin typeface="+mn-ea"/>
              </a:rPr>
              <a:t>9</a:t>
            </a:r>
            <a:r>
              <a:rPr kumimoji="1" lang="zh-CN" altLang="en-US" sz="2800" dirty="0">
                <a:latin typeface="+mn-ea"/>
              </a:rPr>
              <a:t>当前可以使用的分组序号</a:t>
            </a:r>
          </a:p>
        </p:txBody>
      </p:sp>
      <p:sp>
        <p:nvSpPr>
          <p:cNvPr id="43" name="文本框 21"/>
          <p:cNvSpPr txBox="1"/>
          <p:nvPr/>
        </p:nvSpPr>
        <p:spPr>
          <a:xfrm>
            <a:off x="5293518" y="1744908"/>
            <a:ext cx="1462088" cy="400110"/>
          </a:xfrm>
          <a:prstGeom prst="rect">
            <a:avLst/>
          </a:prstGeom>
          <a:noFill/>
          <a:ln w="9525">
            <a:noFill/>
          </a:ln>
        </p:spPr>
        <p:txBody>
          <a:bodyPr wrap="square" anchor="t">
            <a:spAutoFit/>
          </a:bodyPr>
          <a:lstStyle/>
          <a:p>
            <a:r>
              <a:rPr lang="zh-CN" altLang="en-US" sz="2000">
                <a:latin typeface="Microsoft YaHei" charset="-122"/>
                <a:ea typeface="Microsoft YaHei" charset="-122"/>
                <a:cs typeface="Microsoft YaHei" charset="-122"/>
              </a:rPr>
              <a:t>发送窗口</a:t>
            </a:r>
          </a:p>
        </p:txBody>
      </p:sp>
    </p:spTree>
    <p:extLst>
      <p:ext uri="{BB962C8B-B14F-4D97-AF65-F5344CB8AC3E}">
        <p14:creationId xmlns:p14="http://schemas.microsoft.com/office/powerpoint/2010/main" val="79724264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矩形 1"/>
          <p:cNvSpPr/>
          <p:nvPr/>
        </p:nvSpPr>
        <p:spPr>
          <a:xfrm>
            <a:off x="2854325"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4" name="矩形 3"/>
          <p:cNvSpPr/>
          <p:nvPr/>
        </p:nvSpPr>
        <p:spPr>
          <a:xfrm>
            <a:off x="3371850"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 name="矩形 2"/>
          <p:cNvSpPr/>
          <p:nvPr/>
        </p:nvSpPr>
        <p:spPr>
          <a:xfrm>
            <a:off x="3889375"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3</a:t>
            </a:r>
          </a:p>
        </p:txBody>
      </p:sp>
      <p:sp>
        <p:nvSpPr>
          <p:cNvPr id="18" name="矩形 17"/>
          <p:cNvSpPr/>
          <p:nvPr/>
        </p:nvSpPr>
        <p:spPr>
          <a:xfrm>
            <a:off x="4406900"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9" name="矩形 18"/>
          <p:cNvSpPr/>
          <p:nvPr/>
        </p:nvSpPr>
        <p:spPr>
          <a:xfrm>
            <a:off x="4924425"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0" name="矩形 19"/>
          <p:cNvSpPr/>
          <p:nvPr/>
        </p:nvSpPr>
        <p:spPr>
          <a:xfrm>
            <a:off x="5441950"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2" name="矩形 21"/>
          <p:cNvSpPr/>
          <p:nvPr/>
        </p:nvSpPr>
        <p:spPr>
          <a:xfrm>
            <a:off x="5959475"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4" name="矩形 23"/>
          <p:cNvSpPr/>
          <p:nvPr/>
        </p:nvSpPr>
        <p:spPr>
          <a:xfrm>
            <a:off x="6477000"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5" name="矩形 24"/>
          <p:cNvSpPr/>
          <p:nvPr/>
        </p:nvSpPr>
        <p:spPr>
          <a:xfrm>
            <a:off x="6994525"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6" name="矩形 25"/>
          <p:cNvSpPr/>
          <p:nvPr/>
        </p:nvSpPr>
        <p:spPr>
          <a:xfrm>
            <a:off x="7512050"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7" name="矩形 26"/>
          <p:cNvSpPr/>
          <p:nvPr/>
        </p:nvSpPr>
        <p:spPr>
          <a:xfrm>
            <a:off x="8029575"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8" name="矩形 27"/>
          <p:cNvSpPr/>
          <p:nvPr/>
        </p:nvSpPr>
        <p:spPr>
          <a:xfrm>
            <a:off x="4924425" y="2319655"/>
            <a:ext cx="2600325" cy="17526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9" name="矩形 28"/>
          <p:cNvSpPr/>
          <p:nvPr/>
        </p:nvSpPr>
        <p:spPr>
          <a:xfrm>
            <a:off x="4914900" y="2997835"/>
            <a:ext cx="2609215" cy="16002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0738" name="文本框 23"/>
          <p:cNvSpPr txBox="1"/>
          <p:nvPr/>
        </p:nvSpPr>
        <p:spPr>
          <a:xfrm>
            <a:off x="2925763" y="2565400"/>
            <a:ext cx="5745162" cy="368300"/>
          </a:xfrm>
          <a:prstGeom prst="rect">
            <a:avLst/>
          </a:prstGeom>
          <a:noFill/>
          <a:ln w="9525">
            <a:noFill/>
          </a:ln>
        </p:spPr>
        <p:txBody>
          <a:bodyPr wrap="square" anchor="t">
            <a:spAutoFit/>
          </a:bodyPr>
          <a:lstStyle/>
          <a:p>
            <a:r>
              <a:rPr lang="en-US" altLang="zh-CN">
                <a:latin typeface="Arial" panose="020B0604020202020204" pitchFamily="34" charset="0"/>
                <a:ea typeface="宋体" panose="02010600030101010101" pitchFamily="2" charset="-122"/>
              </a:rPr>
              <a:t>1      2       3      4      </a:t>
            </a:r>
            <a:r>
              <a:rPr lang="en-US" altLang="zh-CN" b="1">
                <a:solidFill>
                  <a:schemeClr val="bg1">
                    <a:lumMod val="65000"/>
                  </a:schemeClr>
                </a:solidFill>
                <a:latin typeface="Arial" panose="020B0604020202020204" pitchFamily="34" charset="0"/>
                <a:ea typeface="宋体" panose="02010600030101010101" pitchFamily="2" charset="-122"/>
              </a:rPr>
              <a:t>5</a:t>
            </a:r>
            <a:r>
              <a:rPr lang="en-US" altLang="zh-CN">
                <a:solidFill>
                  <a:schemeClr val="bg1">
                    <a:lumMod val="65000"/>
                  </a:schemeClr>
                </a:solidFill>
                <a:latin typeface="Arial" panose="020B0604020202020204" pitchFamily="34" charset="0"/>
                <a:ea typeface="宋体" panose="02010600030101010101" pitchFamily="2" charset="-122"/>
              </a:rPr>
              <a:t>      </a:t>
            </a:r>
            <a:r>
              <a:rPr lang="en-US" altLang="zh-CN" b="1">
                <a:solidFill>
                  <a:schemeClr val="bg1">
                    <a:lumMod val="65000"/>
                  </a:schemeClr>
                </a:solidFill>
                <a:latin typeface="Arial" panose="020B0604020202020204" pitchFamily="34" charset="0"/>
                <a:ea typeface="宋体" panose="02010600030101010101" pitchFamily="2" charset="-122"/>
              </a:rPr>
              <a:t>6</a:t>
            </a:r>
            <a:r>
              <a:rPr lang="en-US" altLang="zh-CN">
                <a:solidFill>
                  <a:schemeClr val="bg1">
                    <a:lumMod val="65000"/>
                  </a:schemeClr>
                </a:solidFill>
                <a:latin typeface="Arial" panose="020B0604020202020204" pitchFamily="34" charset="0"/>
                <a:ea typeface="宋体" panose="02010600030101010101" pitchFamily="2" charset="-122"/>
              </a:rPr>
              <a:t>      </a:t>
            </a:r>
            <a:r>
              <a:rPr lang="en-US" altLang="zh-CN" b="1">
                <a:solidFill>
                  <a:schemeClr val="bg1">
                    <a:lumMod val="65000"/>
                  </a:schemeClr>
                </a:solidFill>
                <a:latin typeface="Arial" panose="020B0604020202020204" pitchFamily="34" charset="0"/>
                <a:ea typeface="宋体" panose="02010600030101010101" pitchFamily="2" charset="-122"/>
              </a:rPr>
              <a:t>7</a:t>
            </a:r>
            <a:r>
              <a:rPr lang="en-US" altLang="zh-CN">
                <a:solidFill>
                  <a:schemeClr val="bg1">
                    <a:lumMod val="65000"/>
                  </a:schemeClr>
                </a:solidFill>
                <a:latin typeface="Arial" panose="020B0604020202020204" pitchFamily="34" charset="0"/>
                <a:ea typeface="宋体" panose="02010600030101010101" pitchFamily="2" charset="-122"/>
              </a:rPr>
              <a:t>      </a:t>
            </a:r>
            <a:r>
              <a:rPr lang="en-US" altLang="zh-CN" b="1">
                <a:solidFill>
                  <a:schemeClr val="bg1">
                    <a:lumMod val="65000"/>
                  </a:schemeClr>
                </a:solidFill>
                <a:latin typeface="Arial" panose="020B0604020202020204" pitchFamily="34" charset="0"/>
                <a:ea typeface="宋体" panose="02010600030101010101" pitchFamily="2" charset="-122"/>
              </a:rPr>
              <a:t>8</a:t>
            </a:r>
            <a:r>
              <a:rPr lang="en-US" altLang="zh-CN">
                <a:solidFill>
                  <a:schemeClr val="bg1">
                    <a:lumMod val="65000"/>
                  </a:schemeClr>
                </a:solidFill>
                <a:latin typeface="Arial" panose="020B0604020202020204" pitchFamily="34" charset="0"/>
                <a:ea typeface="宋体" panose="02010600030101010101" pitchFamily="2" charset="-122"/>
              </a:rPr>
              <a:t>      </a:t>
            </a:r>
            <a:r>
              <a:rPr lang="en-US" altLang="zh-CN" b="1">
                <a:solidFill>
                  <a:schemeClr val="bg1">
                    <a:lumMod val="65000"/>
                  </a:schemeClr>
                </a:solidFill>
                <a:latin typeface="Arial" panose="020B0604020202020204" pitchFamily="34" charset="0"/>
                <a:ea typeface="宋体" panose="02010600030101010101" pitchFamily="2" charset="-122"/>
              </a:rPr>
              <a:t>9</a:t>
            </a:r>
            <a:r>
              <a:rPr lang="en-US" altLang="zh-CN">
                <a:solidFill>
                  <a:schemeClr val="tx1"/>
                </a:solidFill>
                <a:latin typeface="Arial" panose="020B0604020202020204" pitchFamily="34" charset="0"/>
                <a:ea typeface="宋体" panose="02010600030101010101" pitchFamily="2" charset="-122"/>
              </a:rPr>
              <a:t> </a:t>
            </a:r>
            <a:r>
              <a:rPr lang="en-US" altLang="zh-CN">
                <a:latin typeface="Arial" panose="020B0604020202020204" pitchFamily="34" charset="0"/>
                <a:ea typeface="宋体" panose="02010600030101010101" pitchFamily="2" charset="-122"/>
              </a:rPr>
              <a:t>     </a:t>
            </a:r>
            <a:r>
              <a:rPr lang="en-US" altLang="zh-CN" b="1">
                <a:solidFill>
                  <a:schemeClr val="accent6"/>
                </a:solidFill>
                <a:latin typeface="Arial" panose="020B0604020202020204" pitchFamily="34" charset="0"/>
                <a:ea typeface="宋体" panose="02010600030101010101" pitchFamily="2" charset="-122"/>
              </a:rPr>
              <a:t>10</a:t>
            </a:r>
            <a:r>
              <a:rPr lang="en-US" altLang="zh-CN">
                <a:solidFill>
                  <a:schemeClr val="accent6"/>
                </a:solidFill>
                <a:latin typeface="Arial" panose="020B0604020202020204" pitchFamily="34" charset="0"/>
                <a:ea typeface="宋体" panose="02010600030101010101" pitchFamily="2" charset="-122"/>
              </a:rPr>
              <a:t> </a:t>
            </a:r>
            <a:r>
              <a:rPr lang="en-US" altLang="zh-CN">
                <a:latin typeface="Arial" panose="020B0604020202020204" pitchFamily="34" charset="0"/>
                <a:ea typeface="宋体" panose="02010600030101010101" pitchFamily="2" charset="-122"/>
              </a:rPr>
              <a:t>   </a:t>
            </a:r>
            <a:r>
              <a:rPr lang="en-US" altLang="zh-CN">
                <a:solidFill>
                  <a:srgbClr val="FF0000"/>
                </a:solidFill>
                <a:latin typeface="Arial" panose="020B0604020202020204" pitchFamily="34" charset="0"/>
                <a:ea typeface="宋体" panose="02010600030101010101" pitchFamily="2" charset="-122"/>
              </a:rPr>
              <a:t>11</a:t>
            </a:r>
            <a:r>
              <a:rPr lang="en-US" altLang="zh-CN">
                <a:latin typeface="Arial" panose="020B0604020202020204" pitchFamily="34" charset="0"/>
                <a:ea typeface="宋体" panose="02010600030101010101" pitchFamily="2" charset="-122"/>
              </a:rPr>
              <a:t>  </a:t>
            </a:r>
          </a:p>
        </p:txBody>
      </p:sp>
      <p:sp>
        <p:nvSpPr>
          <p:cNvPr id="31" name="椭圆 30"/>
          <p:cNvSpPr/>
          <p:nvPr/>
        </p:nvSpPr>
        <p:spPr>
          <a:xfrm>
            <a:off x="2896235" y="2558415"/>
            <a:ext cx="433388" cy="358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1</a:t>
            </a:r>
          </a:p>
        </p:txBody>
      </p:sp>
      <p:sp>
        <p:nvSpPr>
          <p:cNvPr id="32" name="椭圆 31"/>
          <p:cNvSpPr/>
          <p:nvPr/>
        </p:nvSpPr>
        <p:spPr>
          <a:xfrm>
            <a:off x="3425825" y="2565400"/>
            <a:ext cx="433388" cy="358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2</a:t>
            </a:r>
          </a:p>
        </p:txBody>
      </p:sp>
      <p:sp>
        <p:nvSpPr>
          <p:cNvPr id="33" name="椭圆 32"/>
          <p:cNvSpPr/>
          <p:nvPr/>
        </p:nvSpPr>
        <p:spPr>
          <a:xfrm>
            <a:off x="3943350" y="2565400"/>
            <a:ext cx="433388" cy="358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3</a:t>
            </a:r>
          </a:p>
        </p:txBody>
      </p:sp>
      <p:sp>
        <p:nvSpPr>
          <p:cNvPr id="34" name="椭圆 33"/>
          <p:cNvSpPr/>
          <p:nvPr/>
        </p:nvSpPr>
        <p:spPr>
          <a:xfrm>
            <a:off x="4464050" y="2565400"/>
            <a:ext cx="401638" cy="358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4</a:t>
            </a:r>
          </a:p>
        </p:txBody>
      </p:sp>
      <p:cxnSp>
        <p:nvCxnSpPr>
          <p:cNvPr id="35" name="直接连接符 34"/>
          <p:cNvCxnSpPr/>
          <p:nvPr/>
        </p:nvCxnSpPr>
        <p:spPr>
          <a:xfrm>
            <a:off x="1631950" y="4437063"/>
            <a:ext cx="878522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746" name="文本框 90"/>
          <p:cNvSpPr txBox="1"/>
          <p:nvPr/>
        </p:nvSpPr>
        <p:spPr>
          <a:xfrm>
            <a:off x="1631950" y="2428875"/>
            <a:ext cx="631825" cy="1198880"/>
          </a:xfrm>
          <a:prstGeom prst="rect">
            <a:avLst/>
          </a:prstGeom>
          <a:noFill/>
          <a:ln w="9525">
            <a:noFill/>
          </a:ln>
        </p:spPr>
        <p:txBody>
          <a:bodyPr wrap="square" anchor="t">
            <a:spAutoFit/>
          </a:bodyPr>
          <a:lstStyle/>
          <a:p>
            <a:r>
              <a:rPr lang="zh-CN" altLang="en-US" sz="2400">
                <a:latin typeface="Arial" panose="020B0604020202020204" pitchFamily="34" charset="0"/>
                <a:ea typeface="宋体" panose="02010600030101010101" pitchFamily="2" charset="-122"/>
              </a:rPr>
              <a:t>发送方</a:t>
            </a:r>
          </a:p>
        </p:txBody>
      </p:sp>
      <p:sp>
        <p:nvSpPr>
          <p:cNvPr id="30747" name="文本框 91"/>
          <p:cNvSpPr txBox="1"/>
          <p:nvPr/>
        </p:nvSpPr>
        <p:spPr>
          <a:xfrm>
            <a:off x="1685925" y="4995863"/>
            <a:ext cx="631825" cy="1198880"/>
          </a:xfrm>
          <a:prstGeom prst="rect">
            <a:avLst/>
          </a:prstGeom>
          <a:noFill/>
          <a:ln w="9525">
            <a:noFill/>
          </a:ln>
        </p:spPr>
        <p:txBody>
          <a:bodyPr wrap="square" anchor="t">
            <a:spAutoFit/>
          </a:bodyPr>
          <a:lstStyle/>
          <a:p>
            <a:r>
              <a:rPr lang="zh-CN" altLang="en-US" sz="2400">
                <a:latin typeface="Arial" panose="020B0604020202020204" pitchFamily="34" charset="0"/>
                <a:ea typeface="宋体" panose="02010600030101010101" pitchFamily="2" charset="-122"/>
              </a:rPr>
              <a:t>接收方</a:t>
            </a:r>
          </a:p>
        </p:txBody>
      </p:sp>
      <p:sp>
        <p:nvSpPr>
          <p:cNvPr id="105" name="矩形 104"/>
          <p:cNvSpPr/>
          <p:nvPr/>
        </p:nvSpPr>
        <p:spPr>
          <a:xfrm>
            <a:off x="8544560" y="249269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12</a:t>
            </a:r>
          </a:p>
        </p:txBody>
      </p:sp>
      <p:sp>
        <p:nvSpPr>
          <p:cNvPr id="106" name="文本框 105"/>
          <p:cNvSpPr txBox="1"/>
          <p:nvPr/>
        </p:nvSpPr>
        <p:spPr>
          <a:xfrm>
            <a:off x="8590280" y="2558415"/>
            <a:ext cx="471805" cy="368300"/>
          </a:xfrm>
          <a:prstGeom prst="rect">
            <a:avLst/>
          </a:prstGeom>
          <a:noFill/>
        </p:spPr>
        <p:txBody>
          <a:bodyPr wrap="square" rtlCol="0">
            <a:spAutoFit/>
          </a:bodyPr>
          <a:lstStyle/>
          <a:p>
            <a:r>
              <a:rPr lang="en-US" altLang="zh-CN">
                <a:solidFill>
                  <a:schemeClr val="accent6"/>
                </a:solidFill>
              </a:rPr>
              <a:t>12</a:t>
            </a:r>
          </a:p>
        </p:txBody>
      </p:sp>
      <p:sp>
        <p:nvSpPr>
          <p:cNvPr id="5" name="圆角矩形标注 4"/>
          <p:cNvSpPr/>
          <p:nvPr/>
        </p:nvSpPr>
        <p:spPr>
          <a:xfrm>
            <a:off x="3889375" y="3803904"/>
            <a:ext cx="6809105" cy="2390839"/>
          </a:xfrm>
          <a:prstGeom prst="wedgeRoundRectCallout">
            <a:avLst>
              <a:gd name="adj1" fmla="val 14686"/>
              <a:gd name="adj2" fmla="val -8130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800" dirty="0">
                <a:latin typeface="+mn-ea"/>
              </a:rPr>
              <a:t>发送窗口右侧序号：</a:t>
            </a:r>
            <a:endParaRPr kumimoji="1" lang="en-US" altLang="zh-CN" sz="2800" dirty="0">
              <a:latin typeface="+mn-ea"/>
            </a:endParaRPr>
          </a:p>
          <a:p>
            <a:pPr algn="ctr"/>
            <a:r>
              <a:rPr kumimoji="1" lang="en-US" altLang="zh-CN" sz="2800" dirty="0">
                <a:latin typeface="+mn-ea"/>
              </a:rPr>
              <a:t>10</a:t>
            </a:r>
            <a:r>
              <a:rPr kumimoji="1" lang="zh-CN" altLang="en-US" sz="2800" dirty="0">
                <a:latin typeface="+mn-ea"/>
              </a:rPr>
              <a:t>、</a:t>
            </a:r>
            <a:r>
              <a:rPr kumimoji="1" lang="en-US" altLang="zh-CN" sz="2800" dirty="0">
                <a:latin typeface="+mn-ea"/>
              </a:rPr>
              <a:t>11</a:t>
            </a:r>
            <a:r>
              <a:rPr kumimoji="1" lang="zh-CN" altLang="en-US" sz="2800" dirty="0">
                <a:latin typeface="+mn-ea"/>
              </a:rPr>
              <a:t>、</a:t>
            </a:r>
            <a:r>
              <a:rPr kumimoji="1" lang="en-US" altLang="zh-CN" sz="2800" dirty="0">
                <a:latin typeface="+mn-ea"/>
              </a:rPr>
              <a:t>12</a:t>
            </a:r>
            <a:r>
              <a:rPr kumimoji="1" lang="zh-CN" altLang="en-US" sz="2800" dirty="0">
                <a:latin typeface="+mn-ea"/>
              </a:rPr>
              <a:t>当前不可以使用的分组序号</a:t>
            </a:r>
          </a:p>
        </p:txBody>
      </p:sp>
      <p:sp>
        <p:nvSpPr>
          <p:cNvPr id="43" name="文本框 21"/>
          <p:cNvSpPr txBox="1"/>
          <p:nvPr/>
        </p:nvSpPr>
        <p:spPr>
          <a:xfrm>
            <a:off x="5293518" y="1744908"/>
            <a:ext cx="1462088" cy="400110"/>
          </a:xfrm>
          <a:prstGeom prst="rect">
            <a:avLst/>
          </a:prstGeom>
          <a:noFill/>
          <a:ln w="9525">
            <a:noFill/>
          </a:ln>
        </p:spPr>
        <p:txBody>
          <a:bodyPr wrap="square" anchor="t">
            <a:spAutoFit/>
          </a:bodyPr>
          <a:lstStyle/>
          <a:p>
            <a:r>
              <a:rPr lang="zh-CN" altLang="en-US" sz="2000">
                <a:latin typeface="Microsoft YaHei" charset="-122"/>
                <a:ea typeface="Microsoft YaHei" charset="-122"/>
                <a:cs typeface="Microsoft YaHei" charset="-122"/>
              </a:rPr>
              <a:t>发送窗口</a:t>
            </a:r>
          </a:p>
        </p:txBody>
      </p:sp>
    </p:spTree>
    <p:extLst>
      <p:ext uri="{BB962C8B-B14F-4D97-AF65-F5344CB8AC3E}">
        <p14:creationId xmlns:p14="http://schemas.microsoft.com/office/powerpoint/2010/main" val="12152176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矩形 1"/>
          <p:cNvSpPr/>
          <p:nvPr/>
        </p:nvSpPr>
        <p:spPr>
          <a:xfrm>
            <a:off x="2854325"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4" name="矩形 3"/>
          <p:cNvSpPr/>
          <p:nvPr/>
        </p:nvSpPr>
        <p:spPr>
          <a:xfrm>
            <a:off x="3371850"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 name="矩形 2"/>
          <p:cNvSpPr/>
          <p:nvPr/>
        </p:nvSpPr>
        <p:spPr>
          <a:xfrm>
            <a:off x="3889375"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3</a:t>
            </a:r>
          </a:p>
        </p:txBody>
      </p:sp>
      <p:sp>
        <p:nvSpPr>
          <p:cNvPr id="18" name="矩形 17"/>
          <p:cNvSpPr/>
          <p:nvPr/>
        </p:nvSpPr>
        <p:spPr>
          <a:xfrm>
            <a:off x="4406900"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9" name="矩形 18"/>
          <p:cNvSpPr/>
          <p:nvPr/>
        </p:nvSpPr>
        <p:spPr>
          <a:xfrm>
            <a:off x="4924425"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0" name="矩形 19"/>
          <p:cNvSpPr/>
          <p:nvPr/>
        </p:nvSpPr>
        <p:spPr>
          <a:xfrm>
            <a:off x="5441950"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2" name="矩形 21"/>
          <p:cNvSpPr/>
          <p:nvPr/>
        </p:nvSpPr>
        <p:spPr>
          <a:xfrm>
            <a:off x="5959475"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4" name="矩形 23"/>
          <p:cNvSpPr/>
          <p:nvPr/>
        </p:nvSpPr>
        <p:spPr>
          <a:xfrm>
            <a:off x="6477000"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5" name="矩形 24"/>
          <p:cNvSpPr/>
          <p:nvPr/>
        </p:nvSpPr>
        <p:spPr>
          <a:xfrm>
            <a:off x="6994525"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6" name="矩形 25"/>
          <p:cNvSpPr/>
          <p:nvPr/>
        </p:nvSpPr>
        <p:spPr>
          <a:xfrm>
            <a:off x="7512050"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7" name="矩形 26"/>
          <p:cNvSpPr/>
          <p:nvPr/>
        </p:nvSpPr>
        <p:spPr>
          <a:xfrm>
            <a:off x="8029575"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8" name="矩形 27"/>
          <p:cNvSpPr/>
          <p:nvPr/>
        </p:nvSpPr>
        <p:spPr>
          <a:xfrm>
            <a:off x="4924425" y="2319655"/>
            <a:ext cx="2600325" cy="17526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9" name="矩形 28"/>
          <p:cNvSpPr/>
          <p:nvPr/>
        </p:nvSpPr>
        <p:spPr>
          <a:xfrm>
            <a:off x="4914900" y="2997835"/>
            <a:ext cx="2609215" cy="16002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0738" name="文本框 23"/>
          <p:cNvSpPr txBox="1"/>
          <p:nvPr/>
        </p:nvSpPr>
        <p:spPr>
          <a:xfrm>
            <a:off x="2925763" y="2565400"/>
            <a:ext cx="5745162" cy="368300"/>
          </a:xfrm>
          <a:prstGeom prst="rect">
            <a:avLst/>
          </a:prstGeom>
          <a:noFill/>
          <a:ln w="9525">
            <a:noFill/>
          </a:ln>
        </p:spPr>
        <p:txBody>
          <a:bodyPr wrap="square" anchor="t">
            <a:spAutoFit/>
          </a:bodyPr>
          <a:lstStyle/>
          <a:p>
            <a:r>
              <a:rPr lang="en-US" altLang="zh-CN">
                <a:latin typeface="Arial" panose="020B0604020202020204" pitchFamily="34" charset="0"/>
                <a:ea typeface="宋体" panose="02010600030101010101" pitchFamily="2" charset="-122"/>
              </a:rPr>
              <a:t>1      2       3      4      </a:t>
            </a:r>
            <a:r>
              <a:rPr lang="en-US" altLang="zh-CN" b="1">
                <a:latin typeface="Arial" panose="020B0604020202020204" pitchFamily="34" charset="0"/>
                <a:ea typeface="宋体" panose="02010600030101010101" pitchFamily="2" charset="-122"/>
              </a:rPr>
              <a:t>5</a:t>
            </a:r>
            <a:r>
              <a:rPr lang="en-US" altLang="zh-CN">
                <a:solidFill>
                  <a:srgbClr val="D9D9D9"/>
                </a:solidFill>
                <a:latin typeface="Arial" panose="020B0604020202020204" pitchFamily="34" charset="0"/>
                <a:ea typeface="宋体" panose="02010600030101010101" pitchFamily="2" charset="-122"/>
              </a:rPr>
              <a:t> </a:t>
            </a:r>
            <a:r>
              <a:rPr lang="en-US" altLang="zh-CN">
                <a:latin typeface="Arial" panose="020B0604020202020204" pitchFamily="34" charset="0"/>
                <a:ea typeface="宋体" panose="02010600030101010101" pitchFamily="2" charset="-122"/>
              </a:rPr>
              <a:t>    </a:t>
            </a:r>
            <a:r>
              <a:rPr lang="en-US" altLang="zh-CN">
                <a:solidFill>
                  <a:srgbClr val="D9D9D9"/>
                </a:solidFill>
                <a:latin typeface="Arial" panose="020B0604020202020204" pitchFamily="34" charset="0"/>
                <a:ea typeface="宋体" panose="02010600030101010101" pitchFamily="2" charset="-122"/>
              </a:rPr>
              <a:t> </a:t>
            </a:r>
            <a:r>
              <a:rPr lang="en-US" altLang="zh-CN" b="1">
                <a:latin typeface="Arial" panose="020B0604020202020204" pitchFamily="34" charset="0"/>
                <a:ea typeface="宋体" panose="02010600030101010101" pitchFamily="2" charset="-122"/>
              </a:rPr>
              <a:t>6</a:t>
            </a:r>
            <a:r>
              <a:rPr lang="en-US" altLang="zh-CN">
                <a:latin typeface="Arial" panose="020B0604020202020204" pitchFamily="34" charset="0"/>
                <a:ea typeface="宋体" panose="02010600030101010101" pitchFamily="2" charset="-122"/>
              </a:rPr>
              <a:t>      </a:t>
            </a:r>
            <a:r>
              <a:rPr lang="en-US" altLang="zh-CN" b="1">
                <a:latin typeface="Arial" panose="020B0604020202020204" pitchFamily="34" charset="0"/>
                <a:ea typeface="宋体" panose="02010600030101010101" pitchFamily="2" charset="-122"/>
              </a:rPr>
              <a:t>7</a:t>
            </a:r>
            <a:r>
              <a:rPr lang="en-US" altLang="zh-CN">
                <a:latin typeface="Arial" panose="020B0604020202020204" pitchFamily="34" charset="0"/>
                <a:ea typeface="宋体" panose="02010600030101010101" pitchFamily="2" charset="-122"/>
              </a:rPr>
              <a:t>      </a:t>
            </a:r>
            <a:r>
              <a:rPr lang="en-US" altLang="zh-CN" b="1">
                <a:latin typeface="Arial" panose="020B0604020202020204" pitchFamily="34" charset="0"/>
                <a:ea typeface="宋体" panose="02010600030101010101" pitchFamily="2" charset="-122"/>
              </a:rPr>
              <a:t>8 </a:t>
            </a:r>
            <a:r>
              <a:rPr lang="en-US" altLang="zh-CN">
                <a:latin typeface="Arial" panose="020B0604020202020204" pitchFamily="34" charset="0"/>
                <a:ea typeface="宋体" panose="02010600030101010101" pitchFamily="2" charset="-122"/>
              </a:rPr>
              <a:t>     </a:t>
            </a:r>
            <a:r>
              <a:rPr lang="en-US" altLang="zh-CN" b="1">
                <a:solidFill>
                  <a:schemeClr val="tx1"/>
                </a:solidFill>
                <a:latin typeface="Arial" panose="020B0604020202020204" pitchFamily="34" charset="0"/>
                <a:ea typeface="宋体" panose="02010600030101010101" pitchFamily="2" charset="-122"/>
              </a:rPr>
              <a:t>9</a:t>
            </a:r>
            <a:r>
              <a:rPr lang="en-US" altLang="zh-CN">
                <a:solidFill>
                  <a:schemeClr val="tx1"/>
                </a:solidFill>
                <a:latin typeface="Arial" panose="020B0604020202020204" pitchFamily="34" charset="0"/>
                <a:ea typeface="宋体" panose="02010600030101010101" pitchFamily="2" charset="-122"/>
              </a:rPr>
              <a:t> </a:t>
            </a:r>
            <a:r>
              <a:rPr lang="en-US" altLang="zh-CN">
                <a:latin typeface="Arial" panose="020B0604020202020204" pitchFamily="34" charset="0"/>
                <a:ea typeface="宋体" panose="02010600030101010101" pitchFamily="2" charset="-122"/>
              </a:rPr>
              <a:t>     </a:t>
            </a:r>
            <a:r>
              <a:rPr lang="en-US" altLang="zh-CN" b="1">
                <a:solidFill>
                  <a:schemeClr val="accent6"/>
                </a:solidFill>
                <a:latin typeface="Arial" panose="020B0604020202020204" pitchFamily="34" charset="0"/>
                <a:ea typeface="宋体" panose="02010600030101010101" pitchFamily="2" charset="-122"/>
              </a:rPr>
              <a:t>10</a:t>
            </a:r>
            <a:r>
              <a:rPr lang="en-US" altLang="zh-CN">
                <a:solidFill>
                  <a:schemeClr val="accent6"/>
                </a:solidFill>
                <a:latin typeface="Arial" panose="020B0604020202020204" pitchFamily="34" charset="0"/>
                <a:ea typeface="宋体" panose="02010600030101010101" pitchFamily="2" charset="-122"/>
              </a:rPr>
              <a:t> </a:t>
            </a:r>
            <a:r>
              <a:rPr lang="en-US" altLang="zh-CN">
                <a:latin typeface="Arial" panose="020B0604020202020204" pitchFamily="34" charset="0"/>
                <a:ea typeface="宋体" panose="02010600030101010101" pitchFamily="2" charset="-122"/>
              </a:rPr>
              <a:t>   </a:t>
            </a:r>
            <a:r>
              <a:rPr lang="en-US" altLang="zh-CN">
                <a:solidFill>
                  <a:srgbClr val="FF0000"/>
                </a:solidFill>
                <a:latin typeface="Arial" panose="020B0604020202020204" pitchFamily="34" charset="0"/>
                <a:ea typeface="宋体" panose="02010600030101010101" pitchFamily="2" charset="-122"/>
              </a:rPr>
              <a:t>11</a:t>
            </a:r>
            <a:r>
              <a:rPr lang="en-US" altLang="zh-CN">
                <a:latin typeface="Arial" panose="020B0604020202020204" pitchFamily="34" charset="0"/>
                <a:ea typeface="宋体" panose="02010600030101010101" pitchFamily="2" charset="-122"/>
              </a:rPr>
              <a:t>  </a:t>
            </a:r>
          </a:p>
        </p:txBody>
      </p:sp>
      <p:sp>
        <p:nvSpPr>
          <p:cNvPr id="31" name="椭圆 30"/>
          <p:cNvSpPr/>
          <p:nvPr/>
        </p:nvSpPr>
        <p:spPr>
          <a:xfrm>
            <a:off x="2908300" y="2565400"/>
            <a:ext cx="433388" cy="358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1</a:t>
            </a:r>
          </a:p>
        </p:txBody>
      </p:sp>
      <p:sp>
        <p:nvSpPr>
          <p:cNvPr id="32" name="椭圆 31"/>
          <p:cNvSpPr/>
          <p:nvPr/>
        </p:nvSpPr>
        <p:spPr>
          <a:xfrm>
            <a:off x="3425825" y="2565400"/>
            <a:ext cx="433388" cy="358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2</a:t>
            </a:r>
          </a:p>
        </p:txBody>
      </p:sp>
      <p:sp>
        <p:nvSpPr>
          <p:cNvPr id="33" name="椭圆 32"/>
          <p:cNvSpPr/>
          <p:nvPr/>
        </p:nvSpPr>
        <p:spPr>
          <a:xfrm>
            <a:off x="3943350" y="2565400"/>
            <a:ext cx="433388" cy="358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3</a:t>
            </a:r>
          </a:p>
        </p:txBody>
      </p:sp>
      <p:sp>
        <p:nvSpPr>
          <p:cNvPr id="34" name="椭圆 33"/>
          <p:cNvSpPr/>
          <p:nvPr/>
        </p:nvSpPr>
        <p:spPr>
          <a:xfrm>
            <a:off x="4464050" y="2565400"/>
            <a:ext cx="401638" cy="358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4</a:t>
            </a:r>
          </a:p>
        </p:txBody>
      </p:sp>
      <p:cxnSp>
        <p:nvCxnSpPr>
          <p:cNvPr id="35" name="直接连接符 34"/>
          <p:cNvCxnSpPr/>
          <p:nvPr/>
        </p:nvCxnSpPr>
        <p:spPr>
          <a:xfrm>
            <a:off x="1631950" y="4437063"/>
            <a:ext cx="878522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746" name="文本框 90"/>
          <p:cNvSpPr txBox="1"/>
          <p:nvPr/>
        </p:nvSpPr>
        <p:spPr>
          <a:xfrm>
            <a:off x="1631950" y="2428875"/>
            <a:ext cx="631825" cy="1198880"/>
          </a:xfrm>
          <a:prstGeom prst="rect">
            <a:avLst/>
          </a:prstGeom>
          <a:noFill/>
          <a:ln w="9525">
            <a:noFill/>
          </a:ln>
        </p:spPr>
        <p:txBody>
          <a:bodyPr wrap="square" anchor="t">
            <a:spAutoFit/>
          </a:bodyPr>
          <a:lstStyle/>
          <a:p>
            <a:r>
              <a:rPr lang="zh-CN" altLang="en-US" sz="2400">
                <a:latin typeface="Arial" panose="020B0604020202020204" pitchFamily="34" charset="0"/>
                <a:ea typeface="宋体" panose="02010600030101010101" pitchFamily="2" charset="-122"/>
              </a:rPr>
              <a:t>发送方</a:t>
            </a:r>
          </a:p>
        </p:txBody>
      </p:sp>
      <p:sp>
        <p:nvSpPr>
          <p:cNvPr id="30747" name="文本框 91"/>
          <p:cNvSpPr txBox="1"/>
          <p:nvPr/>
        </p:nvSpPr>
        <p:spPr>
          <a:xfrm>
            <a:off x="1685925" y="4995863"/>
            <a:ext cx="631825" cy="1198880"/>
          </a:xfrm>
          <a:prstGeom prst="rect">
            <a:avLst/>
          </a:prstGeom>
          <a:noFill/>
          <a:ln w="9525">
            <a:noFill/>
          </a:ln>
        </p:spPr>
        <p:txBody>
          <a:bodyPr wrap="square" anchor="t">
            <a:spAutoFit/>
          </a:bodyPr>
          <a:lstStyle/>
          <a:p>
            <a:r>
              <a:rPr lang="zh-CN" altLang="en-US" sz="2400">
                <a:latin typeface="Arial" panose="020B0604020202020204" pitchFamily="34" charset="0"/>
                <a:ea typeface="宋体" panose="02010600030101010101" pitchFamily="2" charset="-122"/>
              </a:rPr>
              <a:t>接收方</a:t>
            </a:r>
          </a:p>
        </p:txBody>
      </p:sp>
      <p:sp>
        <p:nvSpPr>
          <p:cNvPr id="105" name="矩形 104"/>
          <p:cNvSpPr/>
          <p:nvPr/>
        </p:nvSpPr>
        <p:spPr>
          <a:xfrm>
            <a:off x="8544560" y="249269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12</a:t>
            </a:r>
          </a:p>
        </p:txBody>
      </p:sp>
      <p:sp>
        <p:nvSpPr>
          <p:cNvPr id="106" name="文本框 105"/>
          <p:cNvSpPr txBox="1"/>
          <p:nvPr/>
        </p:nvSpPr>
        <p:spPr>
          <a:xfrm>
            <a:off x="8590280" y="2558415"/>
            <a:ext cx="471805" cy="368300"/>
          </a:xfrm>
          <a:prstGeom prst="rect">
            <a:avLst/>
          </a:prstGeom>
          <a:noFill/>
        </p:spPr>
        <p:txBody>
          <a:bodyPr wrap="square" rtlCol="0">
            <a:spAutoFit/>
          </a:bodyPr>
          <a:lstStyle/>
          <a:p>
            <a:r>
              <a:rPr lang="en-US" altLang="zh-CN">
                <a:solidFill>
                  <a:schemeClr val="accent6"/>
                </a:solidFill>
              </a:rPr>
              <a:t>12</a:t>
            </a:r>
          </a:p>
        </p:txBody>
      </p:sp>
      <p:sp>
        <p:nvSpPr>
          <p:cNvPr id="43" name="文本框 21"/>
          <p:cNvSpPr txBox="1"/>
          <p:nvPr/>
        </p:nvSpPr>
        <p:spPr>
          <a:xfrm>
            <a:off x="5293518" y="1744908"/>
            <a:ext cx="1462088" cy="400110"/>
          </a:xfrm>
          <a:prstGeom prst="rect">
            <a:avLst/>
          </a:prstGeom>
          <a:noFill/>
          <a:ln w="9525">
            <a:noFill/>
          </a:ln>
        </p:spPr>
        <p:txBody>
          <a:bodyPr wrap="square" anchor="t">
            <a:spAutoFit/>
          </a:bodyPr>
          <a:lstStyle/>
          <a:p>
            <a:r>
              <a:rPr lang="zh-CN" altLang="en-US" sz="2000">
                <a:latin typeface="Microsoft YaHei" charset="-122"/>
                <a:ea typeface="Microsoft YaHei" charset="-122"/>
                <a:cs typeface="Microsoft YaHei" charset="-122"/>
              </a:rPr>
              <a:t>发送窗口</a:t>
            </a:r>
          </a:p>
        </p:txBody>
      </p:sp>
    </p:spTree>
    <p:extLst>
      <p:ext uri="{BB962C8B-B14F-4D97-AF65-F5344CB8AC3E}">
        <p14:creationId xmlns:p14="http://schemas.microsoft.com/office/powerpoint/2010/main" val="969072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 name="矩形 5"/>
          <p:cNvSpPr/>
          <p:nvPr/>
        </p:nvSpPr>
        <p:spPr>
          <a:xfrm>
            <a:off x="2854325"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8" name="矩形 7"/>
          <p:cNvSpPr/>
          <p:nvPr/>
        </p:nvSpPr>
        <p:spPr>
          <a:xfrm>
            <a:off x="3371850"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9" name="矩形 8"/>
          <p:cNvSpPr/>
          <p:nvPr/>
        </p:nvSpPr>
        <p:spPr>
          <a:xfrm>
            <a:off x="3889375"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3</a:t>
            </a:r>
          </a:p>
        </p:txBody>
      </p:sp>
      <p:sp>
        <p:nvSpPr>
          <p:cNvPr id="10" name="矩形 9"/>
          <p:cNvSpPr/>
          <p:nvPr/>
        </p:nvSpPr>
        <p:spPr>
          <a:xfrm>
            <a:off x="4406900"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1" name="矩形 10"/>
          <p:cNvSpPr/>
          <p:nvPr/>
        </p:nvSpPr>
        <p:spPr>
          <a:xfrm>
            <a:off x="4924425"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2" name="矩形 11"/>
          <p:cNvSpPr/>
          <p:nvPr/>
        </p:nvSpPr>
        <p:spPr>
          <a:xfrm>
            <a:off x="5441950"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3" name="矩形 12"/>
          <p:cNvSpPr/>
          <p:nvPr/>
        </p:nvSpPr>
        <p:spPr>
          <a:xfrm>
            <a:off x="5959475"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4" name="矩形 13"/>
          <p:cNvSpPr/>
          <p:nvPr/>
        </p:nvSpPr>
        <p:spPr>
          <a:xfrm>
            <a:off x="6477000"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5" name="矩形 14"/>
          <p:cNvSpPr/>
          <p:nvPr/>
        </p:nvSpPr>
        <p:spPr>
          <a:xfrm>
            <a:off x="6994525"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6" name="矩形 15"/>
          <p:cNvSpPr/>
          <p:nvPr/>
        </p:nvSpPr>
        <p:spPr>
          <a:xfrm>
            <a:off x="7512050"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7" name="矩形 16"/>
          <p:cNvSpPr/>
          <p:nvPr/>
        </p:nvSpPr>
        <p:spPr>
          <a:xfrm>
            <a:off x="8029575"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1" name="矩形 20"/>
          <p:cNvSpPr/>
          <p:nvPr/>
        </p:nvSpPr>
        <p:spPr>
          <a:xfrm>
            <a:off x="4924425" y="2319655"/>
            <a:ext cx="2588260" cy="174625"/>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3" name="矩形 22"/>
          <p:cNvSpPr/>
          <p:nvPr/>
        </p:nvSpPr>
        <p:spPr>
          <a:xfrm>
            <a:off x="4907280" y="2997835"/>
            <a:ext cx="2604770" cy="16002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1762" name="文本框 23"/>
          <p:cNvSpPr txBox="1"/>
          <p:nvPr/>
        </p:nvSpPr>
        <p:spPr>
          <a:xfrm>
            <a:off x="2925763" y="2565400"/>
            <a:ext cx="5745162" cy="368300"/>
          </a:xfrm>
          <a:prstGeom prst="rect">
            <a:avLst/>
          </a:prstGeom>
          <a:noFill/>
          <a:ln w="9525">
            <a:noFill/>
          </a:ln>
        </p:spPr>
        <p:txBody>
          <a:bodyPr wrap="square" anchor="t">
            <a:spAutoFit/>
          </a:bodyPr>
          <a:lstStyle/>
          <a:p>
            <a:r>
              <a:rPr lang="en-US" altLang="zh-CN">
                <a:latin typeface="Arial" panose="020B0604020202020204" pitchFamily="34" charset="0"/>
                <a:ea typeface="宋体" panose="02010600030101010101" pitchFamily="2" charset="-122"/>
              </a:rPr>
              <a:t>1      2       3      4      </a:t>
            </a:r>
            <a:r>
              <a:rPr lang="en-US" altLang="zh-CN" b="1">
                <a:latin typeface="Arial" panose="020B0604020202020204" pitchFamily="34" charset="0"/>
                <a:ea typeface="宋体" panose="02010600030101010101" pitchFamily="2" charset="-122"/>
              </a:rPr>
              <a:t>5</a:t>
            </a:r>
            <a:r>
              <a:rPr lang="en-US" altLang="zh-CN">
                <a:solidFill>
                  <a:srgbClr val="D9D9D9"/>
                </a:solidFill>
                <a:latin typeface="Arial" panose="020B0604020202020204" pitchFamily="34" charset="0"/>
                <a:ea typeface="宋体" panose="02010600030101010101" pitchFamily="2" charset="-122"/>
              </a:rPr>
              <a:t> </a:t>
            </a:r>
            <a:r>
              <a:rPr lang="en-US" altLang="zh-CN">
                <a:latin typeface="Arial" panose="020B0604020202020204" pitchFamily="34" charset="0"/>
                <a:ea typeface="宋体" panose="02010600030101010101" pitchFamily="2" charset="-122"/>
              </a:rPr>
              <a:t>    </a:t>
            </a:r>
            <a:r>
              <a:rPr lang="en-US" altLang="zh-CN">
                <a:solidFill>
                  <a:srgbClr val="D9D9D9"/>
                </a:solidFill>
                <a:latin typeface="Arial" panose="020B0604020202020204" pitchFamily="34" charset="0"/>
                <a:ea typeface="宋体" panose="02010600030101010101" pitchFamily="2" charset="-122"/>
              </a:rPr>
              <a:t> </a:t>
            </a:r>
            <a:r>
              <a:rPr lang="en-US" altLang="zh-CN" b="1">
                <a:latin typeface="Arial" panose="020B0604020202020204" pitchFamily="34" charset="0"/>
                <a:ea typeface="宋体" panose="02010600030101010101" pitchFamily="2" charset="-122"/>
              </a:rPr>
              <a:t>6</a:t>
            </a:r>
            <a:r>
              <a:rPr lang="en-US" altLang="zh-CN">
                <a:latin typeface="Arial" panose="020B0604020202020204" pitchFamily="34" charset="0"/>
                <a:ea typeface="宋体" panose="02010600030101010101" pitchFamily="2" charset="-122"/>
              </a:rPr>
              <a:t>      </a:t>
            </a:r>
            <a:r>
              <a:rPr lang="en-US" altLang="zh-CN" b="1">
                <a:latin typeface="Arial" panose="020B0604020202020204" pitchFamily="34" charset="0"/>
                <a:ea typeface="宋体" panose="02010600030101010101" pitchFamily="2" charset="-122"/>
              </a:rPr>
              <a:t>7</a:t>
            </a:r>
            <a:r>
              <a:rPr lang="en-US" altLang="zh-CN">
                <a:latin typeface="Arial" panose="020B0604020202020204" pitchFamily="34" charset="0"/>
                <a:ea typeface="宋体" panose="02010600030101010101" pitchFamily="2" charset="-122"/>
              </a:rPr>
              <a:t>      </a:t>
            </a:r>
            <a:r>
              <a:rPr lang="en-US" altLang="zh-CN" b="1">
                <a:latin typeface="Arial" panose="020B0604020202020204" pitchFamily="34" charset="0"/>
                <a:ea typeface="宋体" panose="02010600030101010101" pitchFamily="2" charset="-122"/>
              </a:rPr>
              <a:t>8 </a:t>
            </a:r>
            <a:r>
              <a:rPr lang="en-US" altLang="zh-CN">
                <a:latin typeface="Arial" panose="020B0604020202020204" pitchFamily="34" charset="0"/>
                <a:ea typeface="宋体" panose="02010600030101010101" pitchFamily="2" charset="-122"/>
              </a:rPr>
              <a:t>     </a:t>
            </a:r>
            <a:r>
              <a:rPr lang="en-US" altLang="zh-CN" b="1">
                <a:solidFill>
                  <a:schemeClr val="tx1"/>
                </a:solidFill>
                <a:latin typeface="Arial" panose="020B0604020202020204" pitchFamily="34" charset="0"/>
                <a:ea typeface="宋体" panose="02010600030101010101" pitchFamily="2" charset="-122"/>
              </a:rPr>
              <a:t>9</a:t>
            </a:r>
            <a:r>
              <a:rPr lang="en-US" altLang="zh-CN">
                <a:latin typeface="Arial" panose="020B0604020202020204" pitchFamily="34" charset="0"/>
                <a:ea typeface="宋体" panose="02010600030101010101" pitchFamily="2" charset="-122"/>
              </a:rPr>
              <a:t>      </a:t>
            </a:r>
            <a:r>
              <a:rPr lang="en-US" altLang="zh-CN" b="1">
                <a:solidFill>
                  <a:schemeClr val="accent6"/>
                </a:solidFill>
                <a:latin typeface="Arial" panose="020B0604020202020204" pitchFamily="34" charset="0"/>
                <a:ea typeface="宋体" panose="02010600030101010101" pitchFamily="2" charset="-122"/>
              </a:rPr>
              <a:t>10</a:t>
            </a:r>
            <a:r>
              <a:rPr lang="en-US" altLang="zh-CN">
                <a:latin typeface="Arial" panose="020B0604020202020204" pitchFamily="34" charset="0"/>
                <a:ea typeface="宋体" panose="02010600030101010101" pitchFamily="2" charset="-122"/>
              </a:rPr>
              <a:t>    </a:t>
            </a:r>
            <a:r>
              <a:rPr lang="en-US" altLang="zh-CN">
                <a:solidFill>
                  <a:srgbClr val="FF0000"/>
                </a:solidFill>
                <a:latin typeface="Arial" panose="020B0604020202020204" pitchFamily="34" charset="0"/>
                <a:ea typeface="宋体" panose="02010600030101010101" pitchFamily="2" charset="-122"/>
              </a:rPr>
              <a:t>11</a:t>
            </a:r>
            <a:r>
              <a:rPr lang="en-US" altLang="zh-CN">
                <a:latin typeface="Arial" panose="020B0604020202020204" pitchFamily="34" charset="0"/>
                <a:ea typeface="宋体" panose="02010600030101010101" pitchFamily="2" charset="-122"/>
              </a:rPr>
              <a:t>  </a:t>
            </a:r>
          </a:p>
        </p:txBody>
      </p:sp>
      <p:sp>
        <p:nvSpPr>
          <p:cNvPr id="46" name="右箭头 45"/>
          <p:cNvSpPr/>
          <p:nvPr/>
        </p:nvSpPr>
        <p:spPr>
          <a:xfrm>
            <a:off x="4359275" y="3330575"/>
            <a:ext cx="803275" cy="222250"/>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47" name="椭圆 46"/>
          <p:cNvSpPr/>
          <p:nvPr/>
        </p:nvSpPr>
        <p:spPr>
          <a:xfrm>
            <a:off x="2908300" y="2565400"/>
            <a:ext cx="433388" cy="358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1</a:t>
            </a:r>
          </a:p>
        </p:txBody>
      </p:sp>
      <p:sp>
        <p:nvSpPr>
          <p:cNvPr id="48" name="椭圆 47"/>
          <p:cNvSpPr/>
          <p:nvPr/>
        </p:nvSpPr>
        <p:spPr>
          <a:xfrm>
            <a:off x="3425825" y="2565400"/>
            <a:ext cx="433388" cy="358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2</a:t>
            </a:r>
          </a:p>
        </p:txBody>
      </p:sp>
      <p:sp>
        <p:nvSpPr>
          <p:cNvPr id="49" name="椭圆 48"/>
          <p:cNvSpPr/>
          <p:nvPr/>
        </p:nvSpPr>
        <p:spPr>
          <a:xfrm>
            <a:off x="3943350" y="2565400"/>
            <a:ext cx="433388" cy="358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3</a:t>
            </a:r>
          </a:p>
        </p:txBody>
      </p:sp>
      <p:sp>
        <p:nvSpPr>
          <p:cNvPr id="50" name="椭圆 49"/>
          <p:cNvSpPr/>
          <p:nvPr/>
        </p:nvSpPr>
        <p:spPr>
          <a:xfrm>
            <a:off x="4464050" y="2565400"/>
            <a:ext cx="401638" cy="358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4</a:t>
            </a:r>
          </a:p>
        </p:txBody>
      </p:sp>
      <p:sp>
        <p:nvSpPr>
          <p:cNvPr id="37" name="矩形 36"/>
          <p:cNvSpPr/>
          <p:nvPr/>
        </p:nvSpPr>
        <p:spPr>
          <a:xfrm>
            <a:off x="2836863"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8" name="矩形 37"/>
          <p:cNvSpPr/>
          <p:nvPr/>
        </p:nvSpPr>
        <p:spPr>
          <a:xfrm>
            <a:off x="3354388"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9" name="矩形 38"/>
          <p:cNvSpPr/>
          <p:nvPr/>
        </p:nvSpPr>
        <p:spPr>
          <a:xfrm>
            <a:off x="3871913"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3</a:t>
            </a:r>
          </a:p>
        </p:txBody>
      </p:sp>
      <p:sp>
        <p:nvSpPr>
          <p:cNvPr id="40" name="矩形 39"/>
          <p:cNvSpPr/>
          <p:nvPr/>
        </p:nvSpPr>
        <p:spPr>
          <a:xfrm>
            <a:off x="4389438"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41" name="矩形 40"/>
          <p:cNvSpPr/>
          <p:nvPr/>
        </p:nvSpPr>
        <p:spPr>
          <a:xfrm>
            <a:off x="4906963"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42" name="矩形 41"/>
          <p:cNvSpPr/>
          <p:nvPr/>
        </p:nvSpPr>
        <p:spPr>
          <a:xfrm>
            <a:off x="5424488"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43" name="矩形 42"/>
          <p:cNvSpPr/>
          <p:nvPr/>
        </p:nvSpPr>
        <p:spPr>
          <a:xfrm>
            <a:off x="5942013"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45" name="矩形 44"/>
          <p:cNvSpPr/>
          <p:nvPr/>
        </p:nvSpPr>
        <p:spPr>
          <a:xfrm>
            <a:off x="6459538"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51" name="矩形 50"/>
          <p:cNvSpPr/>
          <p:nvPr/>
        </p:nvSpPr>
        <p:spPr>
          <a:xfrm>
            <a:off x="6977063"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52" name="矩形 51"/>
          <p:cNvSpPr/>
          <p:nvPr/>
        </p:nvSpPr>
        <p:spPr>
          <a:xfrm>
            <a:off x="7494588"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53" name="矩形 52"/>
          <p:cNvSpPr/>
          <p:nvPr/>
        </p:nvSpPr>
        <p:spPr>
          <a:xfrm>
            <a:off x="8012113"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54" name="矩形 53"/>
          <p:cNvSpPr/>
          <p:nvPr/>
        </p:nvSpPr>
        <p:spPr>
          <a:xfrm>
            <a:off x="5921375" y="3378200"/>
            <a:ext cx="2602230" cy="174625"/>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55" name="矩形 54"/>
          <p:cNvSpPr/>
          <p:nvPr/>
        </p:nvSpPr>
        <p:spPr>
          <a:xfrm>
            <a:off x="5937250" y="4057650"/>
            <a:ext cx="2602865" cy="18923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1783" name="文本框 55"/>
          <p:cNvSpPr txBox="1"/>
          <p:nvPr/>
        </p:nvSpPr>
        <p:spPr>
          <a:xfrm>
            <a:off x="2908300" y="3624263"/>
            <a:ext cx="5746750" cy="368300"/>
          </a:xfrm>
          <a:prstGeom prst="rect">
            <a:avLst/>
          </a:prstGeom>
          <a:noFill/>
          <a:ln w="9525">
            <a:noFill/>
          </a:ln>
        </p:spPr>
        <p:txBody>
          <a:bodyPr wrap="square" anchor="t">
            <a:spAutoFit/>
          </a:bodyPr>
          <a:lstStyle/>
          <a:p>
            <a:r>
              <a:rPr lang="en-US" altLang="zh-CN" dirty="0">
                <a:latin typeface="Arial" panose="020B0604020202020204" pitchFamily="34" charset="0"/>
                <a:ea typeface="宋体" panose="02010600030101010101" pitchFamily="2" charset="-122"/>
              </a:rPr>
              <a:t>1      2       3      4      </a:t>
            </a:r>
            <a:r>
              <a:rPr lang="en-US" altLang="zh-CN" b="1" dirty="0">
                <a:latin typeface="Arial" panose="020B0604020202020204" pitchFamily="34" charset="0"/>
                <a:ea typeface="宋体" panose="02010600030101010101" pitchFamily="2" charset="-122"/>
              </a:rPr>
              <a:t>5</a:t>
            </a:r>
            <a:r>
              <a:rPr lang="en-US" altLang="zh-CN" dirty="0">
                <a:solidFill>
                  <a:srgbClr val="D9D9D9"/>
                </a:solidFill>
                <a:latin typeface="Arial" panose="020B0604020202020204" pitchFamily="34" charset="0"/>
                <a:ea typeface="宋体" panose="02010600030101010101" pitchFamily="2" charset="-122"/>
              </a:rPr>
              <a:t> </a:t>
            </a:r>
            <a:r>
              <a:rPr lang="en-US" altLang="zh-CN" dirty="0">
                <a:latin typeface="Arial" panose="020B0604020202020204" pitchFamily="34" charset="0"/>
                <a:ea typeface="宋体" panose="02010600030101010101" pitchFamily="2" charset="-122"/>
              </a:rPr>
              <a:t>    </a:t>
            </a:r>
            <a:r>
              <a:rPr lang="en-US" altLang="zh-CN" dirty="0">
                <a:solidFill>
                  <a:srgbClr val="D9D9D9"/>
                </a:solidFill>
                <a:latin typeface="Arial" panose="020B0604020202020204" pitchFamily="34" charset="0"/>
                <a:ea typeface="宋体" panose="02010600030101010101" pitchFamily="2" charset="-122"/>
              </a:rPr>
              <a:t> </a:t>
            </a:r>
            <a:r>
              <a:rPr lang="en-US" altLang="zh-CN" b="1" dirty="0">
                <a:latin typeface="Arial" panose="020B0604020202020204" pitchFamily="34" charset="0"/>
                <a:ea typeface="宋体" panose="02010600030101010101" pitchFamily="2" charset="-122"/>
              </a:rPr>
              <a:t>6</a:t>
            </a:r>
            <a:r>
              <a:rPr lang="en-US" altLang="zh-CN" dirty="0">
                <a:latin typeface="Arial" panose="020B0604020202020204" pitchFamily="34" charset="0"/>
                <a:ea typeface="宋体" panose="02010600030101010101" pitchFamily="2" charset="-122"/>
              </a:rPr>
              <a:t>      </a:t>
            </a:r>
            <a:r>
              <a:rPr lang="en-US" altLang="zh-CN" b="1" dirty="0">
                <a:latin typeface="Arial" panose="020B0604020202020204" pitchFamily="34" charset="0"/>
                <a:ea typeface="宋体" panose="02010600030101010101" pitchFamily="2" charset="-122"/>
              </a:rPr>
              <a:t>7</a:t>
            </a:r>
            <a:r>
              <a:rPr lang="en-US" altLang="zh-CN" dirty="0">
                <a:latin typeface="Arial" panose="020B0604020202020204" pitchFamily="34" charset="0"/>
                <a:ea typeface="宋体" panose="02010600030101010101" pitchFamily="2" charset="-122"/>
              </a:rPr>
              <a:t>      </a:t>
            </a:r>
            <a:r>
              <a:rPr lang="en-US" altLang="zh-CN" b="1" dirty="0">
                <a:latin typeface="Arial" panose="020B0604020202020204" pitchFamily="34" charset="0"/>
                <a:ea typeface="宋体" panose="02010600030101010101" pitchFamily="2" charset="-122"/>
              </a:rPr>
              <a:t>8</a:t>
            </a:r>
            <a:r>
              <a:rPr lang="en-US" altLang="zh-CN" dirty="0">
                <a:latin typeface="Arial" panose="020B0604020202020204" pitchFamily="34" charset="0"/>
                <a:ea typeface="宋体" panose="02010600030101010101" pitchFamily="2" charset="-122"/>
              </a:rPr>
              <a:t>     </a:t>
            </a:r>
            <a:r>
              <a:rPr lang="en-US" altLang="zh-CN" dirty="0">
                <a:solidFill>
                  <a:schemeClr val="tx1"/>
                </a:solidFill>
                <a:latin typeface="Arial" panose="020B0604020202020204" pitchFamily="34" charset="0"/>
                <a:ea typeface="宋体" panose="02010600030101010101" pitchFamily="2" charset="-122"/>
              </a:rPr>
              <a:t>  </a:t>
            </a:r>
            <a:r>
              <a:rPr lang="en-US" altLang="zh-CN" b="1" dirty="0">
                <a:solidFill>
                  <a:schemeClr val="tx1"/>
                </a:solidFill>
                <a:latin typeface="Arial" panose="020B0604020202020204" pitchFamily="34" charset="0"/>
                <a:ea typeface="宋体" panose="02010600030101010101" pitchFamily="2" charset="-122"/>
              </a:rPr>
              <a:t>9</a:t>
            </a:r>
            <a:r>
              <a:rPr lang="en-US" altLang="zh-CN" dirty="0">
                <a:latin typeface="Arial" panose="020B0604020202020204" pitchFamily="34" charset="0"/>
                <a:ea typeface="宋体" panose="02010600030101010101" pitchFamily="2" charset="-122"/>
              </a:rPr>
              <a:t>      </a:t>
            </a:r>
            <a:r>
              <a:rPr lang="en-US" altLang="zh-CN" dirty="0">
                <a:solidFill>
                  <a:srgbClr val="BFBFBF"/>
                </a:solidFill>
                <a:latin typeface="Arial" panose="020B0604020202020204" pitchFamily="34" charset="0"/>
                <a:ea typeface="宋体" panose="02010600030101010101" pitchFamily="2" charset="-122"/>
              </a:rPr>
              <a:t>10</a:t>
            </a:r>
            <a:r>
              <a:rPr lang="en-US" altLang="zh-CN" dirty="0">
                <a:latin typeface="Arial" panose="020B0604020202020204" pitchFamily="34" charset="0"/>
                <a:ea typeface="宋体" panose="02010600030101010101" pitchFamily="2" charset="-122"/>
              </a:rPr>
              <a:t>    </a:t>
            </a:r>
            <a:r>
              <a:rPr lang="en-US" altLang="zh-CN" dirty="0">
                <a:solidFill>
                  <a:srgbClr val="A6A6A6"/>
                </a:solidFill>
                <a:latin typeface="Arial" panose="020B0604020202020204" pitchFamily="34" charset="0"/>
                <a:ea typeface="宋体" panose="02010600030101010101" pitchFamily="2" charset="-122"/>
              </a:rPr>
              <a:t>11</a:t>
            </a:r>
            <a:r>
              <a:rPr lang="en-US" altLang="zh-CN" dirty="0">
                <a:latin typeface="Arial" panose="020B0604020202020204" pitchFamily="34" charset="0"/>
                <a:ea typeface="宋体" panose="02010600030101010101" pitchFamily="2" charset="-122"/>
              </a:rPr>
              <a:t>  </a:t>
            </a:r>
          </a:p>
        </p:txBody>
      </p:sp>
      <p:sp>
        <p:nvSpPr>
          <p:cNvPr id="60" name="椭圆 59"/>
          <p:cNvSpPr/>
          <p:nvPr/>
        </p:nvSpPr>
        <p:spPr>
          <a:xfrm>
            <a:off x="2892425" y="3624263"/>
            <a:ext cx="431800"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1</a:t>
            </a:r>
          </a:p>
        </p:txBody>
      </p:sp>
      <p:sp>
        <p:nvSpPr>
          <p:cNvPr id="61" name="椭圆 60"/>
          <p:cNvSpPr/>
          <p:nvPr/>
        </p:nvSpPr>
        <p:spPr>
          <a:xfrm>
            <a:off x="3409950" y="3624263"/>
            <a:ext cx="431800"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2</a:t>
            </a:r>
          </a:p>
        </p:txBody>
      </p:sp>
      <p:sp>
        <p:nvSpPr>
          <p:cNvPr id="62" name="椭圆 61"/>
          <p:cNvSpPr/>
          <p:nvPr/>
        </p:nvSpPr>
        <p:spPr>
          <a:xfrm>
            <a:off x="3927475" y="3624263"/>
            <a:ext cx="431800"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3</a:t>
            </a:r>
          </a:p>
        </p:txBody>
      </p:sp>
      <p:sp>
        <p:nvSpPr>
          <p:cNvPr id="63" name="椭圆 62"/>
          <p:cNvSpPr/>
          <p:nvPr/>
        </p:nvSpPr>
        <p:spPr>
          <a:xfrm>
            <a:off x="4448175" y="3624263"/>
            <a:ext cx="400050"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4</a:t>
            </a:r>
          </a:p>
        </p:txBody>
      </p:sp>
      <p:sp>
        <p:nvSpPr>
          <p:cNvPr id="64" name="椭圆 63"/>
          <p:cNvSpPr/>
          <p:nvPr/>
        </p:nvSpPr>
        <p:spPr>
          <a:xfrm>
            <a:off x="4981575" y="3629025"/>
            <a:ext cx="401638" cy="358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5</a:t>
            </a:r>
          </a:p>
        </p:txBody>
      </p:sp>
      <p:cxnSp>
        <p:nvCxnSpPr>
          <p:cNvPr id="90" name="直接连接符 89"/>
          <p:cNvCxnSpPr/>
          <p:nvPr/>
        </p:nvCxnSpPr>
        <p:spPr>
          <a:xfrm>
            <a:off x="1631950" y="4437063"/>
            <a:ext cx="878522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792" name="文本框 90"/>
          <p:cNvSpPr txBox="1"/>
          <p:nvPr/>
        </p:nvSpPr>
        <p:spPr>
          <a:xfrm>
            <a:off x="1631950" y="2428875"/>
            <a:ext cx="631825" cy="1198880"/>
          </a:xfrm>
          <a:prstGeom prst="rect">
            <a:avLst/>
          </a:prstGeom>
          <a:noFill/>
          <a:ln w="9525">
            <a:noFill/>
          </a:ln>
        </p:spPr>
        <p:txBody>
          <a:bodyPr wrap="square" anchor="t">
            <a:spAutoFit/>
          </a:bodyPr>
          <a:lstStyle/>
          <a:p>
            <a:r>
              <a:rPr lang="zh-CN" altLang="en-US" sz="2400">
                <a:latin typeface="Arial" panose="020B0604020202020204" pitchFamily="34" charset="0"/>
                <a:ea typeface="宋体" panose="02010600030101010101" pitchFamily="2" charset="-122"/>
              </a:rPr>
              <a:t>发送方</a:t>
            </a:r>
          </a:p>
        </p:txBody>
      </p:sp>
      <p:sp>
        <p:nvSpPr>
          <p:cNvPr id="31793" name="文本框 91"/>
          <p:cNvSpPr txBox="1"/>
          <p:nvPr/>
        </p:nvSpPr>
        <p:spPr>
          <a:xfrm>
            <a:off x="1685925" y="4995863"/>
            <a:ext cx="631825" cy="1198880"/>
          </a:xfrm>
          <a:prstGeom prst="rect">
            <a:avLst/>
          </a:prstGeom>
          <a:noFill/>
          <a:ln w="9525">
            <a:noFill/>
          </a:ln>
        </p:spPr>
        <p:txBody>
          <a:bodyPr wrap="square" anchor="t">
            <a:spAutoFit/>
          </a:bodyPr>
          <a:lstStyle/>
          <a:p>
            <a:r>
              <a:rPr lang="zh-CN" altLang="en-US" sz="2400">
                <a:latin typeface="Arial" panose="020B0604020202020204" pitchFamily="34" charset="0"/>
                <a:ea typeface="宋体" panose="02010600030101010101" pitchFamily="2" charset="-122"/>
              </a:rPr>
              <a:t>接收方</a:t>
            </a:r>
          </a:p>
        </p:txBody>
      </p:sp>
      <p:sp>
        <p:nvSpPr>
          <p:cNvPr id="56" name="椭圆 55"/>
          <p:cNvSpPr/>
          <p:nvPr/>
        </p:nvSpPr>
        <p:spPr>
          <a:xfrm>
            <a:off x="5473700" y="3624580"/>
            <a:ext cx="401638" cy="358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6</a:t>
            </a:r>
          </a:p>
        </p:txBody>
      </p:sp>
      <p:sp>
        <p:nvSpPr>
          <p:cNvPr id="105" name="矩形 104"/>
          <p:cNvSpPr/>
          <p:nvPr/>
        </p:nvSpPr>
        <p:spPr>
          <a:xfrm>
            <a:off x="8544560" y="249269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12</a:t>
            </a:r>
          </a:p>
        </p:txBody>
      </p:sp>
      <p:sp>
        <p:nvSpPr>
          <p:cNvPr id="106" name="文本框 105"/>
          <p:cNvSpPr txBox="1"/>
          <p:nvPr/>
        </p:nvSpPr>
        <p:spPr>
          <a:xfrm>
            <a:off x="8590280" y="2558415"/>
            <a:ext cx="471805" cy="368300"/>
          </a:xfrm>
          <a:prstGeom prst="rect">
            <a:avLst/>
          </a:prstGeom>
          <a:noFill/>
        </p:spPr>
        <p:txBody>
          <a:bodyPr wrap="square" rtlCol="0">
            <a:spAutoFit/>
          </a:bodyPr>
          <a:lstStyle/>
          <a:p>
            <a:r>
              <a:rPr lang="en-US" altLang="zh-CN">
                <a:solidFill>
                  <a:schemeClr val="accent6"/>
                </a:solidFill>
              </a:rPr>
              <a:t>12</a:t>
            </a:r>
          </a:p>
        </p:txBody>
      </p:sp>
      <p:sp>
        <p:nvSpPr>
          <p:cNvPr id="107" name="矩形 106"/>
          <p:cNvSpPr/>
          <p:nvPr/>
        </p:nvSpPr>
        <p:spPr>
          <a:xfrm>
            <a:off x="8525510" y="355441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12</a:t>
            </a:r>
          </a:p>
        </p:txBody>
      </p:sp>
      <p:sp>
        <p:nvSpPr>
          <p:cNvPr id="108" name="文本框 107"/>
          <p:cNvSpPr txBox="1"/>
          <p:nvPr/>
        </p:nvSpPr>
        <p:spPr>
          <a:xfrm>
            <a:off x="8571230" y="3620135"/>
            <a:ext cx="471805" cy="368300"/>
          </a:xfrm>
          <a:prstGeom prst="rect">
            <a:avLst/>
          </a:prstGeom>
          <a:noFill/>
        </p:spPr>
        <p:txBody>
          <a:bodyPr wrap="square" rtlCol="0">
            <a:spAutoFit/>
          </a:bodyPr>
          <a:lstStyle/>
          <a:p>
            <a:r>
              <a:rPr lang="en-US" altLang="zh-CN">
                <a:solidFill>
                  <a:schemeClr val="accent6"/>
                </a:solidFill>
              </a:rPr>
              <a:t>12</a:t>
            </a:r>
          </a:p>
        </p:txBody>
      </p:sp>
      <p:sp>
        <p:nvSpPr>
          <p:cNvPr id="69" name="文本框 21"/>
          <p:cNvSpPr txBox="1"/>
          <p:nvPr/>
        </p:nvSpPr>
        <p:spPr>
          <a:xfrm>
            <a:off x="5293518" y="1744908"/>
            <a:ext cx="1462088" cy="400110"/>
          </a:xfrm>
          <a:prstGeom prst="rect">
            <a:avLst/>
          </a:prstGeom>
          <a:noFill/>
          <a:ln w="9525">
            <a:noFill/>
          </a:ln>
        </p:spPr>
        <p:txBody>
          <a:bodyPr wrap="square" anchor="t">
            <a:spAutoFit/>
          </a:bodyPr>
          <a:lstStyle/>
          <a:p>
            <a:r>
              <a:rPr lang="zh-CN" altLang="en-US" sz="2000">
                <a:latin typeface="Microsoft YaHei" charset="-122"/>
                <a:ea typeface="Microsoft YaHei" charset="-122"/>
                <a:cs typeface="Microsoft YaHei" charset="-122"/>
              </a:rPr>
              <a:t>发送窗口</a:t>
            </a:r>
          </a:p>
        </p:txBody>
      </p:sp>
    </p:spTree>
    <p:extLst>
      <p:ext uri="{BB962C8B-B14F-4D97-AF65-F5344CB8AC3E}">
        <p14:creationId xmlns:p14="http://schemas.microsoft.com/office/powerpoint/2010/main" val="187844221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左大括号 4"/>
          <p:cNvSpPr/>
          <p:nvPr/>
        </p:nvSpPr>
        <p:spPr>
          <a:xfrm>
            <a:off x="1607740" y="433705"/>
            <a:ext cx="435673" cy="5893943"/>
          </a:xfrm>
          <a:prstGeom prst="leftBrace">
            <a:avLst/>
          </a:prstGeom>
          <a:ln>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fontAlgn="base">
              <a:lnSpc>
                <a:spcPct val="150000"/>
              </a:lnSpc>
            </a:pPr>
            <a:endParaRPr lang="zh-CN" altLang="en-US" sz="2000" strike="noStrike" noProof="1">
              <a:latin typeface="+mn-ea"/>
            </a:endParaRPr>
          </a:p>
        </p:txBody>
      </p:sp>
      <p:sp>
        <p:nvSpPr>
          <p:cNvPr id="6" name="文本框 5"/>
          <p:cNvSpPr txBox="1"/>
          <p:nvPr/>
        </p:nvSpPr>
        <p:spPr>
          <a:xfrm>
            <a:off x="5219492" y="45743"/>
            <a:ext cx="3435350" cy="1477328"/>
          </a:xfrm>
          <a:prstGeom prst="rect">
            <a:avLst/>
          </a:prstGeom>
          <a:noFill/>
        </p:spPr>
        <p:txBody>
          <a:bodyPr wrap="square" rtlCol="0">
            <a:spAutoFit/>
          </a:bodyPr>
          <a:lstStyle/>
          <a:p>
            <a:pPr>
              <a:lnSpc>
                <a:spcPct val="150000"/>
              </a:lnSpc>
            </a:pPr>
            <a:r>
              <a:rPr lang="zh-CN" altLang="en-US" sz="2000" noProof="1">
                <a:latin typeface="+mn-ea"/>
                <a:cs typeface="微软雅黑" panose="020B0503020204020204" charset="-122"/>
              </a:rPr>
              <a:t>问题</a:t>
            </a:r>
            <a:endParaRPr lang="en-US" altLang="zh-CN" sz="2000" noProof="1">
              <a:latin typeface="+mn-ea"/>
              <a:cs typeface="微软雅黑" panose="020B0503020204020204" charset="-122"/>
            </a:endParaRPr>
          </a:p>
          <a:p>
            <a:pPr>
              <a:lnSpc>
                <a:spcPct val="150000"/>
              </a:lnSpc>
            </a:pPr>
            <a:endParaRPr lang="en-US" altLang="zh-CN" sz="2000" noProof="1">
              <a:latin typeface="+mn-ea"/>
              <a:cs typeface="微软雅黑" panose="020B0503020204020204" charset="-122"/>
            </a:endParaRPr>
          </a:p>
          <a:p>
            <a:pPr>
              <a:lnSpc>
                <a:spcPct val="150000"/>
              </a:lnSpc>
            </a:pPr>
            <a:r>
              <a:rPr lang="zh-CN" altLang="en-US" sz="2000" noProof="1">
                <a:latin typeface="+mn-ea"/>
                <a:cs typeface="微软雅黑" panose="020B0503020204020204" charset="-122"/>
              </a:rPr>
              <a:t>解决措施</a:t>
            </a:r>
          </a:p>
        </p:txBody>
      </p:sp>
      <p:sp>
        <p:nvSpPr>
          <p:cNvPr id="2" name="矩形 1"/>
          <p:cNvSpPr/>
          <p:nvPr/>
        </p:nvSpPr>
        <p:spPr>
          <a:xfrm>
            <a:off x="0" y="2718407"/>
            <a:ext cx="1723549" cy="961289"/>
          </a:xfrm>
          <a:prstGeom prst="rect">
            <a:avLst/>
          </a:prstGeom>
        </p:spPr>
        <p:txBody>
          <a:bodyPr wrap="none">
            <a:spAutoFit/>
          </a:bodyPr>
          <a:lstStyle/>
          <a:p>
            <a:pPr>
              <a:lnSpc>
                <a:spcPct val="150000"/>
              </a:lnSpc>
            </a:pPr>
            <a:r>
              <a:rPr lang="zh-CN" altLang="en-US" sz="2000" dirty="0">
                <a:latin typeface="+mn-ea"/>
              </a:rPr>
              <a:t>停</a:t>
            </a:r>
            <a:r>
              <a:rPr lang="en-US" altLang="zh-CN" sz="2000" dirty="0">
                <a:latin typeface="+mn-ea"/>
              </a:rPr>
              <a:t>-</a:t>
            </a:r>
            <a:r>
              <a:rPr lang="zh-CN" altLang="en-US" sz="2000" dirty="0">
                <a:latin typeface="+mn-ea"/>
              </a:rPr>
              <a:t>等协议与</a:t>
            </a:r>
            <a:endParaRPr lang="en-US" altLang="zh-CN" sz="2000" dirty="0">
              <a:latin typeface="+mn-ea"/>
            </a:endParaRPr>
          </a:p>
          <a:p>
            <a:pPr>
              <a:lnSpc>
                <a:spcPct val="150000"/>
              </a:lnSpc>
            </a:pPr>
            <a:r>
              <a:rPr lang="zh-CN" altLang="en-US" sz="2000" dirty="0">
                <a:latin typeface="+mn-ea"/>
              </a:rPr>
              <a:t>滑动窗口协议</a:t>
            </a:r>
            <a:endParaRPr lang="en-US" altLang="zh-CN" sz="2000" dirty="0">
              <a:latin typeface="+mn-ea"/>
            </a:endParaRPr>
          </a:p>
        </p:txBody>
      </p:sp>
      <p:sp>
        <p:nvSpPr>
          <p:cNvPr id="8" name="左大括号 7"/>
          <p:cNvSpPr/>
          <p:nvPr/>
        </p:nvSpPr>
        <p:spPr>
          <a:xfrm>
            <a:off x="4783819" y="142351"/>
            <a:ext cx="435673" cy="1284113"/>
          </a:xfrm>
          <a:prstGeom prst="leftBrace">
            <a:avLst/>
          </a:prstGeom>
          <a:ln>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fontAlgn="base">
              <a:lnSpc>
                <a:spcPct val="150000"/>
              </a:lnSpc>
            </a:pPr>
            <a:endParaRPr lang="zh-CN" altLang="en-US" sz="2000" strike="noStrike" noProof="1">
              <a:latin typeface="+mn-ea"/>
            </a:endParaRPr>
          </a:p>
        </p:txBody>
      </p:sp>
      <p:sp>
        <p:nvSpPr>
          <p:cNvPr id="11" name="文本框 10"/>
          <p:cNvSpPr txBox="1"/>
          <p:nvPr/>
        </p:nvSpPr>
        <p:spPr>
          <a:xfrm>
            <a:off x="2195813" y="486088"/>
            <a:ext cx="3435350" cy="6093976"/>
          </a:xfrm>
          <a:prstGeom prst="rect">
            <a:avLst/>
          </a:prstGeom>
          <a:noFill/>
        </p:spPr>
        <p:txBody>
          <a:bodyPr wrap="square" rtlCol="0">
            <a:spAutoFit/>
          </a:bodyPr>
          <a:lstStyle/>
          <a:p>
            <a:pPr>
              <a:lnSpc>
                <a:spcPct val="150000"/>
              </a:lnSpc>
            </a:pPr>
            <a:r>
              <a:rPr lang="zh-CN" altLang="en-US" sz="2000" noProof="1">
                <a:latin typeface="+mn-ea"/>
                <a:cs typeface="微软雅黑" panose="020B0503020204020204" charset="-122"/>
              </a:rPr>
              <a:t>可靠数据传输基本原理</a:t>
            </a:r>
            <a:endParaRPr lang="en-US" altLang="zh-CN" sz="2000" noProof="1">
              <a:latin typeface="+mn-ea"/>
              <a:cs typeface="微软雅黑" panose="020B0503020204020204" charset="-122"/>
            </a:endParaRPr>
          </a:p>
          <a:p>
            <a:pPr>
              <a:lnSpc>
                <a:spcPct val="150000"/>
              </a:lnSpc>
            </a:pPr>
            <a:endParaRPr lang="en-US" altLang="zh-CN" sz="2000" noProof="1">
              <a:latin typeface="+mn-ea"/>
              <a:cs typeface="微软雅黑" panose="020B0503020204020204" charset="-122"/>
            </a:endParaRPr>
          </a:p>
          <a:p>
            <a:pPr>
              <a:lnSpc>
                <a:spcPct val="150000"/>
              </a:lnSpc>
            </a:pPr>
            <a:endParaRPr lang="en-US" altLang="zh-CN" sz="2000" noProof="1">
              <a:latin typeface="+mn-ea"/>
              <a:cs typeface="微软雅黑" panose="020B0503020204020204" charset="-122"/>
            </a:endParaRPr>
          </a:p>
          <a:p>
            <a:pPr>
              <a:lnSpc>
                <a:spcPct val="150000"/>
              </a:lnSpc>
            </a:pPr>
            <a:endParaRPr lang="en-US" altLang="zh-CN" sz="2000" noProof="1">
              <a:latin typeface="+mn-ea"/>
              <a:cs typeface="微软雅黑" panose="020B0503020204020204" charset="-122"/>
            </a:endParaRPr>
          </a:p>
          <a:p>
            <a:pPr>
              <a:lnSpc>
                <a:spcPct val="150000"/>
              </a:lnSpc>
            </a:pPr>
            <a:endParaRPr lang="zh-CN" altLang="en-US" sz="2000" noProof="1">
              <a:latin typeface="+mn-ea"/>
              <a:cs typeface="微软雅黑" panose="020B0503020204020204" charset="-122"/>
            </a:endParaRPr>
          </a:p>
          <a:p>
            <a:pPr>
              <a:lnSpc>
                <a:spcPct val="150000"/>
              </a:lnSpc>
            </a:pPr>
            <a:endParaRPr lang="zh-CN" altLang="en-US" sz="2000" noProof="1">
              <a:latin typeface="+mn-ea"/>
              <a:cs typeface="微软雅黑" panose="020B0503020204020204" charset="-122"/>
            </a:endParaRPr>
          </a:p>
          <a:p>
            <a:pPr>
              <a:lnSpc>
                <a:spcPct val="150000"/>
              </a:lnSpc>
            </a:pPr>
            <a:r>
              <a:rPr lang="zh-CN" altLang="en-US" sz="2000" noProof="1">
                <a:latin typeface="+mn-ea"/>
                <a:cs typeface="微软雅黑" panose="020B0503020204020204" charset="-122"/>
              </a:rPr>
              <a:t>停</a:t>
            </a:r>
            <a:r>
              <a:rPr lang="en-US" altLang="zh-CN" sz="2000" noProof="1">
                <a:latin typeface="+mn-ea"/>
                <a:cs typeface="微软雅黑" panose="020B0503020204020204" charset="-122"/>
              </a:rPr>
              <a:t>-</a:t>
            </a:r>
            <a:r>
              <a:rPr lang="zh-CN" altLang="en-US" sz="2000" noProof="1">
                <a:latin typeface="+mn-ea"/>
                <a:cs typeface="微软雅黑" panose="020B0503020204020204" charset="-122"/>
              </a:rPr>
              <a:t>等协议</a:t>
            </a:r>
            <a:endParaRPr lang="en-US" altLang="zh-CN" sz="2000" noProof="1">
              <a:latin typeface="+mn-ea"/>
              <a:cs typeface="微软雅黑" panose="020B0503020204020204" charset="-122"/>
            </a:endParaRPr>
          </a:p>
          <a:p>
            <a:pPr>
              <a:lnSpc>
                <a:spcPct val="150000"/>
              </a:lnSpc>
            </a:pPr>
            <a:endParaRPr lang="en-US" altLang="zh-CN" sz="2000" noProof="1">
              <a:latin typeface="+mn-ea"/>
              <a:cs typeface="微软雅黑" panose="020B0503020204020204" charset="-122"/>
            </a:endParaRPr>
          </a:p>
          <a:p>
            <a:pPr>
              <a:lnSpc>
                <a:spcPct val="150000"/>
              </a:lnSpc>
            </a:pPr>
            <a:endParaRPr lang="en-US" altLang="zh-CN" sz="2000" noProof="1">
              <a:latin typeface="+mn-ea"/>
              <a:cs typeface="微软雅黑" panose="020B0503020204020204" charset="-122"/>
            </a:endParaRPr>
          </a:p>
          <a:p>
            <a:pPr>
              <a:lnSpc>
                <a:spcPct val="150000"/>
              </a:lnSpc>
            </a:pPr>
            <a:endParaRPr lang="en-US" altLang="zh-CN" sz="2000" noProof="1">
              <a:latin typeface="+mn-ea"/>
              <a:cs typeface="微软雅黑" panose="020B0503020204020204" charset="-122"/>
            </a:endParaRPr>
          </a:p>
          <a:p>
            <a:pPr>
              <a:lnSpc>
                <a:spcPct val="150000"/>
              </a:lnSpc>
            </a:pPr>
            <a:endParaRPr lang="zh-CN" altLang="en-US" sz="2000" noProof="1">
              <a:latin typeface="+mn-ea"/>
              <a:cs typeface="微软雅黑" panose="020B0503020204020204" charset="-122"/>
            </a:endParaRPr>
          </a:p>
          <a:p>
            <a:pPr>
              <a:lnSpc>
                <a:spcPct val="150000"/>
              </a:lnSpc>
            </a:pPr>
            <a:endParaRPr lang="zh-CN" altLang="en-US" sz="2000" noProof="1">
              <a:latin typeface="+mn-ea"/>
              <a:cs typeface="微软雅黑" panose="020B0503020204020204" charset="-122"/>
            </a:endParaRPr>
          </a:p>
          <a:p>
            <a:pPr>
              <a:lnSpc>
                <a:spcPct val="150000"/>
              </a:lnSpc>
            </a:pPr>
            <a:r>
              <a:rPr lang="zh-CN" altLang="en-US" sz="2000" noProof="1">
                <a:solidFill>
                  <a:srgbClr val="FF0000"/>
                </a:solidFill>
                <a:latin typeface="+mn-ea"/>
                <a:cs typeface="微软雅黑" panose="020B0503020204020204" charset="-122"/>
              </a:rPr>
              <a:t>滑动窗口协议</a:t>
            </a:r>
          </a:p>
        </p:txBody>
      </p:sp>
      <p:sp>
        <p:nvSpPr>
          <p:cNvPr id="7" name="文本框 6"/>
          <p:cNvSpPr txBox="1"/>
          <p:nvPr/>
        </p:nvSpPr>
        <p:spPr>
          <a:xfrm>
            <a:off x="4086826" y="2718407"/>
            <a:ext cx="3435350" cy="1477328"/>
          </a:xfrm>
          <a:prstGeom prst="rect">
            <a:avLst/>
          </a:prstGeom>
          <a:noFill/>
        </p:spPr>
        <p:txBody>
          <a:bodyPr wrap="square" rtlCol="0">
            <a:spAutoFit/>
          </a:bodyPr>
          <a:lstStyle/>
          <a:p>
            <a:pPr>
              <a:lnSpc>
                <a:spcPct val="150000"/>
              </a:lnSpc>
            </a:pPr>
            <a:r>
              <a:rPr lang="zh-CN" altLang="en-US" sz="2000" noProof="1">
                <a:latin typeface="+mn-ea"/>
                <a:cs typeface="微软雅黑" panose="020B0503020204020204" charset="-122"/>
              </a:rPr>
              <a:t>自动重传请求协议</a:t>
            </a:r>
            <a:r>
              <a:rPr lang="en-US" altLang="zh-CN" sz="2000" noProof="1">
                <a:latin typeface="+mn-ea"/>
                <a:cs typeface="微软雅黑" panose="020B0503020204020204" charset="-122"/>
              </a:rPr>
              <a:t>ARQ</a:t>
            </a:r>
          </a:p>
          <a:p>
            <a:pPr>
              <a:lnSpc>
                <a:spcPct val="150000"/>
              </a:lnSpc>
            </a:pPr>
            <a:endParaRPr lang="en-US" altLang="zh-CN" sz="2000" noProof="1">
              <a:latin typeface="+mn-ea"/>
              <a:cs typeface="微软雅黑" panose="020B0503020204020204" charset="-122"/>
            </a:endParaRPr>
          </a:p>
          <a:p>
            <a:pPr>
              <a:lnSpc>
                <a:spcPct val="150000"/>
              </a:lnSpc>
            </a:pPr>
            <a:r>
              <a:rPr lang="zh-CN" altLang="en-US" sz="2000" noProof="1">
                <a:latin typeface="+mn-ea"/>
                <a:cs typeface="微软雅黑" panose="020B0503020204020204" charset="-122"/>
              </a:rPr>
              <a:t>停等协议工作原理</a:t>
            </a:r>
          </a:p>
        </p:txBody>
      </p:sp>
      <p:sp>
        <p:nvSpPr>
          <p:cNvPr id="9" name="左大括号 8"/>
          <p:cNvSpPr/>
          <p:nvPr/>
        </p:nvSpPr>
        <p:spPr>
          <a:xfrm>
            <a:off x="3651153" y="2815015"/>
            <a:ext cx="435673" cy="1284113"/>
          </a:xfrm>
          <a:prstGeom prst="leftBrace">
            <a:avLst/>
          </a:prstGeom>
          <a:ln>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fontAlgn="base">
              <a:lnSpc>
                <a:spcPct val="150000"/>
              </a:lnSpc>
            </a:pPr>
            <a:endParaRPr lang="zh-CN" altLang="en-US" sz="2000" strike="noStrike" noProof="1">
              <a:latin typeface="+mn-ea"/>
            </a:endParaRPr>
          </a:p>
        </p:txBody>
      </p:sp>
      <p:sp>
        <p:nvSpPr>
          <p:cNvPr id="3" name="矩形 2"/>
          <p:cNvSpPr/>
          <p:nvPr/>
        </p:nvSpPr>
        <p:spPr>
          <a:xfrm>
            <a:off x="3913488" y="4987620"/>
            <a:ext cx="8278512" cy="1754326"/>
          </a:xfrm>
          <a:prstGeom prst="rect">
            <a:avLst/>
          </a:prstGeom>
          <a:solidFill>
            <a:schemeClr val="bg1"/>
          </a:solidFill>
          <a:ln>
            <a:solidFill>
              <a:schemeClr val="tx1"/>
            </a:solidFill>
          </a:ln>
        </p:spPr>
        <p:txBody>
          <a:bodyPr wrap="square">
            <a:spAutoFit/>
          </a:bodyPr>
          <a:lstStyle/>
          <a:p>
            <a:pPr>
              <a:lnSpc>
                <a:spcPct val="150000"/>
              </a:lnSpc>
            </a:pPr>
            <a:r>
              <a:rPr kumimoji="1" lang="zh-CN" altLang="en-US" sz="2400" dirty="0">
                <a:latin typeface="+mn-ea"/>
              </a:rPr>
              <a:t>接收窗口左侧序号：确认无误被正确接收的分组序号。</a:t>
            </a:r>
            <a:endParaRPr kumimoji="1" lang="en-US" altLang="zh-CN" sz="2400" dirty="0">
              <a:latin typeface="+mn-ea"/>
            </a:endParaRPr>
          </a:p>
          <a:p>
            <a:pPr>
              <a:lnSpc>
                <a:spcPct val="150000"/>
              </a:lnSpc>
            </a:pPr>
            <a:r>
              <a:rPr kumimoji="1" lang="zh-CN" altLang="en-US" sz="2400" dirty="0">
                <a:latin typeface="+mn-ea"/>
              </a:rPr>
              <a:t>接收窗口中的序号：当前可以接收的分组序号。</a:t>
            </a:r>
          </a:p>
          <a:p>
            <a:pPr>
              <a:lnSpc>
                <a:spcPct val="150000"/>
              </a:lnSpc>
            </a:pPr>
            <a:r>
              <a:rPr kumimoji="1" lang="zh-CN" altLang="en-US" sz="2400" dirty="0">
                <a:latin typeface="+mn-ea"/>
              </a:rPr>
              <a:t>接收窗口右侧序号：暂不接收的分组序号。</a:t>
            </a:r>
          </a:p>
        </p:txBody>
      </p:sp>
    </p:spTree>
    <p:extLst>
      <p:ext uri="{BB962C8B-B14F-4D97-AF65-F5344CB8AC3E}">
        <p14:creationId xmlns:p14="http://schemas.microsoft.com/office/powerpoint/2010/main" val="20316436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cxnSp>
        <p:nvCxnSpPr>
          <p:cNvPr id="90" name="直接连接符 89"/>
          <p:cNvCxnSpPr/>
          <p:nvPr/>
        </p:nvCxnSpPr>
        <p:spPr>
          <a:xfrm>
            <a:off x="1631950" y="4437063"/>
            <a:ext cx="878522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792" name="文本框 90"/>
          <p:cNvSpPr txBox="1"/>
          <p:nvPr/>
        </p:nvSpPr>
        <p:spPr>
          <a:xfrm>
            <a:off x="1631950" y="2428875"/>
            <a:ext cx="631825" cy="1198880"/>
          </a:xfrm>
          <a:prstGeom prst="rect">
            <a:avLst/>
          </a:prstGeom>
          <a:noFill/>
          <a:ln w="9525">
            <a:noFill/>
          </a:ln>
        </p:spPr>
        <p:txBody>
          <a:bodyPr wrap="square" anchor="t">
            <a:spAutoFit/>
          </a:bodyPr>
          <a:lstStyle/>
          <a:p>
            <a:r>
              <a:rPr lang="zh-CN" altLang="en-US" sz="2400">
                <a:latin typeface="Arial" panose="020B0604020202020204" pitchFamily="34" charset="0"/>
                <a:ea typeface="宋体" panose="02010600030101010101" pitchFamily="2" charset="-122"/>
              </a:rPr>
              <a:t>发送方</a:t>
            </a:r>
          </a:p>
        </p:txBody>
      </p:sp>
      <p:sp>
        <p:nvSpPr>
          <p:cNvPr id="31793" name="文本框 91"/>
          <p:cNvSpPr txBox="1"/>
          <p:nvPr/>
        </p:nvSpPr>
        <p:spPr>
          <a:xfrm>
            <a:off x="1685925" y="4995863"/>
            <a:ext cx="631825" cy="1198880"/>
          </a:xfrm>
          <a:prstGeom prst="rect">
            <a:avLst/>
          </a:prstGeom>
          <a:noFill/>
          <a:ln w="9525">
            <a:noFill/>
          </a:ln>
        </p:spPr>
        <p:txBody>
          <a:bodyPr wrap="square" anchor="t">
            <a:spAutoFit/>
          </a:bodyPr>
          <a:lstStyle/>
          <a:p>
            <a:r>
              <a:rPr lang="zh-CN" altLang="en-US" sz="2400">
                <a:latin typeface="Arial" panose="020B0604020202020204" pitchFamily="34" charset="0"/>
                <a:ea typeface="宋体" panose="02010600030101010101" pitchFamily="2" charset="-122"/>
              </a:rPr>
              <a:t>接收方</a:t>
            </a:r>
          </a:p>
        </p:txBody>
      </p:sp>
      <p:sp>
        <p:nvSpPr>
          <p:cNvPr id="67" name="矩形 66"/>
          <p:cNvSpPr/>
          <p:nvPr/>
        </p:nvSpPr>
        <p:spPr>
          <a:xfrm>
            <a:off x="2892425" y="4684713"/>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68" name="矩形 67"/>
          <p:cNvSpPr/>
          <p:nvPr/>
        </p:nvSpPr>
        <p:spPr>
          <a:xfrm>
            <a:off x="3409950" y="4684713"/>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69" name="矩形 68"/>
          <p:cNvSpPr/>
          <p:nvPr/>
        </p:nvSpPr>
        <p:spPr>
          <a:xfrm>
            <a:off x="3927475" y="4684713"/>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3</a:t>
            </a:r>
          </a:p>
        </p:txBody>
      </p:sp>
      <p:sp>
        <p:nvSpPr>
          <p:cNvPr id="70" name="矩形 69"/>
          <p:cNvSpPr/>
          <p:nvPr/>
        </p:nvSpPr>
        <p:spPr>
          <a:xfrm>
            <a:off x="4445000" y="4684713"/>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71" name="矩形 70"/>
          <p:cNvSpPr/>
          <p:nvPr/>
        </p:nvSpPr>
        <p:spPr>
          <a:xfrm>
            <a:off x="4962525" y="4684713"/>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72" name="矩形 71"/>
          <p:cNvSpPr/>
          <p:nvPr/>
        </p:nvSpPr>
        <p:spPr>
          <a:xfrm>
            <a:off x="5480050" y="4684713"/>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73" name="矩形 72"/>
          <p:cNvSpPr/>
          <p:nvPr/>
        </p:nvSpPr>
        <p:spPr>
          <a:xfrm>
            <a:off x="5997575" y="4684713"/>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74" name="矩形 73"/>
          <p:cNvSpPr/>
          <p:nvPr/>
        </p:nvSpPr>
        <p:spPr>
          <a:xfrm>
            <a:off x="6515100" y="4684713"/>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75" name="矩形 74"/>
          <p:cNvSpPr/>
          <p:nvPr/>
        </p:nvSpPr>
        <p:spPr>
          <a:xfrm>
            <a:off x="7032625" y="4684713"/>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76" name="矩形 75"/>
          <p:cNvSpPr/>
          <p:nvPr/>
        </p:nvSpPr>
        <p:spPr>
          <a:xfrm>
            <a:off x="7550150" y="4684713"/>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77" name="矩形 76"/>
          <p:cNvSpPr/>
          <p:nvPr/>
        </p:nvSpPr>
        <p:spPr>
          <a:xfrm>
            <a:off x="8067675" y="4684713"/>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78" name="矩形 77"/>
          <p:cNvSpPr/>
          <p:nvPr/>
        </p:nvSpPr>
        <p:spPr>
          <a:xfrm>
            <a:off x="6012815" y="4510088"/>
            <a:ext cx="1554163" cy="174625"/>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79" name="矩形 78"/>
          <p:cNvSpPr/>
          <p:nvPr/>
        </p:nvSpPr>
        <p:spPr>
          <a:xfrm>
            <a:off x="6030278" y="5189538"/>
            <a:ext cx="1535113" cy="188913"/>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2828" name="文本框 79"/>
          <p:cNvSpPr txBox="1"/>
          <p:nvPr/>
        </p:nvSpPr>
        <p:spPr>
          <a:xfrm>
            <a:off x="2963863" y="4756150"/>
            <a:ext cx="5745162" cy="368300"/>
          </a:xfrm>
          <a:prstGeom prst="rect">
            <a:avLst/>
          </a:prstGeom>
          <a:noFill/>
          <a:ln w="9525">
            <a:noFill/>
          </a:ln>
        </p:spPr>
        <p:txBody>
          <a:bodyPr wrap="square" anchor="t">
            <a:spAutoFit/>
          </a:bodyPr>
          <a:lstStyle/>
          <a:p>
            <a:r>
              <a:rPr lang="en-US" altLang="zh-CN" dirty="0">
                <a:latin typeface="Arial" panose="020B0604020202020204" pitchFamily="34" charset="0"/>
                <a:ea typeface="宋体" panose="02010600030101010101" pitchFamily="2" charset="-122"/>
              </a:rPr>
              <a:t>1      2       3      4      </a:t>
            </a:r>
            <a:r>
              <a:rPr lang="en-US" altLang="zh-CN" b="1" dirty="0">
                <a:latin typeface="Arial" panose="020B0604020202020204" pitchFamily="34" charset="0"/>
                <a:ea typeface="宋体" panose="02010600030101010101" pitchFamily="2" charset="-122"/>
              </a:rPr>
              <a:t>5</a:t>
            </a:r>
            <a:r>
              <a:rPr lang="en-US" altLang="zh-CN" dirty="0">
                <a:solidFill>
                  <a:srgbClr val="D9D9D9"/>
                </a:solidFill>
                <a:latin typeface="Arial" panose="020B0604020202020204" pitchFamily="34" charset="0"/>
                <a:ea typeface="宋体" panose="02010600030101010101" pitchFamily="2" charset="-122"/>
              </a:rPr>
              <a:t> </a:t>
            </a:r>
            <a:r>
              <a:rPr lang="en-US" altLang="zh-CN" dirty="0">
                <a:latin typeface="Arial" panose="020B0604020202020204" pitchFamily="34" charset="0"/>
                <a:ea typeface="宋体" panose="02010600030101010101" pitchFamily="2" charset="-122"/>
              </a:rPr>
              <a:t>    </a:t>
            </a:r>
            <a:r>
              <a:rPr lang="en-US" altLang="zh-CN" dirty="0">
                <a:solidFill>
                  <a:srgbClr val="D9D9D9"/>
                </a:solidFill>
                <a:latin typeface="Arial" panose="020B0604020202020204" pitchFamily="34" charset="0"/>
                <a:ea typeface="宋体" panose="02010600030101010101" pitchFamily="2" charset="-122"/>
              </a:rPr>
              <a:t> </a:t>
            </a:r>
            <a:r>
              <a:rPr lang="en-US" altLang="zh-CN" dirty="0">
                <a:solidFill>
                  <a:srgbClr val="BFBFBF"/>
                </a:solidFill>
                <a:latin typeface="Arial" panose="020B0604020202020204" pitchFamily="34" charset="0"/>
                <a:ea typeface="宋体" panose="02010600030101010101" pitchFamily="2" charset="-122"/>
              </a:rPr>
              <a:t>6</a:t>
            </a:r>
            <a:r>
              <a:rPr lang="en-US" altLang="zh-CN" dirty="0">
                <a:latin typeface="Arial" panose="020B0604020202020204" pitchFamily="34" charset="0"/>
                <a:ea typeface="宋体" panose="02010600030101010101" pitchFamily="2" charset="-122"/>
              </a:rPr>
              <a:t>    </a:t>
            </a:r>
            <a:r>
              <a:rPr lang="en-US" altLang="zh-CN" dirty="0">
                <a:solidFill>
                  <a:srgbClr val="A6A6A6"/>
                </a:solidFill>
                <a:latin typeface="Arial" panose="020B0604020202020204" pitchFamily="34" charset="0"/>
                <a:ea typeface="宋体" panose="02010600030101010101" pitchFamily="2" charset="-122"/>
              </a:rPr>
              <a:t>  </a:t>
            </a:r>
            <a:r>
              <a:rPr lang="en-US" altLang="zh-CN" b="1" dirty="0">
                <a:latin typeface="Arial" panose="020B0604020202020204" pitchFamily="34" charset="0"/>
                <a:ea typeface="宋体" panose="02010600030101010101" pitchFamily="2" charset="-122"/>
              </a:rPr>
              <a:t>7      8      9      </a:t>
            </a:r>
            <a:r>
              <a:rPr lang="en-US" altLang="zh-CN" b="1" dirty="0">
                <a:solidFill>
                  <a:srgbClr val="FF0000"/>
                </a:solidFill>
                <a:latin typeface="Arial" panose="020B0604020202020204" pitchFamily="34" charset="0"/>
                <a:ea typeface="宋体" panose="02010600030101010101" pitchFamily="2" charset="-122"/>
              </a:rPr>
              <a:t>10</a:t>
            </a:r>
            <a:r>
              <a:rPr lang="en-US" altLang="zh-CN" dirty="0">
                <a:latin typeface="Arial" panose="020B0604020202020204" pitchFamily="34" charset="0"/>
                <a:ea typeface="宋体" panose="02010600030101010101" pitchFamily="2" charset="-122"/>
              </a:rPr>
              <a:t>    </a:t>
            </a:r>
            <a:r>
              <a:rPr lang="en-US" altLang="zh-CN" dirty="0">
                <a:solidFill>
                  <a:srgbClr val="FF0000"/>
                </a:solidFill>
                <a:latin typeface="Arial" panose="020B0604020202020204" pitchFamily="34" charset="0"/>
                <a:ea typeface="宋体" panose="02010600030101010101" pitchFamily="2" charset="-122"/>
              </a:rPr>
              <a:t>11</a:t>
            </a:r>
            <a:r>
              <a:rPr lang="en-US" altLang="zh-CN" dirty="0">
                <a:latin typeface="Arial" panose="020B0604020202020204" pitchFamily="34" charset="0"/>
                <a:ea typeface="宋体" panose="02010600030101010101" pitchFamily="2" charset="-122"/>
              </a:rPr>
              <a:t>  </a:t>
            </a:r>
          </a:p>
        </p:txBody>
      </p:sp>
      <p:sp>
        <p:nvSpPr>
          <p:cNvPr id="83" name="椭圆 82"/>
          <p:cNvSpPr/>
          <p:nvPr/>
        </p:nvSpPr>
        <p:spPr>
          <a:xfrm>
            <a:off x="2947988" y="4756150"/>
            <a:ext cx="431800"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1</a:t>
            </a:r>
          </a:p>
        </p:txBody>
      </p:sp>
      <p:sp>
        <p:nvSpPr>
          <p:cNvPr id="84" name="椭圆 83"/>
          <p:cNvSpPr/>
          <p:nvPr/>
        </p:nvSpPr>
        <p:spPr>
          <a:xfrm>
            <a:off x="3465513" y="4756150"/>
            <a:ext cx="431800"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2</a:t>
            </a:r>
          </a:p>
        </p:txBody>
      </p:sp>
      <p:sp>
        <p:nvSpPr>
          <p:cNvPr id="85" name="椭圆 84"/>
          <p:cNvSpPr/>
          <p:nvPr/>
        </p:nvSpPr>
        <p:spPr>
          <a:xfrm>
            <a:off x="3983038" y="4756150"/>
            <a:ext cx="431800"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3</a:t>
            </a:r>
          </a:p>
        </p:txBody>
      </p:sp>
      <p:sp>
        <p:nvSpPr>
          <p:cNvPr id="86" name="椭圆 85"/>
          <p:cNvSpPr/>
          <p:nvPr/>
        </p:nvSpPr>
        <p:spPr>
          <a:xfrm>
            <a:off x="4503738" y="4756150"/>
            <a:ext cx="400050"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4</a:t>
            </a:r>
          </a:p>
        </p:txBody>
      </p:sp>
      <p:sp>
        <p:nvSpPr>
          <p:cNvPr id="28" name="椭圆 27"/>
          <p:cNvSpPr/>
          <p:nvPr/>
        </p:nvSpPr>
        <p:spPr>
          <a:xfrm>
            <a:off x="5026025" y="4756150"/>
            <a:ext cx="400050"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5</a:t>
            </a:r>
          </a:p>
        </p:txBody>
      </p:sp>
      <p:sp>
        <p:nvSpPr>
          <p:cNvPr id="109" name="矩形 108"/>
          <p:cNvSpPr/>
          <p:nvPr/>
        </p:nvSpPr>
        <p:spPr>
          <a:xfrm>
            <a:off x="8594090" y="4689158"/>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12</a:t>
            </a:r>
          </a:p>
        </p:txBody>
      </p:sp>
      <p:sp>
        <p:nvSpPr>
          <p:cNvPr id="110" name="文本框 109"/>
          <p:cNvSpPr txBox="1"/>
          <p:nvPr/>
        </p:nvSpPr>
        <p:spPr>
          <a:xfrm>
            <a:off x="8639810" y="4754880"/>
            <a:ext cx="471805" cy="368300"/>
          </a:xfrm>
          <a:prstGeom prst="rect">
            <a:avLst/>
          </a:prstGeom>
          <a:noFill/>
        </p:spPr>
        <p:txBody>
          <a:bodyPr wrap="square" rtlCol="0">
            <a:spAutoFit/>
          </a:bodyPr>
          <a:lstStyle/>
          <a:p>
            <a:r>
              <a:rPr lang="en-US" altLang="zh-CN">
                <a:solidFill>
                  <a:schemeClr val="accent6"/>
                </a:solidFill>
              </a:rPr>
              <a:t>12</a:t>
            </a:r>
          </a:p>
        </p:txBody>
      </p:sp>
      <p:sp>
        <p:nvSpPr>
          <p:cNvPr id="111" name="矩形 110"/>
          <p:cNvSpPr/>
          <p:nvPr/>
        </p:nvSpPr>
        <p:spPr>
          <a:xfrm>
            <a:off x="2854325"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12" name="矩形 111"/>
          <p:cNvSpPr/>
          <p:nvPr/>
        </p:nvSpPr>
        <p:spPr>
          <a:xfrm>
            <a:off x="3371850"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13" name="矩形 112"/>
          <p:cNvSpPr/>
          <p:nvPr/>
        </p:nvSpPr>
        <p:spPr>
          <a:xfrm>
            <a:off x="3889375"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3</a:t>
            </a:r>
          </a:p>
        </p:txBody>
      </p:sp>
      <p:sp>
        <p:nvSpPr>
          <p:cNvPr id="114" name="矩形 113"/>
          <p:cNvSpPr/>
          <p:nvPr/>
        </p:nvSpPr>
        <p:spPr>
          <a:xfrm>
            <a:off x="4406900"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15" name="矩形 114"/>
          <p:cNvSpPr/>
          <p:nvPr/>
        </p:nvSpPr>
        <p:spPr>
          <a:xfrm>
            <a:off x="4924425"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16" name="矩形 115"/>
          <p:cNvSpPr/>
          <p:nvPr/>
        </p:nvSpPr>
        <p:spPr>
          <a:xfrm>
            <a:off x="5441950"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17" name="矩形 116"/>
          <p:cNvSpPr/>
          <p:nvPr/>
        </p:nvSpPr>
        <p:spPr>
          <a:xfrm>
            <a:off x="5959475"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18" name="矩形 117"/>
          <p:cNvSpPr/>
          <p:nvPr/>
        </p:nvSpPr>
        <p:spPr>
          <a:xfrm>
            <a:off x="6477000"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19" name="矩形 118"/>
          <p:cNvSpPr/>
          <p:nvPr/>
        </p:nvSpPr>
        <p:spPr>
          <a:xfrm>
            <a:off x="6994525"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20" name="矩形 119"/>
          <p:cNvSpPr/>
          <p:nvPr/>
        </p:nvSpPr>
        <p:spPr>
          <a:xfrm>
            <a:off x="7512050"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21" name="矩形 120"/>
          <p:cNvSpPr/>
          <p:nvPr/>
        </p:nvSpPr>
        <p:spPr>
          <a:xfrm>
            <a:off x="8029575"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22" name="矩形 121"/>
          <p:cNvSpPr/>
          <p:nvPr/>
        </p:nvSpPr>
        <p:spPr>
          <a:xfrm>
            <a:off x="4924425" y="2319655"/>
            <a:ext cx="2588260" cy="174625"/>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24" name="矩形 123"/>
          <p:cNvSpPr/>
          <p:nvPr/>
        </p:nvSpPr>
        <p:spPr>
          <a:xfrm>
            <a:off x="4907280" y="2997835"/>
            <a:ext cx="2604770" cy="16002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25" name="文本框 23"/>
          <p:cNvSpPr txBox="1"/>
          <p:nvPr/>
        </p:nvSpPr>
        <p:spPr>
          <a:xfrm>
            <a:off x="2925763" y="2565400"/>
            <a:ext cx="5745162" cy="368300"/>
          </a:xfrm>
          <a:prstGeom prst="rect">
            <a:avLst/>
          </a:prstGeom>
          <a:noFill/>
          <a:ln w="9525">
            <a:noFill/>
          </a:ln>
        </p:spPr>
        <p:txBody>
          <a:bodyPr wrap="square" anchor="t">
            <a:spAutoFit/>
          </a:bodyPr>
          <a:lstStyle/>
          <a:p>
            <a:r>
              <a:rPr lang="en-US" altLang="zh-CN">
                <a:latin typeface="Arial" panose="020B0604020202020204" pitchFamily="34" charset="0"/>
                <a:ea typeface="宋体" panose="02010600030101010101" pitchFamily="2" charset="-122"/>
              </a:rPr>
              <a:t>1      2       3      4      </a:t>
            </a:r>
            <a:r>
              <a:rPr lang="en-US" altLang="zh-CN" b="1">
                <a:latin typeface="Arial" panose="020B0604020202020204" pitchFamily="34" charset="0"/>
                <a:ea typeface="宋体" panose="02010600030101010101" pitchFamily="2" charset="-122"/>
              </a:rPr>
              <a:t>5</a:t>
            </a:r>
            <a:r>
              <a:rPr lang="en-US" altLang="zh-CN">
                <a:solidFill>
                  <a:srgbClr val="D9D9D9"/>
                </a:solidFill>
                <a:latin typeface="Arial" panose="020B0604020202020204" pitchFamily="34" charset="0"/>
                <a:ea typeface="宋体" panose="02010600030101010101" pitchFamily="2" charset="-122"/>
              </a:rPr>
              <a:t> </a:t>
            </a:r>
            <a:r>
              <a:rPr lang="en-US" altLang="zh-CN">
                <a:latin typeface="Arial" panose="020B0604020202020204" pitchFamily="34" charset="0"/>
                <a:ea typeface="宋体" panose="02010600030101010101" pitchFamily="2" charset="-122"/>
              </a:rPr>
              <a:t>    </a:t>
            </a:r>
            <a:r>
              <a:rPr lang="en-US" altLang="zh-CN">
                <a:solidFill>
                  <a:srgbClr val="D9D9D9"/>
                </a:solidFill>
                <a:latin typeface="Arial" panose="020B0604020202020204" pitchFamily="34" charset="0"/>
                <a:ea typeface="宋体" panose="02010600030101010101" pitchFamily="2" charset="-122"/>
              </a:rPr>
              <a:t> </a:t>
            </a:r>
            <a:r>
              <a:rPr lang="en-US" altLang="zh-CN" b="1">
                <a:latin typeface="Arial" panose="020B0604020202020204" pitchFamily="34" charset="0"/>
                <a:ea typeface="宋体" panose="02010600030101010101" pitchFamily="2" charset="-122"/>
              </a:rPr>
              <a:t>6</a:t>
            </a:r>
            <a:r>
              <a:rPr lang="en-US" altLang="zh-CN">
                <a:latin typeface="Arial" panose="020B0604020202020204" pitchFamily="34" charset="0"/>
                <a:ea typeface="宋体" panose="02010600030101010101" pitchFamily="2" charset="-122"/>
              </a:rPr>
              <a:t>      </a:t>
            </a:r>
            <a:r>
              <a:rPr lang="en-US" altLang="zh-CN" b="1">
                <a:latin typeface="Arial" panose="020B0604020202020204" pitchFamily="34" charset="0"/>
                <a:ea typeface="宋体" panose="02010600030101010101" pitchFamily="2" charset="-122"/>
              </a:rPr>
              <a:t>7</a:t>
            </a:r>
            <a:r>
              <a:rPr lang="en-US" altLang="zh-CN">
                <a:latin typeface="Arial" panose="020B0604020202020204" pitchFamily="34" charset="0"/>
                <a:ea typeface="宋体" panose="02010600030101010101" pitchFamily="2" charset="-122"/>
              </a:rPr>
              <a:t>      </a:t>
            </a:r>
            <a:r>
              <a:rPr lang="en-US" altLang="zh-CN" b="1">
                <a:latin typeface="Arial" panose="020B0604020202020204" pitchFamily="34" charset="0"/>
                <a:ea typeface="宋体" panose="02010600030101010101" pitchFamily="2" charset="-122"/>
              </a:rPr>
              <a:t>8 </a:t>
            </a:r>
            <a:r>
              <a:rPr lang="en-US" altLang="zh-CN">
                <a:latin typeface="Arial" panose="020B0604020202020204" pitchFamily="34" charset="0"/>
                <a:ea typeface="宋体" panose="02010600030101010101" pitchFamily="2" charset="-122"/>
              </a:rPr>
              <a:t>     </a:t>
            </a:r>
            <a:r>
              <a:rPr lang="en-US" altLang="zh-CN" b="1">
                <a:solidFill>
                  <a:schemeClr val="tx1"/>
                </a:solidFill>
                <a:latin typeface="Arial" panose="020B0604020202020204" pitchFamily="34" charset="0"/>
                <a:ea typeface="宋体" panose="02010600030101010101" pitchFamily="2" charset="-122"/>
              </a:rPr>
              <a:t>9</a:t>
            </a:r>
            <a:r>
              <a:rPr lang="en-US" altLang="zh-CN">
                <a:latin typeface="Arial" panose="020B0604020202020204" pitchFamily="34" charset="0"/>
                <a:ea typeface="宋体" panose="02010600030101010101" pitchFamily="2" charset="-122"/>
              </a:rPr>
              <a:t>      </a:t>
            </a:r>
            <a:r>
              <a:rPr lang="en-US" altLang="zh-CN" b="1">
                <a:solidFill>
                  <a:schemeClr val="accent6"/>
                </a:solidFill>
                <a:latin typeface="Arial" panose="020B0604020202020204" pitchFamily="34" charset="0"/>
                <a:ea typeface="宋体" panose="02010600030101010101" pitchFamily="2" charset="-122"/>
              </a:rPr>
              <a:t>10</a:t>
            </a:r>
            <a:r>
              <a:rPr lang="en-US" altLang="zh-CN">
                <a:latin typeface="Arial" panose="020B0604020202020204" pitchFamily="34" charset="0"/>
                <a:ea typeface="宋体" panose="02010600030101010101" pitchFamily="2" charset="-122"/>
              </a:rPr>
              <a:t>    </a:t>
            </a:r>
            <a:r>
              <a:rPr lang="en-US" altLang="zh-CN">
                <a:solidFill>
                  <a:srgbClr val="FF0000"/>
                </a:solidFill>
                <a:latin typeface="Arial" panose="020B0604020202020204" pitchFamily="34" charset="0"/>
                <a:ea typeface="宋体" panose="02010600030101010101" pitchFamily="2" charset="-122"/>
              </a:rPr>
              <a:t>11</a:t>
            </a:r>
            <a:r>
              <a:rPr lang="en-US" altLang="zh-CN">
                <a:latin typeface="Arial" panose="020B0604020202020204" pitchFamily="34" charset="0"/>
                <a:ea typeface="宋体" panose="02010600030101010101" pitchFamily="2" charset="-122"/>
              </a:rPr>
              <a:t>  </a:t>
            </a:r>
          </a:p>
        </p:txBody>
      </p:sp>
      <p:sp>
        <p:nvSpPr>
          <p:cNvPr id="126" name="右箭头 125"/>
          <p:cNvSpPr/>
          <p:nvPr/>
        </p:nvSpPr>
        <p:spPr>
          <a:xfrm>
            <a:off x="4359275" y="3330575"/>
            <a:ext cx="803275" cy="222250"/>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27" name="椭圆 126"/>
          <p:cNvSpPr/>
          <p:nvPr/>
        </p:nvSpPr>
        <p:spPr>
          <a:xfrm>
            <a:off x="2908300" y="2565400"/>
            <a:ext cx="433388" cy="358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1</a:t>
            </a:r>
          </a:p>
        </p:txBody>
      </p:sp>
      <p:sp>
        <p:nvSpPr>
          <p:cNvPr id="128" name="椭圆 127"/>
          <p:cNvSpPr/>
          <p:nvPr/>
        </p:nvSpPr>
        <p:spPr>
          <a:xfrm>
            <a:off x="3425825" y="2565400"/>
            <a:ext cx="433388" cy="358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2</a:t>
            </a:r>
          </a:p>
        </p:txBody>
      </p:sp>
      <p:sp>
        <p:nvSpPr>
          <p:cNvPr id="129" name="椭圆 128"/>
          <p:cNvSpPr/>
          <p:nvPr/>
        </p:nvSpPr>
        <p:spPr>
          <a:xfrm>
            <a:off x="3943350" y="2565400"/>
            <a:ext cx="433388" cy="358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3</a:t>
            </a:r>
          </a:p>
        </p:txBody>
      </p:sp>
      <p:sp>
        <p:nvSpPr>
          <p:cNvPr id="130" name="椭圆 129"/>
          <p:cNvSpPr/>
          <p:nvPr/>
        </p:nvSpPr>
        <p:spPr>
          <a:xfrm>
            <a:off x="4464050" y="2565400"/>
            <a:ext cx="401638" cy="358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4</a:t>
            </a:r>
          </a:p>
        </p:txBody>
      </p:sp>
      <p:sp>
        <p:nvSpPr>
          <p:cNvPr id="131" name="矩形 130"/>
          <p:cNvSpPr/>
          <p:nvPr/>
        </p:nvSpPr>
        <p:spPr>
          <a:xfrm>
            <a:off x="2836863"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32" name="矩形 131"/>
          <p:cNvSpPr/>
          <p:nvPr/>
        </p:nvSpPr>
        <p:spPr>
          <a:xfrm>
            <a:off x="3354388"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33" name="矩形 132"/>
          <p:cNvSpPr/>
          <p:nvPr/>
        </p:nvSpPr>
        <p:spPr>
          <a:xfrm>
            <a:off x="3871913"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3</a:t>
            </a:r>
          </a:p>
        </p:txBody>
      </p:sp>
      <p:sp>
        <p:nvSpPr>
          <p:cNvPr id="134" name="矩形 133"/>
          <p:cNvSpPr/>
          <p:nvPr/>
        </p:nvSpPr>
        <p:spPr>
          <a:xfrm>
            <a:off x="4389438"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35" name="矩形 134"/>
          <p:cNvSpPr/>
          <p:nvPr/>
        </p:nvSpPr>
        <p:spPr>
          <a:xfrm>
            <a:off x="4906963"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36" name="矩形 135"/>
          <p:cNvSpPr/>
          <p:nvPr/>
        </p:nvSpPr>
        <p:spPr>
          <a:xfrm>
            <a:off x="5424488"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37" name="矩形 136"/>
          <p:cNvSpPr/>
          <p:nvPr/>
        </p:nvSpPr>
        <p:spPr>
          <a:xfrm>
            <a:off x="5942013"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38" name="矩形 137"/>
          <p:cNvSpPr/>
          <p:nvPr/>
        </p:nvSpPr>
        <p:spPr>
          <a:xfrm>
            <a:off x="6459538"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39" name="矩形 138"/>
          <p:cNvSpPr/>
          <p:nvPr/>
        </p:nvSpPr>
        <p:spPr>
          <a:xfrm>
            <a:off x="6977063"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40" name="矩形 139"/>
          <p:cNvSpPr/>
          <p:nvPr/>
        </p:nvSpPr>
        <p:spPr>
          <a:xfrm>
            <a:off x="7494588"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41" name="矩形 140"/>
          <p:cNvSpPr/>
          <p:nvPr/>
        </p:nvSpPr>
        <p:spPr>
          <a:xfrm>
            <a:off x="8012113"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42" name="矩形 141"/>
          <p:cNvSpPr/>
          <p:nvPr/>
        </p:nvSpPr>
        <p:spPr>
          <a:xfrm>
            <a:off x="5921375" y="3378200"/>
            <a:ext cx="2602230" cy="174625"/>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43" name="矩形 142"/>
          <p:cNvSpPr/>
          <p:nvPr/>
        </p:nvSpPr>
        <p:spPr>
          <a:xfrm>
            <a:off x="5937250" y="4057650"/>
            <a:ext cx="2602865" cy="18923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44" name="文本框 55"/>
          <p:cNvSpPr txBox="1"/>
          <p:nvPr/>
        </p:nvSpPr>
        <p:spPr>
          <a:xfrm>
            <a:off x="2908300" y="3624263"/>
            <a:ext cx="5746750" cy="368300"/>
          </a:xfrm>
          <a:prstGeom prst="rect">
            <a:avLst/>
          </a:prstGeom>
          <a:noFill/>
          <a:ln w="9525">
            <a:noFill/>
          </a:ln>
        </p:spPr>
        <p:txBody>
          <a:bodyPr wrap="square" anchor="t">
            <a:spAutoFit/>
          </a:bodyPr>
          <a:lstStyle/>
          <a:p>
            <a:r>
              <a:rPr lang="en-US" altLang="zh-CN" dirty="0">
                <a:latin typeface="Arial" panose="020B0604020202020204" pitchFamily="34" charset="0"/>
                <a:ea typeface="宋体" panose="02010600030101010101" pitchFamily="2" charset="-122"/>
              </a:rPr>
              <a:t>1      2       3      4      </a:t>
            </a:r>
            <a:r>
              <a:rPr lang="en-US" altLang="zh-CN" b="1" dirty="0">
                <a:latin typeface="Arial" panose="020B0604020202020204" pitchFamily="34" charset="0"/>
                <a:ea typeface="宋体" panose="02010600030101010101" pitchFamily="2" charset="-122"/>
              </a:rPr>
              <a:t>5</a:t>
            </a:r>
            <a:r>
              <a:rPr lang="en-US" altLang="zh-CN" dirty="0">
                <a:solidFill>
                  <a:srgbClr val="D9D9D9"/>
                </a:solidFill>
                <a:latin typeface="Arial" panose="020B0604020202020204" pitchFamily="34" charset="0"/>
                <a:ea typeface="宋体" panose="02010600030101010101" pitchFamily="2" charset="-122"/>
              </a:rPr>
              <a:t> </a:t>
            </a:r>
            <a:r>
              <a:rPr lang="en-US" altLang="zh-CN" dirty="0">
                <a:latin typeface="Arial" panose="020B0604020202020204" pitchFamily="34" charset="0"/>
                <a:ea typeface="宋体" panose="02010600030101010101" pitchFamily="2" charset="-122"/>
              </a:rPr>
              <a:t>    </a:t>
            </a:r>
            <a:r>
              <a:rPr lang="en-US" altLang="zh-CN" dirty="0">
                <a:solidFill>
                  <a:srgbClr val="D9D9D9"/>
                </a:solidFill>
                <a:latin typeface="Arial" panose="020B0604020202020204" pitchFamily="34" charset="0"/>
                <a:ea typeface="宋体" panose="02010600030101010101" pitchFamily="2" charset="-122"/>
              </a:rPr>
              <a:t> </a:t>
            </a:r>
            <a:r>
              <a:rPr lang="en-US" altLang="zh-CN" b="1" dirty="0">
                <a:latin typeface="Arial" panose="020B0604020202020204" pitchFamily="34" charset="0"/>
                <a:ea typeface="宋体" panose="02010600030101010101" pitchFamily="2" charset="-122"/>
              </a:rPr>
              <a:t>6</a:t>
            </a:r>
            <a:r>
              <a:rPr lang="en-US" altLang="zh-CN" dirty="0">
                <a:latin typeface="Arial" panose="020B0604020202020204" pitchFamily="34" charset="0"/>
                <a:ea typeface="宋体" panose="02010600030101010101" pitchFamily="2" charset="-122"/>
              </a:rPr>
              <a:t>      </a:t>
            </a:r>
            <a:r>
              <a:rPr lang="en-US" altLang="zh-CN" b="1" dirty="0">
                <a:latin typeface="Arial" panose="020B0604020202020204" pitchFamily="34" charset="0"/>
                <a:ea typeface="宋体" panose="02010600030101010101" pitchFamily="2" charset="-122"/>
              </a:rPr>
              <a:t>7</a:t>
            </a:r>
            <a:r>
              <a:rPr lang="en-US" altLang="zh-CN" dirty="0">
                <a:latin typeface="Arial" panose="020B0604020202020204" pitchFamily="34" charset="0"/>
                <a:ea typeface="宋体" panose="02010600030101010101" pitchFamily="2" charset="-122"/>
              </a:rPr>
              <a:t>      </a:t>
            </a:r>
            <a:r>
              <a:rPr lang="en-US" altLang="zh-CN" b="1" dirty="0">
                <a:latin typeface="Arial" panose="020B0604020202020204" pitchFamily="34" charset="0"/>
                <a:ea typeface="宋体" panose="02010600030101010101" pitchFamily="2" charset="-122"/>
              </a:rPr>
              <a:t>8</a:t>
            </a:r>
            <a:r>
              <a:rPr lang="en-US" altLang="zh-CN" dirty="0">
                <a:latin typeface="Arial" panose="020B0604020202020204" pitchFamily="34" charset="0"/>
                <a:ea typeface="宋体" panose="02010600030101010101" pitchFamily="2" charset="-122"/>
              </a:rPr>
              <a:t>     </a:t>
            </a:r>
            <a:r>
              <a:rPr lang="en-US" altLang="zh-CN" dirty="0">
                <a:solidFill>
                  <a:schemeClr val="tx1"/>
                </a:solidFill>
                <a:latin typeface="Arial" panose="020B0604020202020204" pitchFamily="34" charset="0"/>
                <a:ea typeface="宋体" panose="02010600030101010101" pitchFamily="2" charset="-122"/>
              </a:rPr>
              <a:t>  </a:t>
            </a:r>
            <a:r>
              <a:rPr lang="en-US" altLang="zh-CN" b="1" dirty="0">
                <a:solidFill>
                  <a:schemeClr val="tx1"/>
                </a:solidFill>
                <a:latin typeface="Arial" panose="020B0604020202020204" pitchFamily="34" charset="0"/>
                <a:ea typeface="宋体" panose="02010600030101010101" pitchFamily="2" charset="-122"/>
              </a:rPr>
              <a:t>9</a:t>
            </a:r>
            <a:r>
              <a:rPr lang="en-US" altLang="zh-CN" dirty="0">
                <a:latin typeface="Arial" panose="020B0604020202020204" pitchFamily="34" charset="0"/>
                <a:ea typeface="宋体" panose="02010600030101010101" pitchFamily="2" charset="-122"/>
              </a:rPr>
              <a:t>      </a:t>
            </a:r>
            <a:r>
              <a:rPr lang="en-US" altLang="zh-CN" b="1" dirty="0">
                <a:solidFill>
                  <a:srgbClr val="BFBFBF"/>
                </a:solidFill>
                <a:latin typeface="Arial" panose="020B0604020202020204" pitchFamily="34" charset="0"/>
                <a:ea typeface="宋体" panose="02010600030101010101" pitchFamily="2" charset="-122"/>
              </a:rPr>
              <a:t>10</a:t>
            </a:r>
            <a:r>
              <a:rPr lang="en-US" altLang="zh-CN" dirty="0">
                <a:latin typeface="Arial" panose="020B0604020202020204" pitchFamily="34" charset="0"/>
                <a:ea typeface="宋体" panose="02010600030101010101" pitchFamily="2" charset="-122"/>
              </a:rPr>
              <a:t>    </a:t>
            </a:r>
            <a:r>
              <a:rPr lang="en-US" altLang="zh-CN" dirty="0">
                <a:solidFill>
                  <a:srgbClr val="A6A6A6"/>
                </a:solidFill>
                <a:latin typeface="Arial" panose="020B0604020202020204" pitchFamily="34" charset="0"/>
                <a:ea typeface="宋体" panose="02010600030101010101" pitchFamily="2" charset="-122"/>
              </a:rPr>
              <a:t>11</a:t>
            </a:r>
            <a:r>
              <a:rPr lang="en-US" altLang="zh-CN" dirty="0">
                <a:latin typeface="Arial" panose="020B0604020202020204" pitchFamily="34" charset="0"/>
                <a:ea typeface="宋体" panose="02010600030101010101" pitchFamily="2" charset="-122"/>
              </a:rPr>
              <a:t>  </a:t>
            </a:r>
          </a:p>
        </p:txBody>
      </p:sp>
      <p:sp>
        <p:nvSpPr>
          <p:cNvPr id="145" name="椭圆 144"/>
          <p:cNvSpPr/>
          <p:nvPr/>
        </p:nvSpPr>
        <p:spPr>
          <a:xfrm>
            <a:off x="2892425" y="3624263"/>
            <a:ext cx="431800"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1</a:t>
            </a:r>
          </a:p>
        </p:txBody>
      </p:sp>
      <p:sp>
        <p:nvSpPr>
          <p:cNvPr id="146" name="椭圆 145"/>
          <p:cNvSpPr/>
          <p:nvPr/>
        </p:nvSpPr>
        <p:spPr>
          <a:xfrm>
            <a:off x="3409950" y="3624263"/>
            <a:ext cx="431800"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2</a:t>
            </a:r>
          </a:p>
        </p:txBody>
      </p:sp>
      <p:sp>
        <p:nvSpPr>
          <p:cNvPr id="147" name="椭圆 146"/>
          <p:cNvSpPr/>
          <p:nvPr/>
        </p:nvSpPr>
        <p:spPr>
          <a:xfrm>
            <a:off x="3927475" y="3624263"/>
            <a:ext cx="431800"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3</a:t>
            </a:r>
          </a:p>
        </p:txBody>
      </p:sp>
      <p:sp>
        <p:nvSpPr>
          <p:cNvPr id="148" name="椭圆 147"/>
          <p:cNvSpPr/>
          <p:nvPr/>
        </p:nvSpPr>
        <p:spPr>
          <a:xfrm>
            <a:off x="4448175" y="3624263"/>
            <a:ext cx="400050"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4</a:t>
            </a:r>
          </a:p>
        </p:txBody>
      </p:sp>
      <p:sp>
        <p:nvSpPr>
          <p:cNvPr id="149" name="椭圆 148"/>
          <p:cNvSpPr/>
          <p:nvPr/>
        </p:nvSpPr>
        <p:spPr>
          <a:xfrm>
            <a:off x="4981575" y="3629025"/>
            <a:ext cx="401638" cy="358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5</a:t>
            </a:r>
          </a:p>
        </p:txBody>
      </p:sp>
      <p:sp>
        <p:nvSpPr>
          <p:cNvPr id="150" name="椭圆 149"/>
          <p:cNvSpPr/>
          <p:nvPr/>
        </p:nvSpPr>
        <p:spPr>
          <a:xfrm>
            <a:off x="5473700" y="3624580"/>
            <a:ext cx="401638" cy="358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6</a:t>
            </a:r>
          </a:p>
        </p:txBody>
      </p:sp>
      <p:sp>
        <p:nvSpPr>
          <p:cNvPr id="151" name="矩形 150"/>
          <p:cNvSpPr/>
          <p:nvPr/>
        </p:nvSpPr>
        <p:spPr>
          <a:xfrm>
            <a:off x="8544560" y="249269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12</a:t>
            </a:r>
          </a:p>
        </p:txBody>
      </p:sp>
      <p:sp>
        <p:nvSpPr>
          <p:cNvPr id="152" name="文本框 151"/>
          <p:cNvSpPr txBox="1"/>
          <p:nvPr/>
        </p:nvSpPr>
        <p:spPr>
          <a:xfrm>
            <a:off x="8590280" y="2558415"/>
            <a:ext cx="471805" cy="368300"/>
          </a:xfrm>
          <a:prstGeom prst="rect">
            <a:avLst/>
          </a:prstGeom>
          <a:noFill/>
        </p:spPr>
        <p:txBody>
          <a:bodyPr wrap="square" rtlCol="0">
            <a:spAutoFit/>
          </a:bodyPr>
          <a:lstStyle/>
          <a:p>
            <a:r>
              <a:rPr lang="en-US" altLang="zh-CN">
                <a:solidFill>
                  <a:schemeClr val="accent6"/>
                </a:solidFill>
              </a:rPr>
              <a:t>12</a:t>
            </a:r>
          </a:p>
        </p:txBody>
      </p:sp>
      <p:sp>
        <p:nvSpPr>
          <p:cNvPr id="153" name="矩形 152"/>
          <p:cNvSpPr/>
          <p:nvPr/>
        </p:nvSpPr>
        <p:spPr>
          <a:xfrm>
            <a:off x="8525510" y="355441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12</a:t>
            </a:r>
          </a:p>
        </p:txBody>
      </p:sp>
      <p:sp>
        <p:nvSpPr>
          <p:cNvPr id="154" name="文本框 153"/>
          <p:cNvSpPr txBox="1"/>
          <p:nvPr/>
        </p:nvSpPr>
        <p:spPr>
          <a:xfrm>
            <a:off x="8571230" y="3620135"/>
            <a:ext cx="471805" cy="368300"/>
          </a:xfrm>
          <a:prstGeom prst="rect">
            <a:avLst/>
          </a:prstGeom>
          <a:noFill/>
        </p:spPr>
        <p:txBody>
          <a:bodyPr wrap="square" rtlCol="0">
            <a:spAutoFit/>
          </a:bodyPr>
          <a:lstStyle/>
          <a:p>
            <a:r>
              <a:rPr lang="en-US" altLang="zh-CN">
                <a:solidFill>
                  <a:schemeClr val="accent6"/>
                </a:solidFill>
              </a:rPr>
              <a:t>12</a:t>
            </a:r>
          </a:p>
        </p:txBody>
      </p:sp>
      <p:sp>
        <p:nvSpPr>
          <p:cNvPr id="80" name="圆角矩形标注 79"/>
          <p:cNvSpPr/>
          <p:nvPr/>
        </p:nvSpPr>
        <p:spPr>
          <a:xfrm>
            <a:off x="2558319" y="5595303"/>
            <a:ext cx="7408641" cy="1095688"/>
          </a:xfrm>
          <a:prstGeom prst="wedgeRoundRectCallout">
            <a:avLst>
              <a:gd name="adj1" fmla="val -25575"/>
              <a:gd name="adj2" fmla="val -7813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400" dirty="0">
                <a:latin typeface="+mn-ea"/>
              </a:rPr>
              <a:t>接收窗口左侧序号：</a:t>
            </a:r>
            <a:endParaRPr kumimoji="1" lang="en-US" altLang="zh-CN" sz="2400" dirty="0">
              <a:latin typeface="+mn-ea"/>
            </a:endParaRPr>
          </a:p>
          <a:p>
            <a:r>
              <a:rPr kumimoji="1" lang="en-US" altLang="zh-CN" sz="2400" dirty="0">
                <a:latin typeface="+mn-ea"/>
              </a:rPr>
              <a:t>1</a:t>
            </a:r>
            <a:r>
              <a:rPr kumimoji="1" lang="zh-CN" altLang="en-US" sz="2400" dirty="0">
                <a:latin typeface="+mn-ea"/>
              </a:rPr>
              <a:t>、</a:t>
            </a:r>
            <a:r>
              <a:rPr kumimoji="1" lang="en-US" altLang="zh-CN" sz="2400" dirty="0">
                <a:latin typeface="+mn-ea"/>
              </a:rPr>
              <a:t>2</a:t>
            </a:r>
            <a:r>
              <a:rPr kumimoji="1" lang="zh-CN" altLang="en-US" sz="2400" dirty="0">
                <a:latin typeface="+mn-ea"/>
              </a:rPr>
              <a:t>、</a:t>
            </a:r>
            <a:r>
              <a:rPr kumimoji="1" lang="en-US" altLang="zh-CN" sz="2400" dirty="0">
                <a:latin typeface="+mn-ea"/>
              </a:rPr>
              <a:t>3</a:t>
            </a:r>
            <a:r>
              <a:rPr kumimoji="1" lang="zh-CN" altLang="en-US" sz="2400" dirty="0">
                <a:latin typeface="+mn-ea"/>
              </a:rPr>
              <a:t>、</a:t>
            </a:r>
            <a:r>
              <a:rPr kumimoji="1" lang="en-US" altLang="zh-CN" sz="2400" dirty="0">
                <a:latin typeface="+mn-ea"/>
              </a:rPr>
              <a:t>4</a:t>
            </a:r>
            <a:r>
              <a:rPr kumimoji="1" lang="zh-CN" altLang="en-US" sz="2400" dirty="0">
                <a:latin typeface="+mn-ea"/>
              </a:rPr>
              <a:t>、</a:t>
            </a:r>
            <a:r>
              <a:rPr kumimoji="1" lang="en-US" altLang="zh-CN" sz="2400" dirty="0">
                <a:latin typeface="+mn-ea"/>
              </a:rPr>
              <a:t>5</a:t>
            </a:r>
            <a:r>
              <a:rPr kumimoji="1" lang="zh-CN" altLang="en-US" sz="2400" dirty="0">
                <a:latin typeface="+mn-ea"/>
              </a:rPr>
              <a:t>、</a:t>
            </a:r>
            <a:r>
              <a:rPr kumimoji="1" lang="en-US" altLang="zh-CN" sz="2400" dirty="0">
                <a:latin typeface="+mn-ea"/>
              </a:rPr>
              <a:t>6</a:t>
            </a:r>
            <a:r>
              <a:rPr kumimoji="1" lang="zh-CN" altLang="en-US" sz="2400" dirty="0">
                <a:latin typeface="+mn-ea"/>
              </a:rPr>
              <a:t>确认无误被正确接收的分组序号。</a:t>
            </a:r>
          </a:p>
        </p:txBody>
      </p:sp>
      <p:sp>
        <p:nvSpPr>
          <p:cNvPr id="81" name="椭圆 80"/>
          <p:cNvSpPr/>
          <p:nvPr/>
        </p:nvSpPr>
        <p:spPr>
          <a:xfrm>
            <a:off x="5525770" y="4762817"/>
            <a:ext cx="400050"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6</a:t>
            </a:r>
          </a:p>
        </p:txBody>
      </p:sp>
      <p:sp>
        <p:nvSpPr>
          <p:cNvPr id="94" name="文本框 21"/>
          <p:cNvSpPr txBox="1"/>
          <p:nvPr/>
        </p:nvSpPr>
        <p:spPr>
          <a:xfrm>
            <a:off x="5293518" y="1744908"/>
            <a:ext cx="1462088" cy="400110"/>
          </a:xfrm>
          <a:prstGeom prst="rect">
            <a:avLst/>
          </a:prstGeom>
          <a:noFill/>
          <a:ln w="9525">
            <a:noFill/>
          </a:ln>
        </p:spPr>
        <p:txBody>
          <a:bodyPr wrap="square" anchor="t">
            <a:spAutoFit/>
          </a:bodyPr>
          <a:lstStyle/>
          <a:p>
            <a:r>
              <a:rPr lang="zh-CN" altLang="en-US" sz="2000">
                <a:latin typeface="Microsoft YaHei" charset="-122"/>
                <a:ea typeface="Microsoft YaHei" charset="-122"/>
                <a:cs typeface="Microsoft YaHei" charset="-122"/>
              </a:rPr>
              <a:t>发送窗口</a:t>
            </a:r>
          </a:p>
        </p:txBody>
      </p:sp>
    </p:spTree>
    <p:extLst>
      <p:ext uri="{BB962C8B-B14F-4D97-AF65-F5344CB8AC3E}">
        <p14:creationId xmlns:p14="http://schemas.microsoft.com/office/powerpoint/2010/main" val="198780601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1792" name="文本框 90"/>
          <p:cNvSpPr txBox="1"/>
          <p:nvPr/>
        </p:nvSpPr>
        <p:spPr>
          <a:xfrm>
            <a:off x="1631950" y="2428875"/>
            <a:ext cx="631825" cy="1198880"/>
          </a:xfrm>
          <a:prstGeom prst="rect">
            <a:avLst/>
          </a:prstGeom>
          <a:noFill/>
          <a:ln w="9525">
            <a:noFill/>
          </a:ln>
        </p:spPr>
        <p:txBody>
          <a:bodyPr wrap="square" anchor="t">
            <a:spAutoFit/>
          </a:bodyPr>
          <a:lstStyle/>
          <a:p>
            <a:r>
              <a:rPr lang="zh-CN" altLang="en-US" sz="2400">
                <a:latin typeface="Arial" panose="020B0604020202020204" pitchFamily="34" charset="0"/>
                <a:ea typeface="宋体" panose="02010600030101010101" pitchFamily="2" charset="-122"/>
              </a:rPr>
              <a:t>发送方</a:t>
            </a:r>
          </a:p>
        </p:txBody>
      </p:sp>
      <p:sp>
        <p:nvSpPr>
          <p:cNvPr id="31793" name="文本框 91"/>
          <p:cNvSpPr txBox="1"/>
          <p:nvPr/>
        </p:nvSpPr>
        <p:spPr>
          <a:xfrm>
            <a:off x="1685925" y="4995863"/>
            <a:ext cx="631825" cy="1198880"/>
          </a:xfrm>
          <a:prstGeom prst="rect">
            <a:avLst/>
          </a:prstGeom>
          <a:noFill/>
          <a:ln w="9525">
            <a:noFill/>
          </a:ln>
        </p:spPr>
        <p:txBody>
          <a:bodyPr wrap="square" anchor="t">
            <a:spAutoFit/>
          </a:bodyPr>
          <a:lstStyle/>
          <a:p>
            <a:r>
              <a:rPr lang="zh-CN" altLang="en-US" sz="2400">
                <a:latin typeface="Arial" panose="020B0604020202020204" pitchFamily="34" charset="0"/>
                <a:ea typeface="宋体" panose="02010600030101010101" pitchFamily="2" charset="-122"/>
              </a:rPr>
              <a:t>接收方</a:t>
            </a:r>
          </a:p>
        </p:txBody>
      </p:sp>
      <p:sp>
        <p:nvSpPr>
          <p:cNvPr id="111" name="矩形 110"/>
          <p:cNvSpPr/>
          <p:nvPr/>
        </p:nvSpPr>
        <p:spPr>
          <a:xfrm>
            <a:off x="2854325"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12" name="矩形 111"/>
          <p:cNvSpPr/>
          <p:nvPr/>
        </p:nvSpPr>
        <p:spPr>
          <a:xfrm>
            <a:off x="3371850"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13" name="矩形 112"/>
          <p:cNvSpPr/>
          <p:nvPr/>
        </p:nvSpPr>
        <p:spPr>
          <a:xfrm>
            <a:off x="3889375"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3</a:t>
            </a:r>
          </a:p>
        </p:txBody>
      </p:sp>
      <p:sp>
        <p:nvSpPr>
          <p:cNvPr id="114" name="矩形 113"/>
          <p:cNvSpPr/>
          <p:nvPr/>
        </p:nvSpPr>
        <p:spPr>
          <a:xfrm>
            <a:off x="4406900"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15" name="矩形 114"/>
          <p:cNvSpPr/>
          <p:nvPr/>
        </p:nvSpPr>
        <p:spPr>
          <a:xfrm>
            <a:off x="4924425"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16" name="矩形 115"/>
          <p:cNvSpPr/>
          <p:nvPr/>
        </p:nvSpPr>
        <p:spPr>
          <a:xfrm>
            <a:off x="5441950"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17" name="矩形 116"/>
          <p:cNvSpPr/>
          <p:nvPr/>
        </p:nvSpPr>
        <p:spPr>
          <a:xfrm>
            <a:off x="5959475"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18" name="矩形 117"/>
          <p:cNvSpPr/>
          <p:nvPr/>
        </p:nvSpPr>
        <p:spPr>
          <a:xfrm>
            <a:off x="6477000"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19" name="矩形 118"/>
          <p:cNvSpPr/>
          <p:nvPr/>
        </p:nvSpPr>
        <p:spPr>
          <a:xfrm>
            <a:off x="6994525"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20" name="矩形 119"/>
          <p:cNvSpPr/>
          <p:nvPr/>
        </p:nvSpPr>
        <p:spPr>
          <a:xfrm>
            <a:off x="7512050"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21" name="矩形 120"/>
          <p:cNvSpPr/>
          <p:nvPr/>
        </p:nvSpPr>
        <p:spPr>
          <a:xfrm>
            <a:off x="8029575"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22" name="矩形 121"/>
          <p:cNvSpPr/>
          <p:nvPr/>
        </p:nvSpPr>
        <p:spPr>
          <a:xfrm>
            <a:off x="4924425" y="2319655"/>
            <a:ext cx="2588260" cy="174625"/>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24" name="矩形 123"/>
          <p:cNvSpPr/>
          <p:nvPr/>
        </p:nvSpPr>
        <p:spPr>
          <a:xfrm>
            <a:off x="4907280" y="2997835"/>
            <a:ext cx="2604770" cy="16002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25" name="文本框 23"/>
          <p:cNvSpPr txBox="1"/>
          <p:nvPr/>
        </p:nvSpPr>
        <p:spPr>
          <a:xfrm>
            <a:off x="2925763" y="2565400"/>
            <a:ext cx="5745162" cy="368300"/>
          </a:xfrm>
          <a:prstGeom prst="rect">
            <a:avLst/>
          </a:prstGeom>
          <a:noFill/>
          <a:ln w="9525">
            <a:noFill/>
          </a:ln>
        </p:spPr>
        <p:txBody>
          <a:bodyPr wrap="square" anchor="t">
            <a:spAutoFit/>
          </a:bodyPr>
          <a:lstStyle/>
          <a:p>
            <a:r>
              <a:rPr lang="en-US" altLang="zh-CN">
                <a:latin typeface="Arial" panose="020B0604020202020204" pitchFamily="34" charset="0"/>
                <a:ea typeface="宋体" panose="02010600030101010101" pitchFamily="2" charset="-122"/>
              </a:rPr>
              <a:t>1      2       3      4      </a:t>
            </a:r>
            <a:r>
              <a:rPr lang="en-US" altLang="zh-CN" b="1">
                <a:latin typeface="Arial" panose="020B0604020202020204" pitchFamily="34" charset="0"/>
                <a:ea typeface="宋体" panose="02010600030101010101" pitchFamily="2" charset="-122"/>
              </a:rPr>
              <a:t>5</a:t>
            </a:r>
            <a:r>
              <a:rPr lang="en-US" altLang="zh-CN">
                <a:solidFill>
                  <a:srgbClr val="D9D9D9"/>
                </a:solidFill>
                <a:latin typeface="Arial" panose="020B0604020202020204" pitchFamily="34" charset="0"/>
                <a:ea typeface="宋体" panose="02010600030101010101" pitchFamily="2" charset="-122"/>
              </a:rPr>
              <a:t> </a:t>
            </a:r>
            <a:r>
              <a:rPr lang="en-US" altLang="zh-CN">
                <a:latin typeface="Arial" panose="020B0604020202020204" pitchFamily="34" charset="0"/>
                <a:ea typeface="宋体" panose="02010600030101010101" pitchFamily="2" charset="-122"/>
              </a:rPr>
              <a:t>    </a:t>
            </a:r>
            <a:r>
              <a:rPr lang="en-US" altLang="zh-CN">
                <a:solidFill>
                  <a:srgbClr val="D9D9D9"/>
                </a:solidFill>
                <a:latin typeface="Arial" panose="020B0604020202020204" pitchFamily="34" charset="0"/>
                <a:ea typeface="宋体" panose="02010600030101010101" pitchFamily="2" charset="-122"/>
              </a:rPr>
              <a:t> </a:t>
            </a:r>
            <a:r>
              <a:rPr lang="en-US" altLang="zh-CN" b="1">
                <a:latin typeface="Arial" panose="020B0604020202020204" pitchFamily="34" charset="0"/>
                <a:ea typeface="宋体" panose="02010600030101010101" pitchFamily="2" charset="-122"/>
              </a:rPr>
              <a:t>6</a:t>
            </a:r>
            <a:r>
              <a:rPr lang="en-US" altLang="zh-CN">
                <a:latin typeface="Arial" panose="020B0604020202020204" pitchFamily="34" charset="0"/>
                <a:ea typeface="宋体" panose="02010600030101010101" pitchFamily="2" charset="-122"/>
              </a:rPr>
              <a:t>      </a:t>
            </a:r>
            <a:r>
              <a:rPr lang="en-US" altLang="zh-CN" b="1">
                <a:latin typeface="Arial" panose="020B0604020202020204" pitchFamily="34" charset="0"/>
                <a:ea typeface="宋体" panose="02010600030101010101" pitchFamily="2" charset="-122"/>
              </a:rPr>
              <a:t>7</a:t>
            </a:r>
            <a:r>
              <a:rPr lang="en-US" altLang="zh-CN">
                <a:latin typeface="Arial" panose="020B0604020202020204" pitchFamily="34" charset="0"/>
                <a:ea typeface="宋体" panose="02010600030101010101" pitchFamily="2" charset="-122"/>
              </a:rPr>
              <a:t>      </a:t>
            </a:r>
            <a:r>
              <a:rPr lang="en-US" altLang="zh-CN" b="1">
                <a:latin typeface="Arial" panose="020B0604020202020204" pitchFamily="34" charset="0"/>
                <a:ea typeface="宋体" panose="02010600030101010101" pitchFamily="2" charset="-122"/>
              </a:rPr>
              <a:t>8 </a:t>
            </a:r>
            <a:r>
              <a:rPr lang="en-US" altLang="zh-CN">
                <a:latin typeface="Arial" panose="020B0604020202020204" pitchFamily="34" charset="0"/>
                <a:ea typeface="宋体" panose="02010600030101010101" pitchFamily="2" charset="-122"/>
              </a:rPr>
              <a:t>     </a:t>
            </a:r>
            <a:r>
              <a:rPr lang="en-US" altLang="zh-CN" b="1">
                <a:solidFill>
                  <a:schemeClr val="tx1"/>
                </a:solidFill>
                <a:latin typeface="Arial" panose="020B0604020202020204" pitchFamily="34" charset="0"/>
                <a:ea typeface="宋体" panose="02010600030101010101" pitchFamily="2" charset="-122"/>
              </a:rPr>
              <a:t>9</a:t>
            </a:r>
            <a:r>
              <a:rPr lang="en-US" altLang="zh-CN">
                <a:latin typeface="Arial" panose="020B0604020202020204" pitchFamily="34" charset="0"/>
                <a:ea typeface="宋体" panose="02010600030101010101" pitchFamily="2" charset="-122"/>
              </a:rPr>
              <a:t>      </a:t>
            </a:r>
            <a:r>
              <a:rPr lang="en-US" altLang="zh-CN" b="1">
                <a:solidFill>
                  <a:schemeClr val="accent6"/>
                </a:solidFill>
                <a:latin typeface="Arial" panose="020B0604020202020204" pitchFamily="34" charset="0"/>
                <a:ea typeface="宋体" panose="02010600030101010101" pitchFamily="2" charset="-122"/>
              </a:rPr>
              <a:t>10</a:t>
            </a:r>
            <a:r>
              <a:rPr lang="en-US" altLang="zh-CN">
                <a:latin typeface="Arial" panose="020B0604020202020204" pitchFamily="34" charset="0"/>
                <a:ea typeface="宋体" panose="02010600030101010101" pitchFamily="2" charset="-122"/>
              </a:rPr>
              <a:t>    </a:t>
            </a:r>
            <a:r>
              <a:rPr lang="en-US" altLang="zh-CN">
                <a:solidFill>
                  <a:srgbClr val="FF0000"/>
                </a:solidFill>
                <a:latin typeface="Arial" panose="020B0604020202020204" pitchFamily="34" charset="0"/>
                <a:ea typeface="宋体" panose="02010600030101010101" pitchFamily="2" charset="-122"/>
              </a:rPr>
              <a:t>11</a:t>
            </a:r>
            <a:r>
              <a:rPr lang="en-US" altLang="zh-CN">
                <a:latin typeface="Arial" panose="020B0604020202020204" pitchFamily="34" charset="0"/>
                <a:ea typeface="宋体" panose="02010600030101010101" pitchFamily="2" charset="-122"/>
              </a:rPr>
              <a:t>  </a:t>
            </a:r>
          </a:p>
        </p:txBody>
      </p:sp>
      <p:sp>
        <p:nvSpPr>
          <p:cNvPr id="126" name="右箭头 125"/>
          <p:cNvSpPr/>
          <p:nvPr/>
        </p:nvSpPr>
        <p:spPr>
          <a:xfrm>
            <a:off x="4359275" y="3330575"/>
            <a:ext cx="803275" cy="222250"/>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27" name="椭圆 126"/>
          <p:cNvSpPr/>
          <p:nvPr/>
        </p:nvSpPr>
        <p:spPr>
          <a:xfrm>
            <a:off x="2908300" y="2565400"/>
            <a:ext cx="433388" cy="358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1</a:t>
            </a:r>
          </a:p>
        </p:txBody>
      </p:sp>
      <p:sp>
        <p:nvSpPr>
          <p:cNvPr id="128" name="椭圆 127"/>
          <p:cNvSpPr/>
          <p:nvPr/>
        </p:nvSpPr>
        <p:spPr>
          <a:xfrm>
            <a:off x="3425825" y="2565400"/>
            <a:ext cx="433388" cy="358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2</a:t>
            </a:r>
          </a:p>
        </p:txBody>
      </p:sp>
      <p:sp>
        <p:nvSpPr>
          <p:cNvPr id="129" name="椭圆 128"/>
          <p:cNvSpPr/>
          <p:nvPr/>
        </p:nvSpPr>
        <p:spPr>
          <a:xfrm>
            <a:off x="3943350" y="2565400"/>
            <a:ext cx="433388" cy="358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3</a:t>
            </a:r>
          </a:p>
        </p:txBody>
      </p:sp>
      <p:sp>
        <p:nvSpPr>
          <p:cNvPr id="130" name="椭圆 129"/>
          <p:cNvSpPr/>
          <p:nvPr/>
        </p:nvSpPr>
        <p:spPr>
          <a:xfrm>
            <a:off x="4464050" y="2565400"/>
            <a:ext cx="401638" cy="358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4</a:t>
            </a:r>
          </a:p>
        </p:txBody>
      </p:sp>
      <p:sp>
        <p:nvSpPr>
          <p:cNvPr id="131" name="矩形 130"/>
          <p:cNvSpPr/>
          <p:nvPr/>
        </p:nvSpPr>
        <p:spPr>
          <a:xfrm>
            <a:off x="2836863"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32" name="矩形 131"/>
          <p:cNvSpPr/>
          <p:nvPr/>
        </p:nvSpPr>
        <p:spPr>
          <a:xfrm>
            <a:off x="3354388"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33" name="矩形 132"/>
          <p:cNvSpPr/>
          <p:nvPr/>
        </p:nvSpPr>
        <p:spPr>
          <a:xfrm>
            <a:off x="3871913"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3</a:t>
            </a:r>
          </a:p>
        </p:txBody>
      </p:sp>
      <p:sp>
        <p:nvSpPr>
          <p:cNvPr id="134" name="矩形 133"/>
          <p:cNvSpPr/>
          <p:nvPr/>
        </p:nvSpPr>
        <p:spPr>
          <a:xfrm>
            <a:off x="4389438"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35" name="矩形 134"/>
          <p:cNvSpPr/>
          <p:nvPr/>
        </p:nvSpPr>
        <p:spPr>
          <a:xfrm>
            <a:off x="4906963"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36" name="矩形 135"/>
          <p:cNvSpPr/>
          <p:nvPr/>
        </p:nvSpPr>
        <p:spPr>
          <a:xfrm>
            <a:off x="5424488"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37" name="矩形 136"/>
          <p:cNvSpPr/>
          <p:nvPr/>
        </p:nvSpPr>
        <p:spPr>
          <a:xfrm>
            <a:off x="5942013"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38" name="矩形 137"/>
          <p:cNvSpPr/>
          <p:nvPr/>
        </p:nvSpPr>
        <p:spPr>
          <a:xfrm>
            <a:off x="6459538"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39" name="矩形 138"/>
          <p:cNvSpPr/>
          <p:nvPr/>
        </p:nvSpPr>
        <p:spPr>
          <a:xfrm>
            <a:off x="6977063"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40" name="矩形 139"/>
          <p:cNvSpPr/>
          <p:nvPr/>
        </p:nvSpPr>
        <p:spPr>
          <a:xfrm>
            <a:off x="7494588"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41" name="矩形 140"/>
          <p:cNvSpPr/>
          <p:nvPr/>
        </p:nvSpPr>
        <p:spPr>
          <a:xfrm>
            <a:off x="8012113"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42" name="矩形 141"/>
          <p:cNvSpPr/>
          <p:nvPr/>
        </p:nvSpPr>
        <p:spPr>
          <a:xfrm>
            <a:off x="5921375" y="3378200"/>
            <a:ext cx="2602230" cy="174625"/>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43" name="矩形 142"/>
          <p:cNvSpPr/>
          <p:nvPr/>
        </p:nvSpPr>
        <p:spPr>
          <a:xfrm>
            <a:off x="5937250" y="4057650"/>
            <a:ext cx="2602865" cy="18923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44" name="文本框 55"/>
          <p:cNvSpPr txBox="1"/>
          <p:nvPr/>
        </p:nvSpPr>
        <p:spPr>
          <a:xfrm>
            <a:off x="2908300" y="3624263"/>
            <a:ext cx="5746750" cy="368300"/>
          </a:xfrm>
          <a:prstGeom prst="rect">
            <a:avLst/>
          </a:prstGeom>
          <a:noFill/>
          <a:ln w="9525">
            <a:noFill/>
          </a:ln>
        </p:spPr>
        <p:txBody>
          <a:bodyPr wrap="square" anchor="t">
            <a:spAutoFit/>
          </a:bodyPr>
          <a:lstStyle/>
          <a:p>
            <a:r>
              <a:rPr lang="en-US" altLang="zh-CN">
                <a:latin typeface="Arial" panose="020B0604020202020204" pitchFamily="34" charset="0"/>
                <a:ea typeface="宋体" panose="02010600030101010101" pitchFamily="2" charset="-122"/>
              </a:rPr>
              <a:t>1      2       3      4      </a:t>
            </a:r>
            <a:r>
              <a:rPr lang="en-US" altLang="zh-CN" b="1">
                <a:latin typeface="Arial" panose="020B0604020202020204" pitchFamily="34" charset="0"/>
                <a:ea typeface="宋体" panose="02010600030101010101" pitchFamily="2" charset="-122"/>
              </a:rPr>
              <a:t>5</a:t>
            </a:r>
            <a:r>
              <a:rPr lang="en-US" altLang="zh-CN">
                <a:solidFill>
                  <a:srgbClr val="D9D9D9"/>
                </a:solidFill>
                <a:latin typeface="Arial" panose="020B0604020202020204" pitchFamily="34" charset="0"/>
                <a:ea typeface="宋体" panose="02010600030101010101" pitchFamily="2" charset="-122"/>
              </a:rPr>
              <a:t> </a:t>
            </a:r>
            <a:r>
              <a:rPr lang="en-US" altLang="zh-CN">
                <a:latin typeface="Arial" panose="020B0604020202020204" pitchFamily="34" charset="0"/>
                <a:ea typeface="宋体" panose="02010600030101010101" pitchFamily="2" charset="-122"/>
              </a:rPr>
              <a:t>    </a:t>
            </a:r>
            <a:r>
              <a:rPr lang="en-US" altLang="zh-CN">
                <a:solidFill>
                  <a:srgbClr val="D9D9D9"/>
                </a:solidFill>
                <a:latin typeface="Arial" panose="020B0604020202020204" pitchFamily="34" charset="0"/>
                <a:ea typeface="宋体" panose="02010600030101010101" pitchFamily="2" charset="-122"/>
              </a:rPr>
              <a:t> </a:t>
            </a:r>
            <a:r>
              <a:rPr lang="en-US" altLang="zh-CN" b="1">
                <a:latin typeface="Arial" panose="020B0604020202020204" pitchFamily="34" charset="0"/>
                <a:ea typeface="宋体" panose="02010600030101010101" pitchFamily="2" charset="-122"/>
              </a:rPr>
              <a:t>6</a:t>
            </a:r>
            <a:r>
              <a:rPr lang="en-US" altLang="zh-CN">
                <a:latin typeface="Arial" panose="020B0604020202020204" pitchFamily="34" charset="0"/>
                <a:ea typeface="宋体" panose="02010600030101010101" pitchFamily="2" charset="-122"/>
              </a:rPr>
              <a:t>      </a:t>
            </a:r>
            <a:r>
              <a:rPr lang="en-US" altLang="zh-CN" b="1">
                <a:latin typeface="Arial" panose="020B0604020202020204" pitchFamily="34" charset="0"/>
                <a:ea typeface="宋体" panose="02010600030101010101" pitchFamily="2" charset="-122"/>
              </a:rPr>
              <a:t>7</a:t>
            </a:r>
            <a:r>
              <a:rPr lang="en-US" altLang="zh-CN">
                <a:latin typeface="Arial" panose="020B0604020202020204" pitchFamily="34" charset="0"/>
                <a:ea typeface="宋体" panose="02010600030101010101" pitchFamily="2" charset="-122"/>
              </a:rPr>
              <a:t>      </a:t>
            </a:r>
            <a:r>
              <a:rPr lang="en-US" altLang="zh-CN" b="1">
                <a:latin typeface="Arial" panose="020B0604020202020204" pitchFamily="34" charset="0"/>
                <a:ea typeface="宋体" panose="02010600030101010101" pitchFamily="2" charset="-122"/>
              </a:rPr>
              <a:t>8</a:t>
            </a:r>
            <a:r>
              <a:rPr lang="en-US" altLang="zh-CN">
                <a:latin typeface="Arial" panose="020B0604020202020204" pitchFamily="34" charset="0"/>
                <a:ea typeface="宋体" panose="02010600030101010101" pitchFamily="2" charset="-122"/>
              </a:rPr>
              <a:t>     </a:t>
            </a:r>
            <a:r>
              <a:rPr lang="en-US" altLang="zh-CN">
                <a:solidFill>
                  <a:schemeClr val="tx1"/>
                </a:solidFill>
                <a:latin typeface="Arial" panose="020B0604020202020204" pitchFamily="34" charset="0"/>
                <a:ea typeface="宋体" panose="02010600030101010101" pitchFamily="2" charset="-122"/>
              </a:rPr>
              <a:t>  </a:t>
            </a:r>
            <a:r>
              <a:rPr lang="en-US" altLang="zh-CN" b="1">
                <a:solidFill>
                  <a:schemeClr val="tx1"/>
                </a:solidFill>
                <a:latin typeface="Arial" panose="020B0604020202020204" pitchFamily="34" charset="0"/>
                <a:ea typeface="宋体" panose="02010600030101010101" pitchFamily="2" charset="-122"/>
              </a:rPr>
              <a:t>9</a:t>
            </a:r>
            <a:r>
              <a:rPr lang="en-US" altLang="zh-CN">
                <a:latin typeface="Arial" panose="020B0604020202020204" pitchFamily="34" charset="0"/>
                <a:ea typeface="宋体" panose="02010600030101010101" pitchFamily="2" charset="-122"/>
              </a:rPr>
              <a:t>      </a:t>
            </a:r>
            <a:r>
              <a:rPr lang="en-US" altLang="zh-CN" b="1">
                <a:solidFill>
                  <a:srgbClr val="BFBFBF"/>
                </a:solidFill>
                <a:latin typeface="Arial" panose="020B0604020202020204" pitchFamily="34" charset="0"/>
                <a:ea typeface="宋体" panose="02010600030101010101" pitchFamily="2" charset="-122"/>
              </a:rPr>
              <a:t>10</a:t>
            </a:r>
            <a:r>
              <a:rPr lang="en-US" altLang="zh-CN">
                <a:latin typeface="Arial" panose="020B0604020202020204" pitchFamily="34" charset="0"/>
                <a:ea typeface="宋体" panose="02010600030101010101" pitchFamily="2" charset="-122"/>
              </a:rPr>
              <a:t>    </a:t>
            </a:r>
            <a:r>
              <a:rPr lang="en-US" altLang="zh-CN">
                <a:solidFill>
                  <a:srgbClr val="A6A6A6"/>
                </a:solidFill>
                <a:latin typeface="Arial" panose="020B0604020202020204" pitchFamily="34" charset="0"/>
                <a:ea typeface="宋体" panose="02010600030101010101" pitchFamily="2" charset="-122"/>
              </a:rPr>
              <a:t>11</a:t>
            </a:r>
            <a:r>
              <a:rPr lang="en-US" altLang="zh-CN">
                <a:latin typeface="Arial" panose="020B0604020202020204" pitchFamily="34" charset="0"/>
                <a:ea typeface="宋体" panose="02010600030101010101" pitchFamily="2" charset="-122"/>
              </a:rPr>
              <a:t>  </a:t>
            </a:r>
          </a:p>
        </p:txBody>
      </p:sp>
      <p:sp>
        <p:nvSpPr>
          <p:cNvPr id="145" name="椭圆 144"/>
          <p:cNvSpPr/>
          <p:nvPr/>
        </p:nvSpPr>
        <p:spPr>
          <a:xfrm>
            <a:off x="2892425" y="3624263"/>
            <a:ext cx="431800"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1</a:t>
            </a:r>
          </a:p>
        </p:txBody>
      </p:sp>
      <p:sp>
        <p:nvSpPr>
          <p:cNvPr id="146" name="椭圆 145"/>
          <p:cNvSpPr/>
          <p:nvPr/>
        </p:nvSpPr>
        <p:spPr>
          <a:xfrm>
            <a:off x="3409950" y="3624263"/>
            <a:ext cx="431800"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2</a:t>
            </a:r>
          </a:p>
        </p:txBody>
      </p:sp>
      <p:sp>
        <p:nvSpPr>
          <p:cNvPr id="147" name="椭圆 146"/>
          <p:cNvSpPr/>
          <p:nvPr/>
        </p:nvSpPr>
        <p:spPr>
          <a:xfrm>
            <a:off x="3927475" y="3624263"/>
            <a:ext cx="431800"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3</a:t>
            </a:r>
          </a:p>
        </p:txBody>
      </p:sp>
      <p:sp>
        <p:nvSpPr>
          <p:cNvPr id="148" name="椭圆 147"/>
          <p:cNvSpPr/>
          <p:nvPr/>
        </p:nvSpPr>
        <p:spPr>
          <a:xfrm>
            <a:off x="4448175" y="3624263"/>
            <a:ext cx="400050"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4</a:t>
            </a:r>
          </a:p>
        </p:txBody>
      </p:sp>
      <p:sp>
        <p:nvSpPr>
          <p:cNvPr id="149" name="椭圆 148"/>
          <p:cNvSpPr/>
          <p:nvPr/>
        </p:nvSpPr>
        <p:spPr>
          <a:xfrm>
            <a:off x="4981575" y="3629025"/>
            <a:ext cx="401638" cy="358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5</a:t>
            </a:r>
          </a:p>
        </p:txBody>
      </p:sp>
      <p:sp>
        <p:nvSpPr>
          <p:cNvPr id="150" name="椭圆 149"/>
          <p:cNvSpPr/>
          <p:nvPr/>
        </p:nvSpPr>
        <p:spPr>
          <a:xfrm>
            <a:off x="5473700" y="3624580"/>
            <a:ext cx="401638" cy="358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6</a:t>
            </a:r>
          </a:p>
        </p:txBody>
      </p:sp>
      <p:sp>
        <p:nvSpPr>
          <p:cNvPr id="151" name="矩形 150"/>
          <p:cNvSpPr/>
          <p:nvPr/>
        </p:nvSpPr>
        <p:spPr>
          <a:xfrm>
            <a:off x="8544560" y="249269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12</a:t>
            </a:r>
          </a:p>
        </p:txBody>
      </p:sp>
      <p:sp>
        <p:nvSpPr>
          <p:cNvPr id="152" name="文本框 151"/>
          <p:cNvSpPr txBox="1"/>
          <p:nvPr/>
        </p:nvSpPr>
        <p:spPr>
          <a:xfrm>
            <a:off x="8590280" y="2558415"/>
            <a:ext cx="471805" cy="368300"/>
          </a:xfrm>
          <a:prstGeom prst="rect">
            <a:avLst/>
          </a:prstGeom>
          <a:noFill/>
        </p:spPr>
        <p:txBody>
          <a:bodyPr wrap="square" rtlCol="0">
            <a:spAutoFit/>
          </a:bodyPr>
          <a:lstStyle/>
          <a:p>
            <a:r>
              <a:rPr lang="en-US" altLang="zh-CN">
                <a:solidFill>
                  <a:schemeClr val="accent6"/>
                </a:solidFill>
              </a:rPr>
              <a:t>12</a:t>
            </a:r>
          </a:p>
        </p:txBody>
      </p:sp>
      <p:sp>
        <p:nvSpPr>
          <p:cNvPr id="153" name="矩形 152"/>
          <p:cNvSpPr/>
          <p:nvPr/>
        </p:nvSpPr>
        <p:spPr>
          <a:xfrm>
            <a:off x="8525510" y="355441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12</a:t>
            </a:r>
          </a:p>
        </p:txBody>
      </p:sp>
      <p:sp>
        <p:nvSpPr>
          <p:cNvPr id="154" name="文本框 153"/>
          <p:cNvSpPr txBox="1"/>
          <p:nvPr/>
        </p:nvSpPr>
        <p:spPr>
          <a:xfrm>
            <a:off x="8571230" y="3620135"/>
            <a:ext cx="471805" cy="368300"/>
          </a:xfrm>
          <a:prstGeom prst="rect">
            <a:avLst/>
          </a:prstGeom>
          <a:noFill/>
        </p:spPr>
        <p:txBody>
          <a:bodyPr wrap="square" rtlCol="0">
            <a:spAutoFit/>
          </a:bodyPr>
          <a:lstStyle/>
          <a:p>
            <a:r>
              <a:rPr lang="en-US" altLang="zh-CN">
                <a:solidFill>
                  <a:schemeClr val="accent6"/>
                </a:solidFill>
              </a:rPr>
              <a:t>12</a:t>
            </a:r>
          </a:p>
        </p:txBody>
      </p:sp>
      <p:sp>
        <p:nvSpPr>
          <p:cNvPr id="80" name="圆角矩形标注 79"/>
          <p:cNvSpPr/>
          <p:nvPr/>
        </p:nvSpPr>
        <p:spPr>
          <a:xfrm>
            <a:off x="5162550" y="5865219"/>
            <a:ext cx="5766200" cy="946151"/>
          </a:xfrm>
          <a:prstGeom prst="wedgeRoundRectCallout">
            <a:avLst>
              <a:gd name="adj1" fmla="val -20916"/>
              <a:gd name="adj2" fmla="val -94732"/>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800" dirty="0">
                <a:latin typeface="+mn-ea"/>
              </a:rPr>
              <a:t>接收窗口</a:t>
            </a:r>
            <a:r>
              <a:rPr kumimoji="1" lang="en-US" altLang="zh-CN" sz="2800" dirty="0" err="1">
                <a:latin typeface="+mn-ea"/>
              </a:rPr>
              <a:t>W</a:t>
            </a:r>
            <a:r>
              <a:rPr kumimoji="1" lang="en-US" altLang="zh-CN" sz="2800" baseline="-25000" dirty="0" err="1">
                <a:latin typeface="+mn-ea"/>
              </a:rPr>
              <a:t>r</a:t>
            </a:r>
            <a:r>
              <a:rPr kumimoji="1" lang="en-US" altLang="zh-CN" sz="2800" dirty="0">
                <a:latin typeface="+mn-ea"/>
              </a:rPr>
              <a:t>=3</a:t>
            </a:r>
            <a:r>
              <a:rPr kumimoji="1" lang="zh-CN" altLang="en-US" sz="2800" dirty="0">
                <a:latin typeface="+mn-ea"/>
              </a:rPr>
              <a:t>。</a:t>
            </a:r>
            <a:endParaRPr kumimoji="1" lang="en-US" altLang="zh-CN" sz="2800" dirty="0">
              <a:latin typeface="+mn-ea"/>
            </a:endParaRPr>
          </a:p>
          <a:p>
            <a:r>
              <a:rPr kumimoji="1" lang="en-US" altLang="zh-CN" sz="2800" dirty="0">
                <a:latin typeface="+mn-ea"/>
              </a:rPr>
              <a:t>7</a:t>
            </a:r>
            <a:r>
              <a:rPr kumimoji="1" lang="zh-CN" altLang="en-US" sz="2800" dirty="0">
                <a:latin typeface="+mn-ea"/>
              </a:rPr>
              <a:t>、</a:t>
            </a:r>
            <a:r>
              <a:rPr kumimoji="1" lang="en-US" altLang="zh-CN" sz="2800" dirty="0">
                <a:latin typeface="+mn-ea"/>
              </a:rPr>
              <a:t>8</a:t>
            </a:r>
            <a:r>
              <a:rPr kumimoji="1" lang="zh-CN" altLang="en-US" sz="2800" dirty="0">
                <a:latin typeface="+mn-ea"/>
              </a:rPr>
              <a:t>、</a:t>
            </a:r>
            <a:r>
              <a:rPr kumimoji="1" lang="en-US" altLang="zh-CN" sz="2800" dirty="0">
                <a:latin typeface="+mn-ea"/>
              </a:rPr>
              <a:t>9</a:t>
            </a:r>
            <a:r>
              <a:rPr kumimoji="1" lang="zh-CN" altLang="en-US" sz="2800" dirty="0">
                <a:latin typeface="+mn-ea"/>
              </a:rPr>
              <a:t>当前可以接收的分组序号。</a:t>
            </a:r>
          </a:p>
        </p:txBody>
      </p:sp>
      <p:cxnSp>
        <p:nvCxnSpPr>
          <p:cNvPr id="81" name="直接连接符 89"/>
          <p:cNvCxnSpPr/>
          <p:nvPr/>
        </p:nvCxnSpPr>
        <p:spPr>
          <a:xfrm>
            <a:off x="1631950" y="4437063"/>
            <a:ext cx="878522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2" name="矩形 81"/>
          <p:cNvSpPr/>
          <p:nvPr/>
        </p:nvSpPr>
        <p:spPr>
          <a:xfrm>
            <a:off x="2892425" y="4684713"/>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87" name="矩形 86"/>
          <p:cNvSpPr/>
          <p:nvPr/>
        </p:nvSpPr>
        <p:spPr>
          <a:xfrm>
            <a:off x="3409950" y="4684713"/>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88" name="矩形 87"/>
          <p:cNvSpPr/>
          <p:nvPr/>
        </p:nvSpPr>
        <p:spPr>
          <a:xfrm>
            <a:off x="3927475" y="4684713"/>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3</a:t>
            </a:r>
          </a:p>
        </p:txBody>
      </p:sp>
      <p:sp>
        <p:nvSpPr>
          <p:cNvPr id="89" name="矩形 88"/>
          <p:cNvSpPr/>
          <p:nvPr/>
        </p:nvSpPr>
        <p:spPr>
          <a:xfrm>
            <a:off x="4445000" y="4684713"/>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91" name="矩形 90"/>
          <p:cNvSpPr/>
          <p:nvPr/>
        </p:nvSpPr>
        <p:spPr>
          <a:xfrm>
            <a:off x="4962525" y="4684713"/>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92" name="矩形 91"/>
          <p:cNvSpPr/>
          <p:nvPr/>
        </p:nvSpPr>
        <p:spPr>
          <a:xfrm>
            <a:off x="5480050" y="4684713"/>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93" name="矩形 92"/>
          <p:cNvSpPr/>
          <p:nvPr/>
        </p:nvSpPr>
        <p:spPr>
          <a:xfrm>
            <a:off x="5997575" y="4684713"/>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94" name="矩形 93"/>
          <p:cNvSpPr/>
          <p:nvPr/>
        </p:nvSpPr>
        <p:spPr>
          <a:xfrm>
            <a:off x="6515100" y="4684713"/>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95" name="矩形 94"/>
          <p:cNvSpPr/>
          <p:nvPr/>
        </p:nvSpPr>
        <p:spPr>
          <a:xfrm>
            <a:off x="7032625" y="4684713"/>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96" name="矩形 95"/>
          <p:cNvSpPr/>
          <p:nvPr/>
        </p:nvSpPr>
        <p:spPr>
          <a:xfrm>
            <a:off x="7550150" y="4684713"/>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97" name="矩形 96"/>
          <p:cNvSpPr/>
          <p:nvPr/>
        </p:nvSpPr>
        <p:spPr>
          <a:xfrm>
            <a:off x="8067675" y="4684713"/>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98" name="矩形 97"/>
          <p:cNvSpPr/>
          <p:nvPr/>
        </p:nvSpPr>
        <p:spPr>
          <a:xfrm>
            <a:off x="6012815" y="4510088"/>
            <a:ext cx="1554163" cy="174625"/>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99" name="矩形 98"/>
          <p:cNvSpPr/>
          <p:nvPr/>
        </p:nvSpPr>
        <p:spPr>
          <a:xfrm>
            <a:off x="6030278" y="5189538"/>
            <a:ext cx="1535113" cy="188913"/>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00" name="文本框 79"/>
          <p:cNvSpPr txBox="1"/>
          <p:nvPr/>
        </p:nvSpPr>
        <p:spPr>
          <a:xfrm>
            <a:off x="2963863" y="4756150"/>
            <a:ext cx="5745162" cy="368300"/>
          </a:xfrm>
          <a:prstGeom prst="rect">
            <a:avLst/>
          </a:prstGeom>
          <a:noFill/>
          <a:ln w="9525">
            <a:noFill/>
          </a:ln>
        </p:spPr>
        <p:txBody>
          <a:bodyPr wrap="square" anchor="t">
            <a:spAutoFit/>
          </a:bodyPr>
          <a:lstStyle/>
          <a:p>
            <a:r>
              <a:rPr lang="en-US" altLang="zh-CN" dirty="0">
                <a:latin typeface="Arial" panose="020B0604020202020204" pitchFamily="34" charset="0"/>
                <a:ea typeface="宋体" panose="02010600030101010101" pitchFamily="2" charset="-122"/>
              </a:rPr>
              <a:t>1      2       3      4      </a:t>
            </a:r>
            <a:r>
              <a:rPr lang="en-US" altLang="zh-CN" b="1" dirty="0">
                <a:latin typeface="Arial" panose="020B0604020202020204" pitchFamily="34" charset="0"/>
                <a:ea typeface="宋体" panose="02010600030101010101" pitchFamily="2" charset="-122"/>
              </a:rPr>
              <a:t>5</a:t>
            </a:r>
            <a:r>
              <a:rPr lang="en-US" altLang="zh-CN" dirty="0">
                <a:solidFill>
                  <a:srgbClr val="D9D9D9"/>
                </a:solidFill>
                <a:latin typeface="Arial" panose="020B0604020202020204" pitchFamily="34" charset="0"/>
                <a:ea typeface="宋体" panose="02010600030101010101" pitchFamily="2" charset="-122"/>
              </a:rPr>
              <a:t> </a:t>
            </a:r>
            <a:r>
              <a:rPr lang="en-US" altLang="zh-CN" dirty="0">
                <a:latin typeface="Arial" panose="020B0604020202020204" pitchFamily="34" charset="0"/>
                <a:ea typeface="宋体" panose="02010600030101010101" pitchFamily="2" charset="-122"/>
              </a:rPr>
              <a:t>    </a:t>
            </a:r>
            <a:r>
              <a:rPr lang="en-US" altLang="zh-CN" dirty="0">
                <a:solidFill>
                  <a:srgbClr val="D9D9D9"/>
                </a:solidFill>
                <a:latin typeface="Arial" panose="020B0604020202020204" pitchFamily="34" charset="0"/>
                <a:ea typeface="宋体" panose="02010600030101010101" pitchFamily="2" charset="-122"/>
              </a:rPr>
              <a:t> </a:t>
            </a:r>
            <a:r>
              <a:rPr lang="en-US" altLang="zh-CN" dirty="0">
                <a:solidFill>
                  <a:srgbClr val="BFBFBF"/>
                </a:solidFill>
                <a:latin typeface="Arial" panose="020B0604020202020204" pitchFamily="34" charset="0"/>
                <a:ea typeface="宋体" panose="02010600030101010101" pitchFamily="2" charset="-122"/>
              </a:rPr>
              <a:t>6</a:t>
            </a:r>
            <a:r>
              <a:rPr lang="en-US" altLang="zh-CN" dirty="0">
                <a:latin typeface="Arial" panose="020B0604020202020204" pitchFamily="34" charset="0"/>
                <a:ea typeface="宋体" panose="02010600030101010101" pitchFamily="2" charset="-122"/>
              </a:rPr>
              <a:t>    </a:t>
            </a:r>
            <a:r>
              <a:rPr lang="en-US" altLang="zh-CN" dirty="0">
                <a:solidFill>
                  <a:srgbClr val="A6A6A6"/>
                </a:solidFill>
                <a:latin typeface="Arial" panose="020B0604020202020204" pitchFamily="34" charset="0"/>
                <a:ea typeface="宋体" panose="02010600030101010101" pitchFamily="2" charset="-122"/>
              </a:rPr>
              <a:t>  </a:t>
            </a:r>
            <a:r>
              <a:rPr lang="en-US" altLang="zh-CN" b="1" dirty="0">
                <a:latin typeface="Arial" panose="020B0604020202020204" pitchFamily="34" charset="0"/>
                <a:ea typeface="宋体" panose="02010600030101010101" pitchFamily="2" charset="-122"/>
              </a:rPr>
              <a:t>7      8      9      </a:t>
            </a:r>
            <a:r>
              <a:rPr lang="en-US" altLang="zh-CN" b="1" dirty="0">
                <a:solidFill>
                  <a:srgbClr val="FF0000"/>
                </a:solidFill>
                <a:latin typeface="Arial" panose="020B0604020202020204" pitchFamily="34" charset="0"/>
                <a:ea typeface="宋体" panose="02010600030101010101" pitchFamily="2" charset="-122"/>
              </a:rPr>
              <a:t>10</a:t>
            </a:r>
            <a:r>
              <a:rPr lang="en-US" altLang="zh-CN" dirty="0">
                <a:latin typeface="Arial" panose="020B0604020202020204" pitchFamily="34" charset="0"/>
                <a:ea typeface="宋体" panose="02010600030101010101" pitchFamily="2" charset="-122"/>
              </a:rPr>
              <a:t>    </a:t>
            </a:r>
            <a:r>
              <a:rPr lang="en-US" altLang="zh-CN" dirty="0">
                <a:solidFill>
                  <a:srgbClr val="FF0000"/>
                </a:solidFill>
                <a:latin typeface="Arial" panose="020B0604020202020204" pitchFamily="34" charset="0"/>
                <a:ea typeface="宋体" panose="02010600030101010101" pitchFamily="2" charset="-122"/>
              </a:rPr>
              <a:t>11</a:t>
            </a:r>
            <a:r>
              <a:rPr lang="en-US" altLang="zh-CN" dirty="0">
                <a:latin typeface="Arial" panose="020B0604020202020204" pitchFamily="34" charset="0"/>
                <a:ea typeface="宋体" panose="02010600030101010101" pitchFamily="2" charset="-122"/>
              </a:rPr>
              <a:t>  </a:t>
            </a:r>
          </a:p>
        </p:txBody>
      </p:sp>
      <p:sp>
        <p:nvSpPr>
          <p:cNvPr id="101" name="椭圆 100"/>
          <p:cNvSpPr/>
          <p:nvPr/>
        </p:nvSpPr>
        <p:spPr>
          <a:xfrm>
            <a:off x="2947988" y="4756150"/>
            <a:ext cx="431800"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1</a:t>
            </a:r>
          </a:p>
        </p:txBody>
      </p:sp>
      <p:sp>
        <p:nvSpPr>
          <p:cNvPr id="102" name="椭圆 101"/>
          <p:cNvSpPr/>
          <p:nvPr/>
        </p:nvSpPr>
        <p:spPr>
          <a:xfrm>
            <a:off x="3465513" y="4756150"/>
            <a:ext cx="431800"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2</a:t>
            </a:r>
          </a:p>
        </p:txBody>
      </p:sp>
      <p:sp>
        <p:nvSpPr>
          <p:cNvPr id="103" name="椭圆 102"/>
          <p:cNvSpPr/>
          <p:nvPr/>
        </p:nvSpPr>
        <p:spPr>
          <a:xfrm>
            <a:off x="3983038" y="4756150"/>
            <a:ext cx="431800"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3</a:t>
            </a:r>
          </a:p>
        </p:txBody>
      </p:sp>
      <p:sp>
        <p:nvSpPr>
          <p:cNvPr id="104" name="椭圆 103"/>
          <p:cNvSpPr/>
          <p:nvPr/>
        </p:nvSpPr>
        <p:spPr>
          <a:xfrm>
            <a:off x="4503738" y="4756150"/>
            <a:ext cx="400050"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4</a:t>
            </a:r>
          </a:p>
        </p:txBody>
      </p:sp>
      <p:sp>
        <p:nvSpPr>
          <p:cNvPr id="105" name="椭圆 104"/>
          <p:cNvSpPr/>
          <p:nvPr/>
        </p:nvSpPr>
        <p:spPr>
          <a:xfrm>
            <a:off x="5026025" y="4756150"/>
            <a:ext cx="400050"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5</a:t>
            </a:r>
          </a:p>
        </p:txBody>
      </p:sp>
      <p:sp>
        <p:nvSpPr>
          <p:cNvPr id="106" name="矩形 105"/>
          <p:cNvSpPr/>
          <p:nvPr/>
        </p:nvSpPr>
        <p:spPr>
          <a:xfrm>
            <a:off x="8594090" y="4689158"/>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12</a:t>
            </a:r>
          </a:p>
        </p:txBody>
      </p:sp>
      <p:sp>
        <p:nvSpPr>
          <p:cNvPr id="107" name="文本框 106"/>
          <p:cNvSpPr txBox="1"/>
          <p:nvPr/>
        </p:nvSpPr>
        <p:spPr>
          <a:xfrm>
            <a:off x="8639810" y="4754880"/>
            <a:ext cx="471805" cy="368300"/>
          </a:xfrm>
          <a:prstGeom prst="rect">
            <a:avLst/>
          </a:prstGeom>
          <a:noFill/>
        </p:spPr>
        <p:txBody>
          <a:bodyPr wrap="square" rtlCol="0">
            <a:spAutoFit/>
          </a:bodyPr>
          <a:lstStyle/>
          <a:p>
            <a:r>
              <a:rPr lang="en-US" altLang="zh-CN">
                <a:solidFill>
                  <a:schemeClr val="accent6"/>
                </a:solidFill>
              </a:rPr>
              <a:t>12</a:t>
            </a:r>
          </a:p>
        </p:txBody>
      </p:sp>
      <p:sp>
        <p:nvSpPr>
          <p:cNvPr id="108" name="椭圆 107"/>
          <p:cNvSpPr/>
          <p:nvPr/>
        </p:nvSpPr>
        <p:spPr>
          <a:xfrm>
            <a:off x="5525770" y="4762817"/>
            <a:ext cx="400050"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6</a:t>
            </a:r>
          </a:p>
        </p:txBody>
      </p:sp>
      <p:sp>
        <p:nvSpPr>
          <p:cNvPr id="155" name="文本框 21"/>
          <p:cNvSpPr txBox="1"/>
          <p:nvPr/>
        </p:nvSpPr>
        <p:spPr>
          <a:xfrm>
            <a:off x="5293518" y="1744908"/>
            <a:ext cx="1462088" cy="400110"/>
          </a:xfrm>
          <a:prstGeom prst="rect">
            <a:avLst/>
          </a:prstGeom>
          <a:noFill/>
          <a:ln w="9525">
            <a:noFill/>
          </a:ln>
        </p:spPr>
        <p:txBody>
          <a:bodyPr wrap="square" anchor="t">
            <a:spAutoFit/>
          </a:bodyPr>
          <a:lstStyle/>
          <a:p>
            <a:r>
              <a:rPr lang="zh-CN" altLang="en-US" sz="2000">
                <a:latin typeface="Microsoft YaHei" charset="-122"/>
                <a:ea typeface="Microsoft YaHei" charset="-122"/>
                <a:cs typeface="Microsoft YaHei" charset="-122"/>
              </a:rPr>
              <a:t>发送窗口</a:t>
            </a:r>
          </a:p>
        </p:txBody>
      </p:sp>
    </p:spTree>
    <p:extLst>
      <p:ext uri="{BB962C8B-B14F-4D97-AF65-F5344CB8AC3E}">
        <p14:creationId xmlns:p14="http://schemas.microsoft.com/office/powerpoint/2010/main" val="2126383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pic>
        <p:nvPicPr>
          <p:cNvPr id="7" name="图片 6" descr="e4168d1725fe7b2ebbf28494d052bfe"/>
          <p:cNvPicPr>
            <a:picLocks noChangeAspect="1"/>
          </p:cNvPicPr>
          <p:nvPr/>
        </p:nvPicPr>
        <p:blipFill>
          <a:blip r:embed="rId4"/>
          <a:stretch>
            <a:fillRect/>
          </a:stretch>
        </p:blipFill>
        <p:spPr>
          <a:xfrm>
            <a:off x="797285" y="2050056"/>
            <a:ext cx="2063115" cy="1948180"/>
          </a:xfrm>
          <a:prstGeom prst="rect">
            <a:avLst/>
          </a:prstGeom>
        </p:spPr>
      </p:pic>
      <p:sp>
        <p:nvSpPr>
          <p:cNvPr id="24" name="矩形 23"/>
          <p:cNvSpPr/>
          <p:nvPr/>
        </p:nvSpPr>
        <p:spPr>
          <a:xfrm>
            <a:off x="3398628" y="1750654"/>
            <a:ext cx="8043467" cy="2546985"/>
          </a:xfrm>
          <a:prstGeom prst="rect">
            <a:avLst/>
          </a:prstGeom>
        </p:spPr>
        <p:txBody>
          <a:bodyPr wrap="square">
            <a:spAutoFit/>
          </a:bodyPr>
          <a:lstStyle/>
          <a:p>
            <a:pPr>
              <a:lnSpc>
                <a:spcPct val="150000"/>
              </a:lnSpc>
            </a:pPr>
            <a:r>
              <a:rPr lang="zh-CN" altLang="en-US" sz="2130" dirty="0">
                <a:latin typeface="微软雅黑" panose="020B0503020204020204" charset="-122"/>
                <a:ea typeface="微软雅黑" panose="020B0503020204020204" charset="-122"/>
                <a:cs typeface="微软雅黑" panose="020B0503020204020204" charset="-122"/>
              </a:rPr>
              <a:t>星形拓扑结构：包括一个中央结点，网络中的主机通过点对点通信链路与中央结点连接。</a:t>
            </a:r>
          </a:p>
          <a:p>
            <a:pPr>
              <a:lnSpc>
                <a:spcPct val="150000"/>
              </a:lnSpc>
            </a:pPr>
            <a:endParaRPr lang="en-US" altLang="zh-CN" sz="213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130" dirty="0">
                <a:latin typeface="微软雅黑" panose="020B0503020204020204" charset="-122"/>
                <a:ea typeface="微软雅黑" panose="020B0503020204020204" charset="-122"/>
                <a:cs typeface="微软雅黑" panose="020B0503020204020204" charset="-122"/>
              </a:rPr>
              <a:t>优点：易于监控管理、故障诊断、隔离。</a:t>
            </a:r>
          </a:p>
          <a:p>
            <a:pPr>
              <a:lnSpc>
                <a:spcPct val="150000"/>
              </a:lnSpc>
            </a:pPr>
            <a:r>
              <a:rPr lang="zh-CN" altLang="en-US" sz="2130" dirty="0">
                <a:latin typeface="微软雅黑" panose="020B0503020204020204" charset="-122"/>
                <a:ea typeface="微软雅黑" panose="020B0503020204020204" charset="-122"/>
                <a:cs typeface="微软雅黑" panose="020B0503020204020204" charset="-122"/>
              </a:rPr>
              <a:t>缺点：中央结点一旦故障，全网瘫痪。</a:t>
            </a:r>
          </a:p>
        </p:txBody>
      </p:sp>
    </p:spTree>
    <p:custDataLst>
      <p:tags r:id="rId1"/>
    </p:custData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1792" name="文本框 90"/>
          <p:cNvSpPr txBox="1"/>
          <p:nvPr/>
        </p:nvSpPr>
        <p:spPr>
          <a:xfrm>
            <a:off x="1631950" y="2428875"/>
            <a:ext cx="631825" cy="1198880"/>
          </a:xfrm>
          <a:prstGeom prst="rect">
            <a:avLst/>
          </a:prstGeom>
          <a:noFill/>
          <a:ln w="9525">
            <a:noFill/>
          </a:ln>
        </p:spPr>
        <p:txBody>
          <a:bodyPr wrap="square" anchor="t">
            <a:spAutoFit/>
          </a:bodyPr>
          <a:lstStyle/>
          <a:p>
            <a:r>
              <a:rPr lang="zh-CN" altLang="en-US" sz="2400">
                <a:latin typeface="Arial" panose="020B0604020202020204" pitchFamily="34" charset="0"/>
                <a:ea typeface="宋体" panose="02010600030101010101" pitchFamily="2" charset="-122"/>
              </a:rPr>
              <a:t>发送方</a:t>
            </a:r>
          </a:p>
        </p:txBody>
      </p:sp>
      <p:sp>
        <p:nvSpPr>
          <p:cNvPr id="31793" name="文本框 91"/>
          <p:cNvSpPr txBox="1"/>
          <p:nvPr/>
        </p:nvSpPr>
        <p:spPr>
          <a:xfrm>
            <a:off x="1685925" y="4995863"/>
            <a:ext cx="631825" cy="1198880"/>
          </a:xfrm>
          <a:prstGeom prst="rect">
            <a:avLst/>
          </a:prstGeom>
          <a:noFill/>
          <a:ln w="9525">
            <a:noFill/>
          </a:ln>
        </p:spPr>
        <p:txBody>
          <a:bodyPr wrap="square" anchor="t">
            <a:spAutoFit/>
          </a:bodyPr>
          <a:lstStyle/>
          <a:p>
            <a:r>
              <a:rPr lang="zh-CN" altLang="en-US" sz="2400">
                <a:latin typeface="Arial" panose="020B0604020202020204" pitchFamily="34" charset="0"/>
                <a:ea typeface="宋体" panose="02010600030101010101" pitchFamily="2" charset="-122"/>
              </a:rPr>
              <a:t>接收方</a:t>
            </a:r>
          </a:p>
        </p:txBody>
      </p:sp>
      <p:sp>
        <p:nvSpPr>
          <p:cNvPr id="111" name="矩形 110"/>
          <p:cNvSpPr/>
          <p:nvPr/>
        </p:nvSpPr>
        <p:spPr>
          <a:xfrm>
            <a:off x="2854325"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12" name="矩形 111"/>
          <p:cNvSpPr/>
          <p:nvPr/>
        </p:nvSpPr>
        <p:spPr>
          <a:xfrm>
            <a:off x="3371850"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13" name="矩形 112"/>
          <p:cNvSpPr/>
          <p:nvPr/>
        </p:nvSpPr>
        <p:spPr>
          <a:xfrm>
            <a:off x="3889375"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3</a:t>
            </a:r>
          </a:p>
        </p:txBody>
      </p:sp>
      <p:sp>
        <p:nvSpPr>
          <p:cNvPr id="114" name="矩形 113"/>
          <p:cNvSpPr/>
          <p:nvPr/>
        </p:nvSpPr>
        <p:spPr>
          <a:xfrm>
            <a:off x="4406900"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15" name="矩形 114"/>
          <p:cNvSpPr/>
          <p:nvPr/>
        </p:nvSpPr>
        <p:spPr>
          <a:xfrm>
            <a:off x="4924425"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16" name="矩形 115"/>
          <p:cNvSpPr/>
          <p:nvPr/>
        </p:nvSpPr>
        <p:spPr>
          <a:xfrm>
            <a:off x="5441950"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17" name="矩形 116"/>
          <p:cNvSpPr/>
          <p:nvPr/>
        </p:nvSpPr>
        <p:spPr>
          <a:xfrm>
            <a:off x="5959475"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18" name="矩形 117"/>
          <p:cNvSpPr/>
          <p:nvPr/>
        </p:nvSpPr>
        <p:spPr>
          <a:xfrm>
            <a:off x="6477000"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19" name="矩形 118"/>
          <p:cNvSpPr/>
          <p:nvPr/>
        </p:nvSpPr>
        <p:spPr>
          <a:xfrm>
            <a:off x="6994525"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20" name="矩形 119"/>
          <p:cNvSpPr/>
          <p:nvPr/>
        </p:nvSpPr>
        <p:spPr>
          <a:xfrm>
            <a:off x="7512050"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21" name="矩形 120"/>
          <p:cNvSpPr/>
          <p:nvPr/>
        </p:nvSpPr>
        <p:spPr>
          <a:xfrm>
            <a:off x="8029575"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22" name="矩形 121"/>
          <p:cNvSpPr/>
          <p:nvPr/>
        </p:nvSpPr>
        <p:spPr>
          <a:xfrm>
            <a:off x="4924425" y="2319655"/>
            <a:ext cx="2588260" cy="174625"/>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24" name="矩形 123"/>
          <p:cNvSpPr/>
          <p:nvPr/>
        </p:nvSpPr>
        <p:spPr>
          <a:xfrm>
            <a:off x="4907280" y="2997835"/>
            <a:ext cx="2604770" cy="16002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25" name="文本框 23"/>
          <p:cNvSpPr txBox="1"/>
          <p:nvPr/>
        </p:nvSpPr>
        <p:spPr>
          <a:xfrm>
            <a:off x="2925763" y="2565400"/>
            <a:ext cx="5745162" cy="368300"/>
          </a:xfrm>
          <a:prstGeom prst="rect">
            <a:avLst/>
          </a:prstGeom>
          <a:noFill/>
          <a:ln w="9525">
            <a:noFill/>
          </a:ln>
        </p:spPr>
        <p:txBody>
          <a:bodyPr wrap="square" anchor="t">
            <a:spAutoFit/>
          </a:bodyPr>
          <a:lstStyle/>
          <a:p>
            <a:r>
              <a:rPr lang="en-US" altLang="zh-CN">
                <a:latin typeface="Arial" panose="020B0604020202020204" pitchFamily="34" charset="0"/>
                <a:ea typeface="宋体" panose="02010600030101010101" pitchFamily="2" charset="-122"/>
              </a:rPr>
              <a:t>1      2       3      4      </a:t>
            </a:r>
            <a:r>
              <a:rPr lang="en-US" altLang="zh-CN" b="1">
                <a:latin typeface="Arial" panose="020B0604020202020204" pitchFamily="34" charset="0"/>
                <a:ea typeface="宋体" panose="02010600030101010101" pitchFamily="2" charset="-122"/>
              </a:rPr>
              <a:t>5</a:t>
            </a:r>
            <a:r>
              <a:rPr lang="en-US" altLang="zh-CN">
                <a:solidFill>
                  <a:srgbClr val="D9D9D9"/>
                </a:solidFill>
                <a:latin typeface="Arial" panose="020B0604020202020204" pitchFamily="34" charset="0"/>
                <a:ea typeface="宋体" panose="02010600030101010101" pitchFamily="2" charset="-122"/>
              </a:rPr>
              <a:t> </a:t>
            </a:r>
            <a:r>
              <a:rPr lang="en-US" altLang="zh-CN">
                <a:latin typeface="Arial" panose="020B0604020202020204" pitchFamily="34" charset="0"/>
                <a:ea typeface="宋体" panose="02010600030101010101" pitchFamily="2" charset="-122"/>
              </a:rPr>
              <a:t>    </a:t>
            </a:r>
            <a:r>
              <a:rPr lang="en-US" altLang="zh-CN">
                <a:solidFill>
                  <a:srgbClr val="D9D9D9"/>
                </a:solidFill>
                <a:latin typeface="Arial" panose="020B0604020202020204" pitchFamily="34" charset="0"/>
                <a:ea typeface="宋体" panose="02010600030101010101" pitchFamily="2" charset="-122"/>
              </a:rPr>
              <a:t> </a:t>
            </a:r>
            <a:r>
              <a:rPr lang="en-US" altLang="zh-CN" b="1">
                <a:latin typeface="Arial" panose="020B0604020202020204" pitchFamily="34" charset="0"/>
                <a:ea typeface="宋体" panose="02010600030101010101" pitchFamily="2" charset="-122"/>
              </a:rPr>
              <a:t>6</a:t>
            </a:r>
            <a:r>
              <a:rPr lang="en-US" altLang="zh-CN">
                <a:latin typeface="Arial" panose="020B0604020202020204" pitchFamily="34" charset="0"/>
                <a:ea typeface="宋体" panose="02010600030101010101" pitchFamily="2" charset="-122"/>
              </a:rPr>
              <a:t>      </a:t>
            </a:r>
            <a:r>
              <a:rPr lang="en-US" altLang="zh-CN" b="1">
                <a:latin typeface="Arial" panose="020B0604020202020204" pitchFamily="34" charset="0"/>
                <a:ea typeface="宋体" panose="02010600030101010101" pitchFamily="2" charset="-122"/>
              </a:rPr>
              <a:t>7</a:t>
            </a:r>
            <a:r>
              <a:rPr lang="en-US" altLang="zh-CN">
                <a:latin typeface="Arial" panose="020B0604020202020204" pitchFamily="34" charset="0"/>
                <a:ea typeface="宋体" panose="02010600030101010101" pitchFamily="2" charset="-122"/>
              </a:rPr>
              <a:t>      </a:t>
            </a:r>
            <a:r>
              <a:rPr lang="en-US" altLang="zh-CN" b="1">
                <a:latin typeface="Arial" panose="020B0604020202020204" pitchFamily="34" charset="0"/>
                <a:ea typeface="宋体" panose="02010600030101010101" pitchFamily="2" charset="-122"/>
              </a:rPr>
              <a:t>8 </a:t>
            </a:r>
            <a:r>
              <a:rPr lang="en-US" altLang="zh-CN">
                <a:latin typeface="Arial" panose="020B0604020202020204" pitchFamily="34" charset="0"/>
                <a:ea typeface="宋体" panose="02010600030101010101" pitchFamily="2" charset="-122"/>
              </a:rPr>
              <a:t>     </a:t>
            </a:r>
            <a:r>
              <a:rPr lang="en-US" altLang="zh-CN" b="1">
                <a:solidFill>
                  <a:schemeClr val="tx1"/>
                </a:solidFill>
                <a:latin typeface="Arial" panose="020B0604020202020204" pitchFamily="34" charset="0"/>
                <a:ea typeface="宋体" panose="02010600030101010101" pitchFamily="2" charset="-122"/>
              </a:rPr>
              <a:t>9</a:t>
            </a:r>
            <a:r>
              <a:rPr lang="en-US" altLang="zh-CN">
                <a:latin typeface="Arial" panose="020B0604020202020204" pitchFamily="34" charset="0"/>
                <a:ea typeface="宋体" panose="02010600030101010101" pitchFamily="2" charset="-122"/>
              </a:rPr>
              <a:t>      </a:t>
            </a:r>
            <a:r>
              <a:rPr lang="en-US" altLang="zh-CN" b="1">
                <a:solidFill>
                  <a:schemeClr val="accent6"/>
                </a:solidFill>
                <a:latin typeface="Arial" panose="020B0604020202020204" pitchFamily="34" charset="0"/>
                <a:ea typeface="宋体" panose="02010600030101010101" pitchFamily="2" charset="-122"/>
              </a:rPr>
              <a:t>10</a:t>
            </a:r>
            <a:r>
              <a:rPr lang="en-US" altLang="zh-CN">
                <a:latin typeface="Arial" panose="020B0604020202020204" pitchFamily="34" charset="0"/>
                <a:ea typeface="宋体" panose="02010600030101010101" pitchFamily="2" charset="-122"/>
              </a:rPr>
              <a:t>    </a:t>
            </a:r>
            <a:r>
              <a:rPr lang="en-US" altLang="zh-CN">
                <a:solidFill>
                  <a:srgbClr val="FF0000"/>
                </a:solidFill>
                <a:latin typeface="Arial" panose="020B0604020202020204" pitchFamily="34" charset="0"/>
                <a:ea typeface="宋体" panose="02010600030101010101" pitchFamily="2" charset="-122"/>
              </a:rPr>
              <a:t>11</a:t>
            </a:r>
            <a:r>
              <a:rPr lang="en-US" altLang="zh-CN">
                <a:latin typeface="Arial" panose="020B0604020202020204" pitchFamily="34" charset="0"/>
                <a:ea typeface="宋体" panose="02010600030101010101" pitchFamily="2" charset="-122"/>
              </a:rPr>
              <a:t>  </a:t>
            </a:r>
          </a:p>
        </p:txBody>
      </p:sp>
      <p:sp>
        <p:nvSpPr>
          <p:cNvPr id="126" name="右箭头 125"/>
          <p:cNvSpPr/>
          <p:nvPr/>
        </p:nvSpPr>
        <p:spPr>
          <a:xfrm>
            <a:off x="4359275" y="3330575"/>
            <a:ext cx="803275" cy="222250"/>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27" name="椭圆 126"/>
          <p:cNvSpPr/>
          <p:nvPr/>
        </p:nvSpPr>
        <p:spPr>
          <a:xfrm>
            <a:off x="2908300" y="2565400"/>
            <a:ext cx="433388" cy="358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1</a:t>
            </a:r>
          </a:p>
        </p:txBody>
      </p:sp>
      <p:sp>
        <p:nvSpPr>
          <p:cNvPr id="128" name="椭圆 127"/>
          <p:cNvSpPr/>
          <p:nvPr/>
        </p:nvSpPr>
        <p:spPr>
          <a:xfrm>
            <a:off x="3425825" y="2565400"/>
            <a:ext cx="433388" cy="358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2</a:t>
            </a:r>
          </a:p>
        </p:txBody>
      </p:sp>
      <p:sp>
        <p:nvSpPr>
          <p:cNvPr id="129" name="椭圆 128"/>
          <p:cNvSpPr/>
          <p:nvPr/>
        </p:nvSpPr>
        <p:spPr>
          <a:xfrm>
            <a:off x="3943350" y="2565400"/>
            <a:ext cx="433388" cy="358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3</a:t>
            </a:r>
          </a:p>
        </p:txBody>
      </p:sp>
      <p:sp>
        <p:nvSpPr>
          <p:cNvPr id="130" name="椭圆 129"/>
          <p:cNvSpPr/>
          <p:nvPr/>
        </p:nvSpPr>
        <p:spPr>
          <a:xfrm>
            <a:off x="4464050" y="2565400"/>
            <a:ext cx="401638" cy="358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4</a:t>
            </a:r>
          </a:p>
        </p:txBody>
      </p:sp>
      <p:sp>
        <p:nvSpPr>
          <p:cNvPr id="131" name="矩形 130"/>
          <p:cNvSpPr/>
          <p:nvPr/>
        </p:nvSpPr>
        <p:spPr>
          <a:xfrm>
            <a:off x="2836863"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32" name="矩形 131"/>
          <p:cNvSpPr/>
          <p:nvPr/>
        </p:nvSpPr>
        <p:spPr>
          <a:xfrm>
            <a:off x="3354388"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33" name="矩形 132"/>
          <p:cNvSpPr/>
          <p:nvPr/>
        </p:nvSpPr>
        <p:spPr>
          <a:xfrm>
            <a:off x="3871913"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3</a:t>
            </a:r>
          </a:p>
        </p:txBody>
      </p:sp>
      <p:sp>
        <p:nvSpPr>
          <p:cNvPr id="134" name="矩形 133"/>
          <p:cNvSpPr/>
          <p:nvPr/>
        </p:nvSpPr>
        <p:spPr>
          <a:xfrm>
            <a:off x="4389438"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35" name="矩形 134"/>
          <p:cNvSpPr/>
          <p:nvPr/>
        </p:nvSpPr>
        <p:spPr>
          <a:xfrm>
            <a:off x="4906963"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36" name="矩形 135"/>
          <p:cNvSpPr/>
          <p:nvPr/>
        </p:nvSpPr>
        <p:spPr>
          <a:xfrm>
            <a:off x="5424488"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37" name="矩形 136"/>
          <p:cNvSpPr/>
          <p:nvPr/>
        </p:nvSpPr>
        <p:spPr>
          <a:xfrm>
            <a:off x="5942013"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38" name="矩形 137"/>
          <p:cNvSpPr/>
          <p:nvPr/>
        </p:nvSpPr>
        <p:spPr>
          <a:xfrm>
            <a:off x="6459538"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39" name="矩形 138"/>
          <p:cNvSpPr/>
          <p:nvPr/>
        </p:nvSpPr>
        <p:spPr>
          <a:xfrm>
            <a:off x="6977063"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40" name="矩形 139"/>
          <p:cNvSpPr/>
          <p:nvPr/>
        </p:nvSpPr>
        <p:spPr>
          <a:xfrm>
            <a:off x="7494588"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41" name="矩形 140"/>
          <p:cNvSpPr/>
          <p:nvPr/>
        </p:nvSpPr>
        <p:spPr>
          <a:xfrm>
            <a:off x="8012113"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42" name="矩形 141"/>
          <p:cNvSpPr/>
          <p:nvPr/>
        </p:nvSpPr>
        <p:spPr>
          <a:xfrm>
            <a:off x="5921375" y="3378200"/>
            <a:ext cx="2602230" cy="174625"/>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43" name="矩形 142"/>
          <p:cNvSpPr/>
          <p:nvPr/>
        </p:nvSpPr>
        <p:spPr>
          <a:xfrm>
            <a:off x="5937250" y="4057650"/>
            <a:ext cx="2602865" cy="18923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44" name="文本框 55"/>
          <p:cNvSpPr txBox="1"/>
          <p:nvPr/>
        </p:nvSpPr>
        <p:spPr>
          <a:xfrm>
            <a:off x="2908300" y="3624263"/>
            <a:ext cx="5746750" cy="368300"/>
          </a:xfrm>
          <a:prstGeom prst="rect">
            <a:avLst/>
          </a:prstGeom>
          <a:noFill/>
          <a:ln w="9525">
            <a:noFill/>
          </a:ln>
        </p:spPr>
        <p:txBody>
          <a:bodyPr wrap="square" anchor="t">
            <a:spAutoFit/>
          </a:bodyPr>
          <a:lstStyle/>
          <a:p>
            <a:r>
              <a:rPr lang="en-US" altLang="zh-CN">
                <a:latin typeface="Arial" panose="020B0604020202020204" pitchFamily="34" charset="0"/>
                <a:ea typeface="宋体" panose="02010600030101010101" pitchFamily="2" charset="-122"/>
              </a:rPr>
              <a:t>1      2       3      4      </a:t>
            </a:r>
            <a:r>
              <a:rPr lang="en-US" altLang="zh-CN" b="1">
                <a:latin typeface="Arial" panose="020B0604020202020204" pitchFamily="34" charset="0"/>
                <a:ea typeface="宋体" panose="02010600030101010101" pitchFamily="2" charset="-122"/>
              </a:rPr>
              <a:t>5</a:t>
            </a:r>
            <a:r>
              <a:rPr lang="en-US" altLang="zh-CN">
                <a:solidFill>
                  <a:srgbClr val="D9D9D9"/>
                </a:solidFill>
                <a:latin typeface="Arial" panose="020B0604020202020204" pitchFamily="34" charset="0"/>
                <a:ea typeface="宋体" panose="02010600030101010101" pitchFamily="2" charset="-122"/>
              </a:rPr>
              <a:t> </a:t>
            </a:r>
            <a:r>
              <a:rPr lang="en-US" altLang="zh-CN">
                <a:latin typeface="Arial" panose="020B0604020202020204" pitchFamily="34" charset="0"/>
                <a:ea typeface="宋体" panose="02010600030101010101" pitchFamily="2" charset="-122"/>
              </a:rPr>
              <a:t>    </a:t>
            </a:r>
            <a:r>
              <a:rPr lang="en-US" altLang="zh-CN">
                <a:solidFill>
                  <a:srgbClr val="D9D9D9"/>
                </a:solidFill>
                <a:latin typeface="Arial" panose="020B0604020202020204" pitchFamily="34" charset="0"/>
                <a:ea typeface="宋体" panose="02010600030101010101" pitchFamily="2" charset="-122"/>
              </a:rPr>
              <a:t> </a:t>
            </a:r>
            <a:r>
              <a:rPr lang="en-US" altLang="zh-CN" b="1">
                <a:latin typeface="Arial" panose="020B0604020202020204" pitchFamily="34" charset="0"/>
                <a:ea typeface="宋体" panose="02010600030101010101" pitchFamily="2" charset="-122"/>
              </a:rPr>
              <a:t>6</a:t>
            </a:r>
            <a:r>
              <a:rPr lang="en-US" altLang="zh-CN">
                <a:latin typeface="Arial" panose="020B0604020202020204" pitchFamily="34" charset="0"/>
                <a:ea typeface="宋体" panose="02010600030101010101" pitchFamily="2" charset="-122"/>
              </a:rPr>
              <a:t>      </a:t>
            </a:r>
            <a:r>
              <a:rPr lang="en-US" altLang="zh-CN" b="1">
                <a:latin typeface="Arial" panose="020B0604020202020204" pitchFamily="34" charset="0"/>
                <a:ea typeface="宋体" panose="02010600030101010101" pitchFamily="2" charset="-122"/>
              </a:rPr>
              <a:t>7</a:t>
            </a:r>
            <a:r>
              <a:rPr lang="en-US" altLang="zh-CN">
                <a:latin typeface="Arial" panose="020B0604020202020204" pitchFamily="34" charset="0"/>
                <a:ea typeface="宋体" panose="02010600030101010101" pitchFamily="2" charset="-122"/>
              </a:rPr>
              <a:t>      </a:t>
            </a:r>
            <a:r>
              <a:rPr lang="en-US" altLang="zh-CN" b="1">
                <a:latin typeface="Arial" panose="020B0604020202020204" pitchFamily="34" charset="0"/>
                <a:ea typeface="宋体" panose="02010600030101010101" pitchFamily="2" charset="-122"/>
              </a:rPr>
              <a:t>8</a:t>
            </a:r>
            <a:r>
              <a:rPr lang="en-US" altLang="zh-CN">
                <a:latin typeface="Arial" panose="020B0604020202020204" pitchFamily="34" charset="0"/>
                <a:ea typeface="宋体" panose="02010600030101010101" pitchFamily="2" charset="-122"/>
              </a:rPr>
              <a:t>     </a:t>
            </a:r>
            <a:r>
              <a:rPr lang="en-US" altLang="zh-CN">
                <a:solidFill>
                  <a:schemeClr val="tx1"/>
                </a:solidFill>
                <a:latin typeface="Arial" panose="020B0604020202020204" pitchFamily="34" charset="0"/>
                <a:ea typeface="宋体" panose="02010600030101010101" pitchFamily="2" charset="-122"/>
              </a:rPr>
              <a:t>  </a:t>
            </a:r>
            <a:r>
              <a:rPr lang="en-US" altLang="zh-CN" b="1">
                <a:solidFill>
                  <a:schemeClr val="tx1"/>
                </a:solidFill>
                <a:latin typeface="Arial" panose="020B0604020202020204" pitchFamily="34" charset="0"/>
                <a:ea typeface="宋体" panose="02010600030101010101" pitchFamily="2" charset="-122"/>
              </a:rPr>
              <a:t>9</a:t>
            </a:r>
            <a:r>
              <a:rPr lang="en-US" altLang="zh-CN">
                <a:latin typeface="Arial" panose="020B0604020202020204" pitchFamily="34" charset="0"/>
                <a:ea typeface="宋体" panose="02010600030101010101" pitchFamily="2" charset="-122"/>
              </a:rPr>
              <a:t>      </a:t>
            </a:r>
            <a:r>
              <a:rPr lang="en-US" altLang="zh-CN" b="1">
                <a:solidFill>
                  <a:srgbClr val="BFBFBF"/>
                </a:solidFill>
                <a:latin typeface="Arial" panose="020B0604020202020204" pitchFamily="34" charset="0"/>
                <a:ea typeface="宋体" panose="02010600030101010101" pitchFamily="2" charset="-122"/>
              </a:rPr>
              <a:t>10</a:t>
            </a:r>
            <a:r>
              <a:rPr lang="en-US" altLang="zh-CN">
                <a:latin typeface="Arial" panose="020B0604020202020204" pitchFamily="34" charset="0"/>
                <a:ea typeface="宋体" panose="02010600030101010101" pitchFamily="2" charset="-122"/>
              </a:rPr>
              <a:t>    </a:t>
            </a:r>
            <a:r>
              <a:rPr lang="en-US" altLang="zh-CN">
                <a:solidFill>
                  <a:srgbClr val="A6A6A6"/>
                </a:solidFill>
                <a:latin typeface="Arial" panose="020B0604020202020204" pitchFamily="34" charset="0"/>
                <a:ea typeface="宋体" panose="02010600030101010101" pitchFamily="2" charset="-122"/>
              </a:rPr>
              <a:t>11</a:t>
            </a:r>
            <a:r>
              <a:rPr lang="en-US" altLang="zh-CN">
                <a:latin typeface="Arial" panose="020B0604020202020204" pitchFamily="34" charset="0"/>
                <a:ea typeface="宋体" panose="02010600030101010101" pitchFamily="2" charset="-122"/>
              </a:rPr>
              <a:t>  </a:t>
            </a:r>
          </a:p>
        </p:txBody>
      </p:sp>
      <p:sp>
        <p:nvSpPr>
          <p:cNvPr id="145" name="椭圆 144"/>
          <p:cNvSpPr/>
          <p:nvPr/>
        </p:nvSpPr>
        <p:spPr>
          <a:xfrm>
            <a:off x="2892425" y="3624263"/>
            <a:ext cx="431800"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1</a:t>
            </a:r>
          </a:p>
        </p:txBody>
      </p:sp>
      <p:sp>
        <p:nvSpPr>
          <p:cNvPr id="146" name="椭圆 145"/>
          <p:cNvSpPr/>
          <p:nvPr/>
        </p:nvSpPr>
        <p:spPr>
          <a:xfrm>
            <a:off x="3409950" y="3624263"/>
            <a:ext cx="431800"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2</a:t>
            </a:r>
          </a:p>
        </p:txBody>
      </p:sp>
      <p:sp>
        <p:nvSpPr>
          <p:cNvPr id="147" name="椭圆 146"/>
          <p:cNvSpPr/>
          <p:nvPr/>
        </p:nvSpPr>
        <p:spPr>
          <a:xfrm>
            <a:off x="3927475" y="3624263"/>
            <a:ext cx="431800"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3</a:t>
            </a:r>
          </a:p>
        </p:txBody>
      </p:sp>
      <p:sp>
        <p:nvSpPr>
          <p:cNvPr id="148" name="椭圆 147"/>
          <p:cNvSpPr/>
          <p:nvPr/>
        </p:nvSpPr>
        <p:spPr>
          <a:xfrm>
            <a:off x="4448175" y="3624263"/>
            <a:ext cx="400050"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4</a:t>
            </a:r>
          </a:p>
        </p:txBody>
      </p:sp>
      <p:sp>
        <p:nvSpPr>
          <p:cNvPr id="149" name="椭圆 148"/>
          <p:cNvSpPr/>
          <p:nvPr/>
        </p:nvSpPr>
        <p:spPr>
          <a:xfrm>
            <a:off x="4981575" y="3629025"/>
            <a:ext cx="401638" cy="358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5</a:t>
            </a:r>
          </a:p>
        </p:txBody>
      </p:sp>
      <p:sp>
        <p:nvSpPr>
          <p:cNvPr id="150" name="椭圆 149"/>
          <p:cNvSpPr/>
          <p:nvPr/>
        </p:nvSpPr>
        <p:spPr>
          <a:xfrm>
            <a:off x="5473700" y="3624580"/>
            <a:ext cx="401638" cy="358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6</a:t>
            </a:r>
          </a:p>
        </p:txBody>
      </p:sp>
      <p:sp>
        <p:nvSpPr>
          <p:cNvPr id="151" name="矩形 150"/>
          <p:cNvSpPr/>
          <p:nvPr/>
        </p:nvSpPr>
        <p:spPr>
          <a:xfrm>
            <a:off x="8544560" y="249269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12</a:t>
            </a:r>
          </a:p>
        </p:txBody>
      </p:sp>
      <p:sp>
        <p:nvSpPr>
          <p:cNvPr id="152" name="文本框 151"/>
          <p:cNvSpPr txBox="1"/>
          <p:nvPr/>
        </p:nvSpPr>
        <p:spPr>
          <a:xfrm>
            <a:off x="8590280" y="2558415"/>
            <a:ext cx="471805" cy="368300"/>
          </a:xfrm>
          <a:prstGeom prst="rect">
            <a:avLst/>
          </a:prstGeom>
          <a:noFill/>
        </p:spPr>
        <p:txBody>
          <a:bodyPr wrap="square" rtlCol="0">
            <a:spAutoFit/>
          </a:bodyPr>
          <a:lstStyle/>
          <a:p>
            <a:r>
              <a:rPr lang="en-US" altLang="zh-CN">
                <a:solidFill>
                  <a:schemeClr val="accent6"/>
                </a:solidFill>
              </a:rPr>
              <a:t>12</a:t>
            </a:r>
          </a:p>
        </p:txBody>
      </p:sp>
      <p:sp>
        <p:nvSpPr>
          <p:cNvPr id="153" name="矩形 152"/>
          <p:cNvSpPr/>
          <p:nvPr/>
        </p:nvSpPr>
        <p:spPr>
          <a:xfrm>
            <a:off x="8525510" y="355441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12</a:t>
            </a:r>
          </a:p>
        </p:txBody>
      </p:sp>
      <p:sp>
        <p:nvSpPr>
          <p:cNvPr id="154" name="文本框 153"/>
          <p:cNvSpPr txBox="1"/>
          <p:nvPr/>
        </p:nvSpPr>
        <p:spPr>
          <a:xfrm>
            <a:off x="8571230" y="3620135"/>
            <a:ext cx="471805" cy="368300"/>
          </a:xfrm>
          <a:prstGeom prst="rect">
            <a:avLst/>
          </a:prstGeom>
          <a:noFill/>
        </p:spPr>
        <p:txBody>
          <a:bodyPr wrap="square" rtlCol="0">
            <a:spAutoFit/>
          </a:bodyPr>
          <a:lstStyle/>
          <a:p>
            <a:r>
              <a:rPr lang="en-US" altLang="zh-CN">
                <a:solidFill>
                  <a:schemeClr val="accent6"/>
                </a:solidFill>
              </a:rPr>
              <a:t>12</a:t>
            </a:r>
          </a:p>
        </p:txBody>
      </p:sp>
      <p:sp>
        <p:nvSpPr>
          <p:cNvPr id="80" name="圆角矩形标注 79"/>
          <p:cNvSpPr/>
          <p:nvPr/>
        </p:nvSpPr>
        <p:spPr>
          <a:xfrm>
            <a:off x="4160044" y="5782944"/>
            <a:ext cx="7215092" cy="836617"/>
          </a:xfrm>
          <a:prstGeom prst="wedgeRoundRectCallout">
            <a:avLst>
              <a:gd name="adj1" fmla="val 5660"/>
              <a:gd name="adj2" fmla="val -113764"/>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400" dirty="0">
                <a:latin typeface="+mn-ea"/>
              </a:rPr>
              <a:t>接收窗口右侧序号：</a:t>
            </a:r>
            <a:endParaRPr kumimoji="1" lang="en-US" altLang="zh-CN" sz="2400" dirty="0">
              <a:latin typeface="+mn-ea"/>
            </a:endParaRPr>
          </a:p>
          <a:p>
            <a:r>
              <a:rPr kumimoji="1" lang="en-US" altLang="zh-CN" sz="2400" dirty="0">
                <a:latin typeface="+mn-ea"/>
              </a:rPr>
              <a:t>10</a:t>
            </a:r>
            <a:r>
              <a:rPr kumimoji="1" lang="zh-CN" altLang="en-US" sz="2400" dirty="0">
                <a:latin typeface="+mn-ea"/>
              </a:rPr>
              <a:t>、</a:t>
            </a:r>
            <a:r>
              <a:rPr kumimoji="1" lang="en-US" altLang="zh-CN" sz="2400" dirty="0">
                <a:latin typeface="+mn-ea"/>
              </a:rPr>
              <a:t>11</a:t>
            </a:r>
            <a:r>
              <a:rPr kumimoji="1" lang="zh-CN" altLang="en-US" sz="2400" dirty="0">
                <a:latin typeface="+mn-ea"/>
              </a:rPr>
              <a:t>、</a:t>
            </a:r>
            <a:r>
              <a:rPr kumimoji="1" lang="en-US" altLang="zh-CN" sz="2400" dirty="0">
                <a:latin typeface="+mn-ea"/>
              </a:rPr>
              <a:t>12</a:t>
            </a:r>
            <a:r>
              <a:rPr kumimoji="1" lang="zh-CN" altLang="en-US" sz="2400" dirty="0">
                <a:latin typeface="+mn-ea"/>
              </a:rPr>
              <a:t>暂时不能接收的分组序号。</a:t>
            </a:r>
          </a:p>
        </p:txBody>
      </p:sp>
      <p:cxnSp>
        <p:nvCxnSpPr>
          <p:cNvPr id="81" name="直接连接符 89"/>
          <p:cNvCxnSpPr/>
          <p:nvPr/>
        </p:nvCxnSpPr>
        <p:spPr>
          <a:xfrm>
            <a:off x="1631950" y="4437063"/>
            <a:ext cx="878522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2" name="矩形 81"/>
          <p:cNvSpPr/>
          <p:nvPr/>
        </p:nvSpPr>
        <p:spPr>
          <a:xfrm>
            <a:off x="2892425" y="4684713"/>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87" name="矩形 86"/>
          <p:cNvSpPr/>
          <p:nvPr/>
        </p:nvSpPr>
        <p:spPr>
          <a:xfrm>
            <a:off x="3409950" y="4684713"/>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88" name="矩形 87"/>
          <p:cNvSpPr/>
          <p:nvPr/>
        </p:nvSpPr>
        <p:spPr>
          <a:xfrm>
            <a:off x="3927475" y="4684713"/>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3</a:t>
            </a:r>
          </a:p>
        </p:txBody>
      </p:sp>
      <p:sp>
        <p:nvSpPr>
          <p:cNvPr id="89" name="矩形 88"/>
          <p:cNvSpPr/>
          <p:nvPr/>
        </p:nvSpPr>
        <p:spPr>
          <a:xfrm>
            <a:off x="4445000" y="4684713"/>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91" name="矩形 90"/>
          <p:cNvSpPr/>
          <p:nvPr/>
        </p:nvSpPr>
        <p:spPr>
          <a:xfrm>
            <a:off x="4962525" y="4684713"/>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92" name="矩形 91"/>
          <p:cNvSpPr/>
          <p:nvPr/>
        </p:nvSpPr>
        <p:spPr>
          <a:xfrm>
            <a:off x="5480050" y="4684713"/>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93" name="矩形 92"/>
          <p:cNvSpPr/>
          <p:nvPr/>
        </p:nvSpPr>
        <p:spPr>
          <a:xfrm>
            <a:off x="5997575" y="4684713"/>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94" name="矩形 93"/>
          <p:cNvSpPr/>
          <p:nvPr/>
        </p:nvSpPr>
        <p:spPr>
          <a:xfrm>
            <a:off x="6515100" y="4684713"/>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95" name="矩形 94"/>
          <p:cNvSpPr/>
          <p:nvPr/>
        </p:nvSpPr>
        <p:spPr>
          <a:xfrm>
            <a:off x="7032625" y="4684713"/>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96" name="矩形 95"/>
          <p:cNvSpPr/>
          <p:nvPr/>
        </p:nvSpPr>
        <p:spPr>
          <a:xfrm>
            <a:off x="7550150" y="4684713"/>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97" name="矩形 96"/>
          <p:cNvSpPr/>
          <p:nvPr/>
        </p:nvSpPr>
        <p:spPr>
          <a:xfrm>
            <a:off x="8067675" y="4684713"/>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98" name="矩形 97"/>
          <p:cNvSpPr/>
          <p:nvPr/>
        </p:nvSpPr>
        <p:spPr>
          <a:xfrm>
            <a:off x="6012815" y="4510088"/>
            <a:ext cx="1554163" cy="174625"/>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99" name="矩形 98"/>
          <p:cNvSpPr/>
          <p:nvPr/>
        </p:nvSpPr>
        <p:spPr>
          <a:xfrm>
            <a:off x="6030278" y="5189538"/>
            <a:ext cx="1535113" cy="188913"/>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00" name="文本框 79"/>
          <p:cNvSpPr txBox="1"/>
          <p:nvPr/>
        </p:nvSpPr>
        <p:spPr>
          <a:xfrm>
            <a:off x="2963863" y="4756150"/>
            <a:ext cx="5745162" cy="368300"/>
          </a:xfrm>
          <a:prstGeom prst="rect">
            <a:avLst/>
          </a:prstGeom>
          <a:noFill/>
          <a:ln w="9525">
            <a:noFill/>
          </a:ln>
        </p:spPr>
        <p:txBody>
          <a:bodyPr wrap="square" anchor="t">
            <a:spAutoFit/>
          </a:bodyPr>
          <a:lstStyle/>
          <a:p>
            <a:r>
              <a:rPr lang="en-US" altLang="zh-CN" dirty="0">
                <a:latin typeface="Arial" panose="020B0604020202020204" pitchFamily="34" charset="0"/>
                <a:ea typeface="宋体" panose="02010600030101010101" pitchFamily="2" charset="-122"/>
              </a:rPr>
              <a:t>1      2       3      4      </a:t>
            </a:r>
            <a:r>
              <a:rPr lang="en-US" altLang="zh-CN" b="1" dirty="0">
                <a:latin typeface="Arial" panose="020B0604020202020204" pitchFamily="34" charset="0"/>
                <a:ea typeface="宋体" panose="02010600030101010101" pitchFamily="2" charset="-122"/>
              </a:rPr>
              <a:t>5</a:t>
            </a:r>
            <a:r>
              <a:rPr lang="en-US" altLang="zh-CN" dirty="0">
                <a:solidFill>
                  <a:srgbClr val="D9D9D9"/>
                </a:solidFill>
                <a:latin typeface="Arial" panose="020B0604020202020204" pitchFamily="34" charset="0"/>
                <a:ea typeface="宋体" panose="02010600030101010101" pitchFamily="2" charset="-122"/>
              </a:rPr>
              <a:t> </a:t>
            </a:r>
            <a:r>
              <a:rPr lang="en-US" altLang="zh-CN" dirty="0">
                <a:latin typeface="Arial" panose="020B0604020202020204" pitchFamily="34" charset="0"/>
                <a:ea typeface="宋体" panose="02010600030101010101" pitchFamily="2" charset="-122"/>
              </a:rPr>
              <a:t>    </a:t>
            </a:r>
            <a:r>
              <a:rPr lang="en-US" altLang="zh-CN" dirty="0">
                <a:solidFill>
                  <a:srgbClr val="D9D9D9"/>
                </a:solidFill>
                <a:latin typeface="Arial" panose="020B0604020202020204" pitchFamily="34" charset="0"/>
                <a:ea typeface="宋体" panose="02010600030101010101" pitchFamily="2" charset="-122"/>
              </a:rPr>
              <a:t> </a:t>
            </a:r>
            <a:r>
              <a:rPr lang="en-US" altLang="zh-CN" dirty="0">
                <a:solidFill>
                  <a:srgbClr val="BFBFBF"/>
                </a:solidFill>
                <a:latin typeface="Arial" panose="020B0604020202020204" pitchFamily="34" charset="0"/>
                <a:ea typeface="宋体" panose="02010600030101010101" pitchFamily="2" charset="-122"/>
              </a:rPr>
              <a:t>6</a:t>
            </a:r>
            <a:r>
              <a:rPr lang="en-US" altLang="zh-CN" dirty="0">
                <a:latin typeface="Arial" panose="020B0604020202020204" pitchFamily="34" charset="0"/>
                <a:ea typeface="宋体" panose="02010600030101010101" pitchFamily="2" charset="-122"/>
              </a:rPr>
              <a:t>    </a:t>
            </a:r>
            <a:r>
              <a:rPr lang="en-US" altLang="zh-CN" dirty="0">
                <a:solidFill>
                  <a:srgbClr val="A6A6A6"/>
                </a:solidFill>
                <a:latin typeface="Arial" panose="020B0604020202020204" pitchFamily="34" charset="0"/>
                <a:ea typeface="宋体" panose="02010600030101010101" pitchFamily="2" charset="-122"/>
              </a:rPr>
              <a:t>  </a:t>
            </a:r>
            <a:r>
              <a:rPr lang="en-US" altLang="zh-CN" b="1" dirty="0">
                <a:latin typeface="Arial" panose="020B0604020202020204" pitchFamily="34" charset="0"/>
                <a:ea typeface="宋体" panose="02010600030101010101" pitchFamily="2" charset="-122"/>
              </a:rPr>
              <a:t>7      8      9      </a:t>
            </a:r>
            <a:r>
              <a:rPr lang="en-US" altLang="zh-CN" b="1" dirty="0">
                <a:solidFill>
                  <a:srgbClr val="FF0000"/>
                </a:solidFill>
                <a:latin typeface="Arial" panose="020B0604020202020204" pitchFamily="34" charset="0"/>
                <a:ea typeface="宋体" panose="02010600030101010101" pitchFamily="2" charset="-122"/>
              </a:rPr>
              <a:t>10</a:t>
            </a:r>
            <a:r>
              <a:rPr lang="en-US" altLang="zh-CN" dirty="0">
                <a:latin typeface="Arial" panose="020B0604020202020204" pitchFamily="34" charset="0"/>
                <a:ea typeface="宋体" panose="02010600030101010101" pitchFamily="2" charset="-122"/>
              </a:rPr>
              <a:t>    </a:t>
            </a:r>
            <a:r>
              <a:rPr lang="en-US" altLang="zh-CN" dirty="0">
                <a:solidFill>
                  <a:srgbClr val="FF0000"/>
                </a:solidFill>
                <a:latin typeface="Arial" panose="020B0604020202020204" pitchFamily="34" charset="0"/>
                <a:ea typeface="宋体" panose="02010600030101010101" pitchFamily="2" charset="-122"/>
              </a:rPr>
              <a:t>11</a:t>
            </a:r>
            <a:r>
              <a:rPr lang="en-US" altLang="zh-CN" dirty="0">
                <a:latin typeface="Arial" panose="020B0604020202020204" pitchFamily="34" charset="0"/>
                <a:ea typeface="宋体" panose="02010600030101010101" pitchFamily="2" charset="-122"/>
              </a:rPr>
              <a:t>  </a:t>
            </a:r>
          </a:p>
        </p:txBody>
      </p:sp>
      <p:sp>
        <p:nvSpPr>
          <p:cNvPr id="101" name="椭圆 100"/>
          <p:cNvSpPr/>
          <p:nvPr/>
        </p:nvSpPr>
        <p:spPr>
          <a:xfrm>
            <a:off x="2947988" y="4756150"/>
            <a:ext cx="431800"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1</a:t>
            </a:r>
          </a:p>
        </p:txBody>
      </p:sp>
      <p:sp>
        <p:nvSpPr>
          <p:cNvPr id="102" name="椭圆 101"/>
          <p:cNvSpPr/>
          <p:nvPr/>
        </p:nvSpPr>
        <p:spPr>
          <a:xfrm>
            <a:off x="3465513" y="4756150"/>
            <a:ext cx="431800"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2</a:t>
            </a:r>
          </a:p>
        </p:txBody>
      </p:sp>
      <p:sp>
        <p:nvSpPr>
          <p:cNvPr id="103" name="椭圆 102"/>
          <p:cNvSpPr/>
          <p:nvPr/>
        </p:nvSpPr>
        <p:spPr>
          <a:xfrm>
            <a:off x="3983038" y="4756150"/>
            <a:ext cx="431800"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3</a:t>
            </a:r>
          </a:p>
        </p:txBody>
      </p:sp>
      <p:sp>
        <p:nvSpPr>
          <p:cNvPr id="104" name="椭圆 103"/>
          <p:cNvSpPr/>
          <p:nvPr/>
        </p:nvSpPr>
        <p:spPr>
          <a:xfrm>
            <a:off x="4503738" y="4756150"/>
            <a:ext cx="400050"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4</a:t>
            </a:r>
          </a:p>
        </p:txBody>
      </p:sp>
      <p:sp>
        <p:nvSpPr>
          <p:cNvPr id="105" name="椭圆 104"/>
          <p:cNvSpPr/>
          <p:nvPr/>
        </p:nvSpPr>
        <p:spPr>
          <a:xfrm>
            <a:off x="5026025" y="4756150"/>
            <a:ext cx="400050"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5</a:t>
            </a:r>
          </a:p>
        </p:txBody>
      </p:sp>
      <p:sp>
        <p:nvSpPr>
          <p:cNvPr id="106" name="矩形 105"/>
          <p:cNvSpPr/>
          <p:nvPr/>
        </p:nvSpPr>
        <p:spPr>
          <a:xfrm>
            <a:off x="8594090" y="4689158"/>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12</a:t>
            </a:r>
          </a:p>
        </p:txBody>
      </p:sp>
      <p:sp>
        <p:nvSpPr>
          <p:cNvPr id="107" name="文本框 106"/>
          <p:cNvSpPr txBox="1"/>
          <p:nvPr/>
        </p:nvSpPr>
        <p:spPr>
          <a:xfrm>
            <a:off x="8639810" y="4754880"/>
            <a:ext cx="471805" cy="368300"/>
          </a:xfrm>
          <a:prstGeom prst="rect">
            <a:avLst/>
          </a:prstGeom>
          <a:noFill/>
        </p:spPr>
        <p:txBody>
          <a:bodyPr wrap="square" rtlCol="0">
            <a:spAutoFit/>
          </a:bodyPr>
          <a:lstStyle/>
          <a:p>
            <a:r>
              <a:rPr lang="en-US" altLang="zh-CN">
                <a:solidFill>
                  <a:schemeClr val="accent6"/>
                </a:solidFill>
              </a:rPr>
              <a:t>12</a:t>
            </a:r>
          </a:p>
        </p:txBody>
      </p:sp>
      <p:sp>
        <p:nvSpPr>
          <p:cNvPr id="108" name="椭圆 107"/>
          <p:cNvSpPr/>
          <p:nvPr/>
        </p:nvSpPr>
        <p:spPr>
          <a:xfrm>
            <a:off x="5525770" y="4762817"/>
            <a:ext cx="400050"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6</a:t>
            </a:r>
          </a:p>
        </p:txBody>
      </p:sp>
      <p:sp>
        <p:nvSpPr>
          <p:cNvPr id="155" name="文本框 21"/>
          <p:cNvSpPr txBox="1"/>
          <p:nvPr/>
        </p:nvSpPr>
        <p:spPr>
          <a:xfrm>
            <a:off x="5293518" y="1744908"/>
            <a:ext cx="1462088" cy="400110"/>
          </a:xfrm>
          <a:prstGeom prst="rect">
            <a:avLst/>
          </a:prstGeom>
          <a:noFill/>
          <a:ln w="9525">
            <a:noFill/>
          </a:ln>
        </p:spPr>
        <p:txBody>
          <a:bodyPr wrap="square" anchor="t">
            <a:spAutoFit/>
          </a:bodyPr>
          <a:lstStyle/>
          <a:p>
            <a:r>
              <a:rPr lang="zh-CN" altLang="en-US" sz="2000">
                <a:latin typeface="Microsoft YaHei" charset="-122"/>
                <a:ea typeface="Microsoft YaHei" charset="-122"/>
                <a:cs typeface="Microsoft YaHei" charset="-122"/>
              </a:rPr>
              <a:t>发送窗口</a:t>
            </a:r>
          </a:p>
        </p:txBody>
      </p:sp>
    </p:spTree>
    <p:extLst>
      <p:ext uri="{BB962C8B-B14F-4D97-AF65-F5344CB8AC3E}">
        <p14:creationId xmlns:p14="http://schemas.microsoft.com/office/powerpoint/2010/main" val="107244358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1792" name="文本框 90"/>
          <p:cNvSpPr txBox="1"/>
          <p:nvPr/>
        </p:nvSpPr>
        <p:spPr>
          <a:xfrm>
            <a:off x="1631950" y="2428875"/>
            <a:ext cx="631825" cy="1198880"/>
          </a:xfrm>
          <a:prstGeom prst="rect">
            <a:avLst/>
          </a:prstGeom>
          <a:noFill/>
          <a:ln w="9525">
            <a:noFill/>
          </a:ln>
        </p:spPr>
        <p:txBody>
          <a:bodyPr wrap="square" anchor="t">
            <a:spAutoFit/>
          </a:bodyPr>
          <a:lstStyle/>
          <a:p>
            <a:r>
              <a:rPr lang="zh-CN" altLang="en-US" sz="2400">
                <a:latin typeface="Arial" panose="020B0604020202020204" pitchFamily="34" charset="0"/>
                <a:ea typeface="宋体" panose="02010600030101010101" pitchFamily="2" charset="-122"/>
              </a:rPr>
              <a:t>发送方</a:t>
            </a:r>
          </a:p>
        </p:txBody>
      </p:sp>
      <p:sp>
        <p:nvSpPr>
          <p:cNvPr id="31793" name="文本框 91"/>
          <p:cNvSpPr txBox="1"/>
          <p:nvPr/>
        </p:nvSpPr>
        <p:spPr>
          <a:xfrm>
            <a:off x="1685925" y="4995863"/>
            <a:ext cx="631825" cy="1198880"/>
          </a:xfrm>
          <a:prstGeom prst="rect">
            <a:avLst/>
          </a:prstGeom>
          <a:noFill/>
          <a:ln w="9525">
            <a:noFill/>
          </a:ln>
        </p:spPr>
        <p:txBody>
          <a:bodyPr wrap="square" anchor="t">
            <a:spAutoFit/>
          </a:bodyPr>
          <a:lstStyle/>
          <a:p>
            <a:r>
              <a:rPr lang="zh-CN" altLang="en-US" sz="2400">
                <a:latin typeface="Arial" panose="020B0604020202020204" pitchFamily="34" charset="0"/>
                <a:ea typeface="宋体" panose="02010600030101010101" pitchFamily="2" charset="-122"/>
              </a:rPr>
              <a:t>接收方</a:t>
            </a:r>
          </a:p>
        </p:txBody>
      </p:sp>
      <p:sp>
        <p:nvSpPr>
          <p:cNvPr id="157" name="矩形 156"/>
          <p:cNvSpPr/>
          <p:nvPr/>
        </p:nvSpPr>
        <p:spPr>
          <a:xfrm>
            <a:off x="2854325"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58" name="矩形 157"/>
          <p:cNvSpPr/>
          <p:nvPr/>
        </p:nvSpPr>
        <p:spPr>
          <a:xfrm>
            <a:off x="3371850"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59" name="矩形 158"/>
          <p:cNvSpPr/>
          <p:nvPr/>
        </p:nvSpPr>
        <p:spPr>
          <a:xfrm>
            <a:off x="3889375"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3</a:t>
            </a:r>
          </a:p>
        </p:txBody>
      </p:sp>
      <p:sp>
        <p:nvSpPr>
          <p:cNvPr id="160" name="矩形 159"/>
          <p:cNvSpPr/>
          <p:nvPr/>
        </p:nvSpPr>
        <p:spPr>
          <a:xfrm>
            <a:off x="4406900"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61" name="矩形 160"/>
          <p:cNvSpPr/>
          <p:nvPr/>
        </p:nvSpPr>
        <p:spPr>
          <a:xfrm>
            <a:off x="4924425"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62" name="矩形 161"/>
          <p:cNvSpPr/>
          <p:nvPr/>
        </p:nvSpPr>
        <p:spPr>
          <a:xfrm>
            <a:off x="5441950"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63" name="矩形 162"/>
          <p:cNvSpPr/>
          <p:nvPr/>
        </p:nvSpPr>
        <p:spPr>
          <a:xfrm>
            <a:off x="5959475"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64" name="矩形 163"/>
          <p:cNvSpPr/>
          <p:nvPr/>
        </p:nvSpPr>
        <p:spPr>
          <a:xfrm>
            <a:off x="6477000"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65" name="矩形 164"/>
          <p:cNvSpPr/>
          <p:nvPr/>
        </p:nvSpPr>
        <p:spPr>
          <a:xfrm>
            <a:off x="6994525"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66" name="矩形 165"/>
          <p:cNvSpPr/>
          <p:nvPr/>
        </p:nvSpPr>
        <p:spPr>
          <a:xfrm>
            <a:off x="7512050"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67" name="矩形 166"/>
          <p:cNvSpPr/>
          <p:nvPr/>
        </p:nvSpPr>
        <p:spPr>
          <a:xfrm>
            <a:off x="8029575"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68" name="矩形 167"/>
          <p:cNvSpPr/>
          <p:nvPr/>
        </p:nvSpPr>
        <p:spPr>
          <a:xfrm>
            <a:off x="4924425" y="2319655"/>
            <a:ext cx="2588260" cy="174625"/>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70" name="矩形 169"/>
          <p:cNvSpPr/>
          <p:nvPr/>
        </p:nvSpPr>
        <p:spPr>
          <a:xfrm>
            <a:off x="4907280" y="2997835"/>
            <a:ext cx="2604770" cy="16002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71" name="文本框 23"/>
          <p:cNvSpPr txBox="1"/>
          <p:nvPr/>
        </p:nvSpPr>
        <p:spPr>
          <a:xfrm>
            <a:off x="2925763" y="2565400"/>
            <a:ext cx="5745162" cy="368300"/>
          </a:xfrm>
          <a:prstGeom prst="rect">
            <a:avLst/>
          </a:prstGeom>
          <a:noFill/>
          <a:ln w="9525">
            <a:noFill/>
          </a:ln>
        </p:spPr>
        <p:txBody>
          <a:bodyPr wrap="square" anchor="t">
            <a:spAutoFit/>
          </a:bodyPr>
          <a:lstStyle/>
          <a:p>
            <a:r>
              <a:rPr lang="en-US" altLang="zh-CN">
                <a:latin typeface="Arial" panose="020B0604020202020204" pitchFamily="34" charset="0"/>
                <a:ea typeface="宋体" panose="02010600030101010101" pitchFamily="2" charset="-122"/>
              </a:rPr>
              <a:t>1      2       3      4      </a:t>
            </a:r>
            <a:r>
              <a:rPr lang="en-US" altLang="zh-CN" b="1">
                <a:latin typeface="Arial" panose="020B0604020202020204" pitchFamily="34" charset="0"/>
                <a:ea typeface="宋体" panose="02010600030101010101" pitchFamily="2" charset="-122"/>
              </a:rPr>
              <a:t>5</a:t>
            </a:r>
            <a:r>
              <a:rPr lang="en-US" altLang="zh-CN">
                <a:solidFill>
                  <a:srgbClr val="D9D9D9"/>
                </a:solidFill>
                <a:latin typeface="Arial" panose="020B0604020202020204" pitchFamily="34" charset="0"/>
                <a:ea typeface="宋体" panose="02010600030101010101" pitchFamily="2" charset="-122"/>
              </a:rPr>
              <a:t> </a:t>
            </a:r>
            <a:r>
              <a:rPr lang="en-US" altLang="zh-CN">
                <a:latin typeface="Arial" panose="020B0604020202020204" pitchFamily="34" charset="0"/>
                <a:ea typeface="宋体" panose="02010600030101010101" pitchFamily="2" charset="-122"/>
              </a:rPr>
              <a:t>    </a:t>
            </a:r>
            <a:r>
              <a:rPr lang="en-US" altLang="zh-CN">
                <a:solidFill>
                  <a:srgbClr val="D9D9D9"/>
                </a:solidFill>
                <a:latin typeface="Arial" panose="020B0604020202020204" pitchFamily="34" charset="0"/>
                <a:ea typeface="宋体" panose="02010600030101010101" pitchFamily="2" charset="-122"/>
              </a:rPr>
              <a:t> </a:t>
            </a:r>
            <a:r>
              <a:rPr lang="en-US" altLang="zh-CN" b="1">
                <a:latin typeface="Arial" panose="020B0604020202020204" pitchFamily="34" charset="0"/>
                <a:ea typeface="宋体" panose="02010600030101010101" pitchFamily="2" charset="-122"/>
              </a:rPr>
              <a:t>6</a:t>
            </a:r>
            <a:r>
              <a:rPr lang="en-US" altLang="zh-CN">
                <a:latin typeface="Arial" panose="020B0604020202020204" pitchFamily="34" charset="0"/>
                <a:ea typeface="宋体" panose="02010600030101010101" pitchFamily="2" charset="-122"/>
              </a:rPr>
              <a:t>      </a:t>
            </a:r>
            <a:r>
              <a:rPr lang="en-US" altLang="zh-CN" b="1">
                <a:latin typeface="Arial" panose="020B0604020202020204" pitchFamily="34" charset="0"/>
                <a:ea typeface="宋体" panose="02010600030101010101" pitchFamily="2" charset="-122"/>
              </a:rPr>
              <a:t>7</a:t>
            </a:r>
            <a:r>
              <a:rPr lang="en-US" altLang="zh-CN">
                <a:latin typeface="Arial" panose="020B0604020202020204" pitchFamily="34" charset="0"/>
                <a:ea typeface="宋体" panose="02010600030101010101" pitchFamily="2" charset="-122"/>
              </a:rPr>
              <a:t>      </a:t>
            </a:r>
            <a:r>
              <a:rPr lang="en-US" altLang="zh-CN" b="1">
                <a:latin typeface="Arial" panose="020B0604020202020204" pitchFamily="34" charset="0"/>
                <a:ea typeface="宋体" panose="02010600030101010101" pitchFamily="2" charset="-122"/>
              </a:rPr>
              <a:t>8 </a:t>
            </a:r>
            <a:r>
              <a:rPr lang="en-US" altLang="zh-CN">
                <a:latin typeface="Arial" panose="020B0604020202020204" pitchFamily="34" charset="0"/>
                <a:ea typeface="宋体" panose="02010600030101010101" pitchFamily="2" charset="-122"/>
              </a:rPr>
              <a:t>     </a:t>
            </a:r>
            <a:r>
              <a:rPr lang="en-US" altLang="zh-CN" b="1">
                <a:solidFill>
                  <a:schemeClr val="tx1"/>
                </a:solidFill>
                <a:latin typeface="Arial" panose="020B0604020202020204" pitchFamily="34" charset="0"/>
                <a:ea typeface="宋体" panose="02010600030101010101" pitchFamily="2" charset="-122"/>
              </a:rPr>
              <a:t>9</a:t>
            </a:r>
            <a:r>
              <a:rPr lang="en-US" altLang="zh-CN">
                <a:latin typeface="Arial" panose="020B0604020202020204" pitchFamily="34" charset="0"/>
                <a:ea typeface="宋体" panose="02010600030101010101" pitchFamily="2" charset="-122"/>
              </a:rPr>
              <a:t>      </a:t>
            </a:r>
            <a:r>
              <a:rPr lang="en-US" altLang="zh-CN" b="1">
                <a:solidFill>
                  <a:schemeClr val="accent6"/>
                </a:solidFill>
                <a:latin typeface="Arial" panose="020B0604020202020204" pitchFamily="34" charset="0"/>
                <a:ea typeface="宋体" panose="02010600030101010101" pitchFamily="2" charset="-122"/>
              </a:rPr>
              <a:t>10</a:t>
            </a:r>
            <a:r>
              <a:rPr lang="en-US" altLang="zh-CN">
                <a:latin typeface="Arial" panose="020B0604020202020204" pitchFamily="34" charset="0"/>
                <a:ea typeface="宋体" panose="02010600030101010101" pitchFamily="2" charset="-122"/>
              </a:rPr>
              <a:t>    </a:t>
            </a:r>
            <a:r>
              <a:rPr lang="en-US" altLang="zh-CN">
                <a:solidFill>
                  <a:srgbClr val="FF0000"/>
                </a:solidFill>
                <a:latin typeface="Arial" panose="020B0604020202020204" pitchFamily="34" charset="0"/>
                <a:ea typeface="宋体" panose="02010600030101010101" pitchFamily="2" charset="-122"/>
              </a:rPr>
              <a:t>11</a:t>
            </a:r>
            <a:r>
              <a:rPr lang="en-US" altLang="zh-CN">
                <a:latin typeface="Arial" panose="020B0604020202020204" pitchFamily="34" charset="0"/>
                <a:ea typeface="宋体" panose="02010600030101010101" pitchFamily="2" charset="-122"/>
              </a:rPr>
              <a:t>  </a:t>
            </a:r>
          </a:p>
        </p:txBody>
      </p:sp>
      <p:sp>
        <p:nvSpPr>
          <p:cNvPr id="172" name="右箭头 171"/>
          <p:cNvSpPr/>
          <p:nvPr/>
        </p:nvSpPr>
        <p:spPr>
          <a:xfrm>
            <a:off x="4359275" y="3330575"/>
            <a:ext cx="803275" cy="222250"/>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73" name="椭圆 172"/>
          <p:cNvSpPr/>
          <p:nvPr/>
        </p:nvSpPr>
        <p:spPr>
          <a:xfrm>
            <a:off x="2908300" y="2565400"/>
            <a:ext cx="433388" cy="358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1</a:t>
            </a:r>
          </a:p>
        </p:txBody>
      </p:sp>
      <p:sp>
        <p:nvSpPr>
          <p:cNvPr id="174" name="椭圆 173"/>
          <p:cNvSpPr/>
          <p:nvPr/>
        </p:nvSpPr>
        <p:spPr>
          <a:xfrm>
            <a:off x="3425825" y="2565400"/>
            <a:ext cx="433388" cy="358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2</a:t>
            </a:r>
          </a:p>
        </p:txBody>
      </p:sp>
      <p:sp>
        <p:nvSpPr>
          <p:cNvPr id="175" name="椭圆 174"/>
          <p:cNvSpPr/>
          <p:nvPr/>
        </p:nvSpPr>
        <p:spPr>
          <a:xfrm>
            <a:off x="3943350" y="2565400"/>
            <a:ext cx="433388" cy="358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3</a:t>
            </a:r>
          </a:p>
        </p:txBody>
      </p:sp>
      <p:sp>
        <p:nvSpPr>
          <p:cNvPr id="176" name="椭圆 175"/>
          <p:cNvSpPr/>
          <p:nvPr/>
        </p:nvSpPr>
        <p:spPr>
          <a:xfrm>
            <a:off x="4464050" y="2565400"/>
            <a:ext cx="401638" cy="358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4</a:t>
            </a:r>
          </a:p>
        </p:txBody>
      </p:sp>
      <p:sp>
        <p:nvSpPr>
          <p:cNvPr id="177" name="矩形 176"/>
          <p:cNvSpPr/>
          <p:nvPr/>
        </p:nvSpPr>
        <p:spPr>
          <a:xfrm>
            <a:off x="2836863"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78" name="矩形 177"/>
          <p:cNvSpPr/>
          <p:nvPr/>
        </p:nvSpPr>
        <p:spPr>
          <a:xfrm>
            <a:off x="3354388"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79" name="矩形 178"/>
          <p:cNvSpPr/>
          <p:nvPr/>
        </p:nvSpPr>
        <p:spPr>
          <a:xfrm>
            <a:off x="3871913"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3</a:t>
            </a:r>
          </a:p>
        </p:txBody>
      </p:sp>
      <p:sp>
        <p:nvSpPr>
          <p:cNvPr id="180" name="矩形 179"/>
          <p:cNvSpPr/>
          <p:nvPr/>
        </p:nvSpPr>
        <p:spPr>
          <a:xfrm>
            <a:off x="4389438"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81" name="矩形 180"/>
          <p:cNvSpPr/>
          <p:nvPr/>
        </p:nvSpPr>
        <p:spPr>
          <a:xfrm>
            <a:off x="4906963"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82" name="矩形 181"/>
          <p:cNvSpPr/>
          <p:nvPr/>
        </p:nvSpPr>
        <p:spPr>
          <a:xfrm>
            <a:off x="5424488"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83" name="矩形 182"/>
          <p:cNvSpPr/>
          <p:nvPr/>
        </p:nvSpPr>
        <p:spPr>
          <a:xfrm>
            <a:off x="5942013"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84" name="矩形 183"/>
          <p:cNvSpPr/>
          <p:nvPr/>
        </p:nvSpPr>
        <p:spPr>
          <a:xfrm>
            <a:off x="6459538"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85" name="矩形 184"/>
          <p:cNvSpPr/>
          <p:nvPr/>
        </p:nvSpPr>
        <p:spPr>
          <a:xfrm>
            <a:off x="6977063"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86" name="矩形 185"/>
          <p:cNvSpPr/>
          <p:nvPr/>
        </p:nvSpPr>
        <p:spPr>
          <a:xfrm>
            <a:off x="7494588"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87" name="矩形 186"/>
          <p:cNvSpPr/>
          <p:nvPr/>
        </p:nvSpPr>
        <p:spPr>
          <a:xfrm>
            <a:off x="8012113"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88" name="矩形 187"/>
          <p:cNvSpPr/>
          <p:nvPr/>
        </p:nvSpPr>
        <p:spPr>
          <a:xfrm>
            <a:off x="5921375" y="3378200"/>
            <a:ext cx="2602230" cy="174625"/>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89" name="矩形 188"/>
          <p:cNvSpPr/>
          <p:nvPr/>
        </p:nvSpPr>
        <p:spPr>
          <a:xfrm>
            <a:off x="5937250" y="4057650"/>
            <a:ext cx="2602865" cy="18923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90" name="文本框 55"/>
          <p:cNvSpPr txBox="1"/>
          <p:nvPr/>
        </p:nvSpPr>
        <p:spPr>
          <a:xfrm>
            <a:off x="2908300" y="3624263"/>
            <a:ext cx="5746750" cy="368300"/>
          </a:xfrm>
          <a:prstGeom prst="rect">
            <a:avLst/>
          </a:prstGeom>
          <a:noFill/>
          <a:ln w="9525">
            <a:noFill/>
          </a:ln>
        </p:spPr>
        <p:txBody>
          <a:bodyPr wrap="square" anchor="t">
            <a:spAutoFit/>
          </a:bodyPr>
          <a:lstStyle/>
          <a:p>
            <a:r>
              <a:rPr lang="en-US" altLang="zh-CN">
                <a:latin typeface="Arial" panose="020B0604020202020204" pitchFamily="34" charset="0"/>
                <a:ea typeface="宋体" panose="02010600030101010101" pitchFamily="2" charset="-122"/>
              </a:rPr>
              <a:t>1      2       3      4      </a:t>
            </a:r>
            <a:r>
              <a:rPr lang="en-US" altLang="zh-CN" b="1">
                <a:latin typeface="Arial" panose="020B0604020202020204" pitchFamily="34" charset="0"/>
                <a:ea typeface="宋体" panose="02010600030101010101" pitchFamily="2" charset="-122"/>
              </a:rPr>
              <a:t>5</a:t>
            </a:r>
            <a:r>
              <a:rPr lang="en-US" altLang="zh-CN">
                <a:solidFill>
                  <a:srgbClr val="D9D9D9"/>
                </a:solidFill>
                <a:latin typeface="Arial" panose="020B0604020202020204" pitchFamily="34" charset="0"/>
                <a:ea typeface="宋体" panose="02010600030101010101" pitchFamily="2" charset="-122"/>
              </a:rPr>
              <a:t> </a:t>
            </a:r>
            <a:r>
              <a:rPr lang="en-US" altLang="zh-CN">
                <a:latin typeface="Arial" panose="020B0604020202020204" pitchFamily="34" charset="0"/>
                <a:ea typeface="宋体" panose="02010600030101010101" pitchFamily="2" charset="-122"/>
              </a:rPr>
              <a:t>    </a:t>
            </a:r>
            <a:r>
              <a:rPr lang="en-US" altLang="zh-CN">
                <a:solidFill>
                  <a:srgbClr val="D9D9D9"/>
                </a:solidFill>
                <a:latin typeface="Arial" panose="020B0604020202020204" pitchFamily="34" charset="0"/>
                <a:ea typeface="宋体" panose="02010600030101010101" pitchFamily="2" charset="-122"/>
              </a:rPr>
              <a:t> </a:t>
            </a:r>
            <a:r>
              <a:rPr lang="en-US" altLang="zh-CN" b="1">
                <a:latin typeface="Arial" panose="020B0604020202020204" pitchFamily="34" charset="0"/>
                <a:ea typeface="宋体" panose="02010600030101010101" pitchFamily="2" charset="-122"/>
              </a:rPr>
              <a:t>6</a:t>
            </a:r>
            <a:r>
              <a:rPr lang="en-US" altLang="zh-CN">
                <a:latin typeface="Arial" panose="020B0604020202020204" pitchFamily="34" charset="0"/>
                <a:ea typeface="宋体" panose="02010600030101010101" pitchFamily="2" charset="-122"/>
              </a:rPr>
              <a:t>      </a:t>
            </a:r>
            <a:r>
              <a:rPr lang="en-US" altLang="zh-CN" b="1">
                <a:latin typeface="Arial" panose="020B0604020202020204" pitchFamily="34" charset="0"/>
                <a:ea typeface="宋体" panose="02010600030101010101" pitchFamily="2" charset="-122"/>
              </a:rPr>
              <a:t>7</a:t>
            </a:r>
            <a:r>
              <a:rPr lang="en-US" altLang="zh-CN">
                <a:latin typeface="Arial" panose="020B0604020202020204" pitchFamily="34" charset="0"/>
                <a:ea typeface="宋体" panose="02010600030101010101" pitchFamily="2" charset="-122"/>
              </a:rPr>
              <a:t>      </a:t>
            </a:r>
            <a:r>
              <a:rPr lang="en-US" altLang="zh-CN" b="1">
                <a:latin typeface="Arial" panose="020B0604020202020204" pitchFamily="34" charset="0"/>
                <a:ea typeface="宋体" panose="02010600030101010101" pitchFamily="2" charset="-122"/>
              </a:rPr>
              <a:t>8</a:t>
            </a:r>
            <a:r>
              <a:rPr lang="en-US" altLang="zh-CN">
                <a:latin typeface="Arial" panose="020B0604020202020204" pitchFamily="34" charset="0"/>
                <a:ea typeface="宋体" panose="02010600030101010101" pitchFamily="2" charset="-122"/>
              </a:rPr>
              <a:t>     </a:t>
            </a:r>
            <a:r>
              <a:rPr lang="en-US" altLang="zh-CN">
                <a:solidFill>
                  <a:schemeClr val="tx1"/>
                </a:solidFill>
                <a:latin typeface="Arial" panose="020B0604020202020204" pitchFamily="34" charset="0"/>
                <a:ea typeface="宋体" panose="02010600030101010101" pitchFamily="2" charset="-122"/>
              </a:rPr>
              <a:t>  </a:t>
            </a:r>
            <a:r>
              <a:rPr lang="en-US" altLang="zh-CN" b="1">
                <a:solidFill>
                  <a:schemeClr val="tx1"/>
                </a:solidFill>
                <a:latin typeface="Arial" panose="020B0604020202020204" pitchFamily="34" charset="0"/>
                <a:ea typeface="宋体" panose="02010600030101010101" pitchFamily="2" charset="-122"/>
              </a:rPr>
              <a:t>9</a:t>
            </a:r>
            <a:r>
              <a:rPr lang="en-US" altLang="zh-CN">
                <a:latin typeface="Arial" panose="020B0604020202020204" pitchFamily="34" charset="0"/>
                <a:ea typeface="宋体" panose="02010600030101010101" pitchFamily="2" charset="-122"/>
              </a:rPr>
              <a:t>      </a:t>
            </a:r>
            <a:r>
              <a:rPr lang="en-US" altLang="zh-CN" b="1">
                <a:solidFill>
                  <a:srgbClr val="BFBFBF"/>
                </a:solidFill>
                <a:latin typeface="Arial" panose="020B0604020202020204" pitchFamily="34" charset="0"/>
                <a:ea typeface="宋体" panose="02010600030101010101" pitchFamily="2" charset="-122"/>
              </a:rPr>
              <a:t>10</a:t>
            </a:r>
            <a:r>
              <a:rPr lang="en-US" altLang="zh-CN">
                <a:latin typeface="Arial" panose="020B0604020202020204" pitchFamily="34" charset="0"/>
                <a:ea typeface="宋体" panose="02010600030101010101" pitchFamily="2" charset="-122"/>
              </a:rPr>
              <a:t>    </a:t>
            </a:r>
            <a:r>
              <a:rPr lang="en-US" altLang="zh-CN">
                <a:solidFill>
                  <a:srgbClr val="A6A6A6"/>
                </a:solidFill>
                <a:latin typeface="Arial" panose="020B0604020202020204" pitchFamily="34" charset="0"/>
                <a:ea typeface="宋体" panose="02010600030101010101" pitchFamily="2" charset="-122"/>
              </a:rPr>
              <a:t>11</a:t>
            </a:r>
            <a:r>
              <a:rPr lang="en-US" altLang="zh-CN">
                <a:latin typeface="Arial" panose="020B0604020202020204" pitchFamily="34" charset="0"/>
                <a:ea typeface="宋体" panose="02010600030101010101" pitchFamily="2" charset="-122"/>
              </a:rPr>
              <a:t>  </a:t>
            </a:r>
          </a:p>
        </p:txBody>
      </p:sp>
      <p:sp>
        <p:nvSpPr>
          <p:cNvPr id="191" name="椭圆 190"/>
          <p:cNvSpPr/>
          <p:nvPr/>
        </p:nvSpPr>
        <p:spPr>
          <a:xfrm>
            <a:off x="2892425" y="3624263"/>
            <a:ext cx="431800"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1</a:t>
            </a:r>
          </a:p>
        </p:txBody>
      </p:sp>
      <p:sp>
        <p:nvSpPr>
          <p:cNvPr id="192" name="椭圆 191"/>
          <p:cNvSpPr/>
          <p:nvPr/>
        </p:nvSpPr>
        <p:spPr>
          <a:xfrm>
            <a:off x="3409950" y="3624263"/>
            <a:ext cx="431800"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2</a:t>
            </a:r>
          </a:p>
        </p:txBody>
      </p:sp>
      <p:sp>
        <p:nvSpPr>
          <p:cNvPr id="193" name="椭圆 192"/>
          <p:cNvSpPr/>
          <p:nvPr/>
        </p:nvSpPr>
        <p:spPr>
          <a:xfrm>
            <a:off x="3927475" y="3624263"/>
            <a:ext cx="431800"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3</a:t>
            </a:r>
          </a:p>
        </p:txBody>
      </p:sp>
      <p:sp>
        <p:nvSpPr>
          <p:cNvPr id="194" name="椭圆 193"/>
          <p:cNvSpPr/>
          <p:nvPr/>
        </p:nvSpPr>
        <p:spPr>
          <a:xfrm>
            <a:off x="4448175" y="3624263"/>
            <a:ext cx="400050"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4</a:t>
            </a:r>
          </a:p>
        </p:txBody>
      </p:sp>
      <p:sp>
        <p:nvSpPr>
          <p:cNvPr id="195" name="椭圆 194"/>
          <p:cNvSpPr/>
          <p:nvPr/>
        </p:nvSpPr>
        <p:spPr>
          <a:xfrm>
            <a:off x="4981575" y="3629025"/>
            <a:ext cx="401638" cy="358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5</a:t>
            </a:r>
          </a:p>
        </p:txBody>
      </p:sp>
      <p:sp>
        <p:nvSpPr>
          <p:cNvPr id="196" name="椭圆 195"/>
          <p:cNvSpPr/>
          <p:nvPr/>
        </p:nvSpPr>
        <p:spPr>
          <a:xfrm>
            <a:off x="5473700" y="3624580"/>
            <a:ext cx="401638" cy="358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6</a:t>
            </a:r>
          </a:p>
        </p:txBody>
      </p:sp>
      <p:sp>
        <p:nvSpPr>
          <p:cNvPr id="197" name="矩形 196"/>
          <p:cNvSpPr/>
          <p:nvPr/>
        </p:nvSpPr>
        <p:spPr>
          <a:xfrm>
            <a:off x="8544560" y="249269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12</a:t>
            </a:r>
          </a:p>
        </p:txBody>
      </p:sp>
      <p:sp>
        <p:nvSpPr>
          <p:cNvPr id="198" name="文本框 197"/>
          <p:cNvSpPr txBox="1"/>
          <p:nvPr/>
        </p:nvSpPr>
        <p:spPr>
          <a:xfrm>
            <a:off x="8590280" y="2558415"/>
            <a:ext cx="471805" cy="368300"/>
          </a:xfrm>
          <a:prstGeom prst="rect">
            <a:avLst/>
          </a:prstGeom>
          <a:noFill/>
        </p:spPr>
        <p:txBody>
          <a:bodyPr wrap="square" rtlCol="0">
            <a:spAutoFit/>
          </a:bodyPr>
          <a:lstStyle/>
          <a:p>
            <a:r>
              <a:rPr lang="en-US" altLang="zh-CN">
                <a:solidFill>
                  <a:schemeClr val="accent6"/>
                </a:solidFill>
              </a:rPr>
              <a:t>12</a:t>
            </a:r>
          </a:p>
        </p:txBody>
      </p:sp>
      <p:sp>
        <p:nvSpPr>
          <p:cNvPr id="199" name="矩形 198"/>
          <p:cNvSpPr/>
          <p:nvPr/>
        </p:nvSpPr>
        <p:spPr>
          <a:xfrm>
            <a:off x="8525510" y="355441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12</a:t>
            </a:r>
          </a:p>
        </p:txBody>
      </p:sp>
      <p:sp>
        <p:nvSpPr>
          <p:cNvPr id="200" name="文本框 199"/>
          <p:cNvSpPr txBox="1"/>
          <p:nvPr/>
        </p:nvSpPr>
        <p:spPr>
          <a:xfrm>
            <a:off x="8571230" y="3620135"/>
            <a:ext cx="471805" cy="368300"/>
          </a:xfrm>
          <a:prstGeom prst="rect">
            <a:avLst/>
          </a:prstGeom>
          <a:noFill/>
        </p:spPr>
        <p:txBody>
          <a:bodyPr wrap="square" rtlCol="0">
            <a:spAutoFit/>
          </a:bodyPr>
          <a:lstStyle/>
          <a:p>
            <a:r>
              <a:rPr lang="en-US" altLang="zh-CN">
                <a:solidFill>
                  <a:schemeClr val="accent6"/>
                </a:solidFill>
              </a:rPr>
              <a:t>12</a:t>
            </a:r>
          </a:p>
        </p:txBody>
      </p:sp>
      <p:cxnSp>
        <p:nvCxnSpPr>
          <p:cNvPr id="79" name="直接连接符 89"/>
          <p:cNvCxnSpPr/>
          <p:nvPr/>
        </p:nvCxnSpPr>
        <p:spPr>
          <a:xfrm>
            <a:off x="1631950" y="4437063"/>
            <a:ext cx="878522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1" name="矩形 80"/>
          <p:cNvSpPr/>
          <p:nvPr/>
        </p:nvSpPr>
        <p:spPr>
          <a:xfrm>
            <a:off x="2892425" y="4684713"/>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83" name="矩形 82"/>
          <p:cNvSpPr/>
          <p:nvPr/>
        </p:nvSpPr>
        <p:spPr>
          <a:xfrm>
            <a:off x="3409950" y="4684713"/>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84" name="矩形 83"/>
          <p:cNvSpPr/>
          <p:nvPr/>
        </p:nvSpPr>
        <p:spPr>
          <a:xfrm>
            <a:off x="3927475" y="4684713"/>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3</a:t>
            </a:r>
          </a:p>
        </p:txBody>
      </p:sp>
      <p:sp>
        <p:nvSpPr>
          <p:cNvPr id="85" name="矩形 84"/>
          <p:cNvSpPr/>
          <p:nvPr/>
        </p:nvSpPr>
        <p:spPr>
          <a:xfrm>
            <a:off x="4445000" y="4684713"/>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86" name="矩形 85"/>
          <p:cNvSpPr/>
          <p:nvPr/>
        </p:nvSpPr>
        <p:spPr>
          <a:xfrm>
            <a:off x="4962525" y="4684713"/>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94" name="矩形 93"/>
          <p:cNvSpPr/>
          <p:nvPr/>
        </p:nvSpPr>
        <p:spPr>
          <a:xfrm>
            <a:off x="5480050" y="4684713"/>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95" name="矩形 94"/>
          <p:cNvSpPr/>
          <p:nvPr/>
        </p:nvSpPr>
        <p:spPr>
          <a:xfrm>
            <a:off x="5997575" y="4684713"/>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01" name="矩形 100"/>
          <p:cNvSpPr/>
          <p:nvPr/>
        </p:nvSpPr>
        <p:spPr>
          <a:xfrm>
            <a:off x="6515100" y="4684713"/>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02" name="矩形 101"/>
          <p:cNvSpPr/>
          <p:nvPr/>
        </p:nvSpPr>
        <p:spPr>
          <a:xfrm>
            <a:off x="7032625" y="4684713"/>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03" name="矩形 102"/>
          <p:cNvSpPr/>
          <p:nvPr/>
        </p:nvSpPr>
        <p:spPr>
          <a:xfrm>
            <a:off x="7550150" y="4684713"/>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04" name="矩形 103"/>
          <p:cNvSpPr/>
          <p:nvPr/>
        </p:nvSpPr>
        <p:spPr>
          <a:xfrm>
            <a:off x="8067675" y="4684713"/>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05" name="矩形 104"/>
          <p:cNvSpPr/>
          <p:nvPr/>
        </p:nvSpPr>
        <p:spPr>
          <a:xfrm>
            <a:off x="6012815" y="4510088"/>
            <a:ext cx="1554163" cy="174625"/>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06" name="矩形 105"/>
          <p:cNvSpPr/>
          <p:nvPr/>
        </p:nvSpPr>
        <p:spPr>
          <a:xfrm>
            <a:off x="6030278" y="5189538"/>
            <a:ext cx="1535113" cy="188913"/>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07" name="文本框 79"/>
          <p:cNvSpPr txBox="1"/>
          <p:nvPr/>
        </p:nvSpPr>
        <p:spPr>
          <a:xfrm>
            <a:off x="2963863" y="4756150"/>
            <a:ext cx="5745162" cy="368300"/>
          </a:xfrm>
          <a:prstGeom prst="rect">
            <a:avLst/>
          </a:prstGeom>
          <a:noFill/>
          <a:ln w="9525">
            <a:noFill/>
          </a:ln>
        </p:spPr>
        <p:txBody>
          <a:bodyPr wrap="square" anchor="t">
            <a:spAutoFit/>
          </a:bodyPr>
          <a:lstStyle/>
          <a:p>
            <a:r>
              <a:rPr lang="en-US" altLang="zh-CN" dirty="0">
                <a:latin typeface="Arial" panose="020B0604020202020204" pitchFamily="34" charset="0"/>
                <a:ea typeface="宋体" panose="02010600030101010101" pitchFamily="2" charset="-122"/>
              </a:rPr>
              <a:t>1      2       3      4      </a:t>
            </a:r>
            <a:r>
              <a:rPr lang="en-US" altLang="zh-CN" b="1" dirty="0">
                <a:latin typeface="Arial" panose="020B0604020202020204" pitchFamily="34" charset="0"/>
                <a:ea typeface="宋体" panose="02010600030101010101" pitchFamily="2" charset="-122"/>
              </a:rPr>
              <a:t>5</a:t>
            </a:r>
            <a:r>
              <a:rPr lang="en-US" altLang="zh-CN" dirty="0">
                <a:solidFill>
                  <a:srgbClr val="D9D9D9"/>
                </a:solidFill>
                <a:latin typeface="Arial" panose="020B0604020202020204" pitchFamily="34" charset="0"/>
                <a:ea typeface="宋体" panose="02010600030101010101" pitchFamily="2" charset="-122"/>
              </a:rPr>
              <a:t> </a:t>
            </a:r>
            <a:r>
              <a:rPr lang="en-US" altLang="zh-CN" dirty="0">
                <a:latin typeface="Arial" panose="020B0604020202020204" pitchFamily="34" charset="0"/>
                <a:ea typeface="宋体" panose="02010600030101010101" pitchFamily="2" charset="-122"/>
              </a:rPr>
              <a:t>    </a:t>
            </a:r>
            <a:r>
              <a:rPr lang="en-US" altLang="zh-CN" dirty="0">
                <a:solidFill>
                  <a:srgbClr val="D9D9D9"/>
                </a:solidFill>
                <a:latin typeface="Arial" panose="020B0604020202020204" pitchFamily="34" charset="0"/>
                <a:ea typeface="宋体" panose="02010600030101010101" pitchFamily="2" charset="-122"/>
              </a:rPr>
              <a:t> </a:t>
            </a:r>
            <a:r>
              <a:rPr lang="en-US" altLang="zh-CN" dirty="0">
                <a:solidFill>
                  <a:srgbClr val="BFBFBF"/>
                </a:solidFill>
                <a:latin typeface="Arial" panose="020B0604020202020204" pitchFamily="34" charset="0"/>
                <a:ea typeface="宋体" panose="02010600030101010101" pitchFamily="2" charset="-122"/>
              </a:rPr>
              <a:t>6</a:t>
            </a:r>
            <a:r>
              <a:rPr lang="en-US" altLang="zh-CN" dirty="0">
                <a:latin typeface="Arial" panose="020B0604020202020204" pitchFamily="34" charset="0"/>
                <a:ea typeface="宋体" panose="02010600030101010101" pitchFamily="2" charset="-122"/>
              </a:rPr>
              <a:t>    </a:t>
            </a:r>
            <a:r>
              <a:rPr lang="en-US" altLang="zh-CN" dirty="0">
                <a:solidFill>
                  <a:srgbClr val="A6A6A6"/>
                </a:solidFill>
                <a:latin typeface="Arial" panose="020B0604020202020204" pitchFamily="34" charset="0"/>
                <a:ea typeface="宋体" panose="02010600030101010101" pitchFamily="2" charset="-122"/>
              </a:rPr>
              <a:t>  </a:t>
            </a:r>
            <a:r>
              <a:rPr lang="en-US" altLang="zh-CN" b="1" dirty="0">
                <a:latin typeface="Arial" panose="020B0604020202020204" pitchFamily="34" charset="0"/>
                <a:ea typeface="宋体" panose="02010600030101010101" pitchFamily="2" charset="-122"/>
              </a:rPr>
              <a:t>7      8      9      </a:t>
            </a:r>
            <a:r>
              <a:rPr lang="en-US" altLang="zh-CN" b="1" dirty="0">
                <a:solidFill>
                  <a:srgbClr val="FF0000"/>
                </a:solidFill>
                <a:latin typeface="Arial" panose="020B0604020202020204" pitchFamily="34" charset="0"/>
                <a:ea typeface="宋体" panose="02010600030101010101" pitchFamily="2" charset="-122"/>
              </a:rPr>
              <a:t>10</a:t>
            </a:r>
            <a:r>
              <a:rPr lang="en-US" altLang="zh-CN" dirty="0">
                <a:latin typeface="Arial" panose="020B0604020202020204" pitchFamily="34" charset="0"/>
                <a:ea typeface="宋体" panose="02010600030101010101" pitchFamily="2" charset="-122"/>
              </a:rPr>
              <a:t>    </a:t>
            </a:r>
            <a:r>
              <a:rPr lang="en-US" altLang="zh-CN" dirty="0">
                <a:solidFill>
                  <a:srgbClr val="FF0000"/>
                </a:solidFill>
                <a:latin typeface="Arial" panose="020B0604020202020204" pitchFamily="34" charset="0"/>
                <a:ea typeface="宋体" panose="02010600030101010101" pitchFamily="2" charset="-122"/>
              </a:rPr>
              <a:t>11</a:t>
            </a:r>
            <a:r>
              <a:rPr lang="en-US" altLang="zh-CN" dirty="0">
                <a:latin typeface="Arial" panose="020B0604020202020204" pitchFamily="34" charset="0"/>
                <a:ea typeface="宋体" panose="02010600030101010101" pitchFamily="2" charset="-122"/>
              </a:rPr>
              <a:t>  </a:t>
            </a:r>
          </a:p>
        </p:txBody>
      </p:sp>
      <p:sp>
        <p:nvSpPr>
          <p:cNvPr id="108" name="椭圆 107"/>
          <p:cNvSpPr/>
          <p:nvPr/>
        </p:nvSpPr>
        <p:spPr>
          <a:xfrm>
            <a:off x="2947988" y="4756150"/>
            <a:ext cx="431800"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1</a:t>
            </a:r>
          </a:p>
        </p:txBody>
      </p:sp>
      <p:sp>
        <p:nvSpPr>
          <p:cNvPr id="109" name="椭圆 108"/>
          <p:cNvSpPr/>
          <p:nvPr/>
        </p:nvSpPr>
        <p:spPr>
          <a:xfrm>
            <a:off x="3465513" y="4756150"/>
            <a:ext cx="431800"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2</a:t>
            </a:r>
          </a:p>
        </p:txBody>
      </p:sp>
      <p:sp>
        <p:nvSpPr>
          <p:cNvPr id="110" name="椭圆 109"/>
          <p:cNvSpPr/>
          <p:nvPr/>
        </p:nvSpPr>
        <p:spPr>
          <a:xfrm>
            <a:off x="3983038" y="4756150"/>
            <a:ext cx="431800"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3</a:t>
            </a:r>
          </a:p>
        </p:txBody>
      </p:sp>
      <p:sp>
        <p:nvSpPr>
          <p:cNvPr id="111" name="椭圆 110"/>
          <p:cNvSpPr/>
          <p:nvPr/>
        </p:nvSpPr>
        <p:spPr>
          <a:xfrm>
            <a:off x="4503738" y="4756150"/>
            <a:ext cx="400050"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4</a:t>
            </a:r>
          </a:p>
        </p:txBody>
      </p:sp>
      <p:sp>
        <p:nvSpPr>
          <p:cNvPr id="112" name="椭圆 111"/>
          <p:cNvSpPr/>
          <p:nvPr/>
        </p:nvSpPr>
        <p:spPr>
          <a:xfrm>
            <a:off x="5026025" y="4756150"/>
            <a:ext cx="400050"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5</a:t>
            </a:r>
          </a:p>
        </p:txBody>
      </p:sp>
      <p:sp>
        <p:nvSpPr>
          <p:cNvPr id="113" name="矩形 112"/>
          <p:cNvSpPr/>
          <p:nvPr/>
        </p:nvSpPr>
        <p:spPr>
          <a:xfrm>
            <a:off x="8594090" y="4689158"/>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12</a:t>
            </a:r>
          </a:p>
        </p:txBody>
      </p:sp>
      <p:sp>
        <p:nvSpPr>
          <p:cNvPr id="114" name="文本框 113"/>
          <p:cNvSpPr txBox="1"/>
          <p:nvPr/>
        </p:nvSpPr>
        <p:spPr>
          <a:xfrm>
            <a:off x="8639810" y="4754880"/>
            <a:ext cx="471805" cy="368300"/>
          </a:xfrm>
          <a:prstGeom prst="rect">
            <a:avLst/>
          </a:prstGeom>
          <a:noFill/>
        </p:spPr>
        <p:txBody>
          <a:bodyPr wrap="square" rtlCol="0">
            <a:spAutoFit/>
          </a:bodyPr>
          <a:lstStyle/>
          <a:p>
            <a:r>
              <a:rPr lang="en-US" altLang="zh-CN">
                <a:solidFill>
                  <a:schemeClr val="accent6"/>
                </a:solidFill>
              </a:rPr>
              <a:t>12</a:t>
            </a:r>
          </a:p>
        </p:txBody>
      </p:sp>
      <p:sp>
        <p:nvSpPr>
          <p:cNvPr id="115" name="椭圆 114"/>
          <p:cNvSpPr/>
          <p:nvPr/>
        </p:nvSpPr>
        <p:spPr>
          <a:xfrm>
            <a:off x="5525770" y="4762817"/>
            <a:ext cx="400050"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6</a:t>
            </a:r>
          </a:p>
        </p:txBody>
      </p:sp>
      <p:sp>
        <p:nvSpPr>
          <p:cNvPr id="92" name="文本框 21"/>
          <p:cNvSpPr txBox="1"/>
          <p:nvPr/>
        </p:nvSpPr>
        <p:spPr>
          <a:xfrm>
            <a:off x="5293518" y="1744908"/>
            <a:ext cx="1462088" cy="400110"/>
          </a:xfrm>
          <a:prstGeom prst="rect">
            <a:avLst/>
          </a:prstGeom>
          <a:noFill/>
          <a:ln w="9525">
            <a:noFill/>
          </a:ln>
        </p:spPr>
        <p:txBody>
          <a:bodyPr wrap="square" anchor="t">
            <a:spAutoFit/>
          </a:bodyPr>
          <a:lstStyle/>
          <a:p>
            <a:r>
              <a:rPr lang="zh-CN" altLang="en-US" sz="2000">
                <a:latin typeface="Microsoft YaHei" charset="-122"/>
                <a:ea typeface="Microsoft YaHei" charset="-122"/>
                <a:cs typeface="Microsoft YaHei" charset="-122"/>
              </a:rPr>
              <a:t>发送窗口</a:t>
            </a:r>
          </a:p>
        </p:txBody>
      </p:sp>
    </p:spTree>
    <p:extLst>
      <p:ext uri="{BB962C8B-B14F-4D97-AF65-F5344CB8AC3E}">
        <p14:creationId xmlns:p14="http://schemas.microsoft.com/office/powerpoint/2010/main" val="203514858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cxnSp>
        <p:nvCxnSpPr>
          <p:cNvPr id="90" name="直接连接符 89"/>
          <p:cNvCxnSpPr/>
          <p:nvPr/>
        </p:nvCxnSpPr>
        <p:spPr>
          <a:xfrm>
            <a:off x="1631950" y="4437063"/>
            <a:ext cx="878522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792" name="文本框 90"/>
          <p:cNvSpPr txBox="1"/>
          <p:nvPr/>
        </p:nvSpPr>
        <p:spPr>
          <a:xfrm>
            <a:off x="1631950" y="2428875"/>
            <a:ext cx="631825" cy="1198880"/>
          </a:xfrm>
          <a:prstGeom prst="rect">
            <a:avLst/>
          </a:prstGeom>
          <a:noFill/>
          <a:ln w="9525">
            <a:noFill/>
          </a:ln>
        </p:spPr>
        <p:txBody>
          <a:bodyPr wrap="square" anchor="t">
            <a:spAutoFit/>
          </a:bodyPr>
          <a:lstStyle/>
          <a:p>
            <a:r>
              <a:rPr lang="zh-CN" altLang="en-US" sz="2400">
                <a:latin typeface="Arial" panose="020B0604020202020204" pitchFamily="34" charset="0"/>
                <a:ea typeface="宋体" panose="02010600030101010101" pitchFamily="2" charset="-122"/>
              </a:rPr>
              <a:t>发送方</a:t>
            </a:r>
          </a:p>
        </p:txBody>
      </p:sp>
      <p:sp>
        <p:nvSpPr>
          <p:cNvPr id="31793" name="文本框 91"/>
          <p:cNvSpPr txBox="1"/>
          <p:nvPr/>
        </p:nvSpPr>
        <p:spPr>
          <a:xfrm>
            <a:off x="1685925" y="4995863"/>
            <a:ext cx="631825" cy="1198880"/>
          </a:xfrm>
          <a:prstGeom prst="rect">
            <a:avLst/>
          </a:prstGeom>
          <a:noFill/>
          <a:ln w="9525">
            <a:noFill/>
          </a:ln>
        </p:spPr>
        <p:txBody>
          <a:bodyPr wrap="square" anchor="t">
            <a:spAutoFit/>
          </a:bodyPr>
          <a:lstStyle/>
          <a:p>
            <a:r>
              <a:rPr lang="zh-CN" altLang="en-US" sz="2400">
                <a:latin typeface="Arial" panose="020B0604020202020204" pitchFamily="34" charset="0"/>
                <a:ea typeface="宋体" panose="02010600030101010101" pitchFamily="2" charset="-122"/>
              </a:rPr>
              <a:t>接收方</a:t>
            </a:r>
          </a:p>
        </p:txBody>
      </p:sp>
      <p:sp>
        <p:nvSpPr>
          <p:cNvPr id="2" name="矩形 1"/>
          <p:cNvSpPr/>
          <p:nvPr/>
        </p:nvSpPr>
        <p:spPr>
          <a:xfrm>
            <a:off x="2947988" y="5816600"/>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 name="矩形 2"/>
          <p:cNvSpPr/>
          <p:nvPr/>
        </p:nvSpPr>
        <p:spPr>
          <a:xfrm>
            <a:off x="3465513" y="5816600"/>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2" name="矩形 21"/>
          <p:cNvSpPr/>
          <p:nvPr/>
        </p:nvSpPr>
        <p:spPr>
          <a:xfrm>
            <a:off x="3983038" y="5816600"/>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3</a:t>
            </a:r>
          </a:p>
        </p:txBody>
      </p:sp>
      <p:sp>
        <p:nvSpPr>
          <p:cNvPr id="24" name="矩形 23"/>
          <p:cNvSpPr/>
          <p:nvPr/>
        </p:nvSpPr>
        <p:spPr>
          <a:xfrm>
            <a:off x="4500563" y="5816600"/>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7" name="矩形 26"/>
          <p:cNvSpPr/>
          <p:nvPr/>
        </p:nvSpPr>
        <p:spPr>
          <a:xfrm>
            <a:off x="5018088" y="5816600"/>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9" name="矩形 28"/>
          <p:cNvSpPr/>
          <p:nvPr/>
        </p:nvSpPr>
        <p:spPr>
          <a:xfrm>
            <a:off x="5535613" y="5816600"/>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0" name="矩形 29"/>
          <p:cNvSpPr/>
          <p:nvPr/>
        </p:nvSpPr>
        <p:spPr>
          <a:xfrm>
            <a:off x="6053138" y="5816600"/>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2" name="矩形 31"/>
          <p:cNvSpPr/>
          <p:nvPr/>
        </p:nvSpPr>
        <p:spPr>
          <a:xfrm>
            <a:off x="6570663" y="5816600"/>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3" name="矩形 32"/>
          <p:cNvSpPr/>
          <p:nvPr/>
        </p:nvSpPr>
        <p:spPr>
          <a:xfrm>
            <a:off x="7088188" y="5816600"/>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4" name="矩形 33"/>
          <p:cNvSpPr/>
          <p:nvPr/>
        </p:nvSpPr>
        <p:spPr>
          <a:xfrm>
            <a:off x="7605713" y="5816600"/>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5" name="矩形 34"/>
          <p:cNvSpPr/>
          <p:nvPr/>
        </p:nvSpPr>
        <p:spPr>
          <a:xfrm>
            <a:off x="8123238" y="5816600"/>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4" name="矩形 3"/>
          <p:cNvSpPr/>
          <p:nvPr/>
        </p:nvSpPr>
        <p:spPr>
          <a:xfrm>
            <a:off x="6565202" y="5641975"/>
            <a:ext cx="1554163" cy="174625"/>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8" name="矩形 17"/>
          <p:cNvSpPr/>
          <p:nvPr/>
        </p:nvSpPr>
        <p:spPr>
          <a:xfrm>
            <a:off x="6565202" y="6321425"/>
            <a:ext cx="1535113" cy="188913"/>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4902" name="文本框 79"/>
          <p:cNvSpPr txBox="1"/>
          <p:nvPr/>
        </p:nvSpPr>
        <p:spPr>
          <a:xfrm>
            <a:off x="3019425" y="5888038"/>
            <a:ext cx="5745163" cy="368300"/>
          </a:xfrm>
          <a:prstGeom prst="rect">
            <a:avLst/>
          </a:prstGeom>
          <a:noFill/>
          <a:ln w="9525">
            <a:noFill/>
          </a:ln>
        </p:spPr>
        <p:txBody>
          <a:bodyPr wrap="square" anchor="t">
            <a:spAutoFit/>
          </a:bodyPr>
          <a:lstStyle/>
          <a:p>
            <a:r>
              <a:rPr lang="en-US" altLang="zh-CN" dirty="0">
                <a:latin typeface="Arial" panose="020B0604020202020204" pitchFamily="34" charset="0"/>
                <a:ea typeface="宋体" panose="02010600030101010101" pitchFamily="2" charset="-122"/>
              </a:rPr>
              <a:t>1      2       3      4      </a:t>
            </a:r>
            <a:r>
              <a:rPr lang="en-US" altLang="zh-CN" b="1" dirty="0">
                <a:latin typeface="Arial" panose="020B0604020202020204" pitchFamily="34" charset="0"/>
                <a:ea typeface="宋体" panose="02010600030101010101" pitchFamily="2" charset="-122"/>
              </a:rPr>
              <a:t>5</a:t>
            </a:r>
            <a:r>
              <a:rPr lang="en-US" altLang="zh-CN" dirty="0">
                <a:solidFill>
                  <a:srgbClr val="D9D9D9"/>
                </a:solidFill>
                <a:latin typeface="Arial" panose="020B0604020202020204" pitchFamily="34" charset="0"/>
                <a:ea typeface="宋体" panose="02010600030101010101" pitchFamily="2" charset="-122"/>
              </a:rPr>
              <a:t> </a:t>
            </a:r>
            <a:r>
              <a:rPr lang="en-US" altLang="zh-CN" dirty="0">
                <a:latin typeface="Arial" panose="020B0604020202020204" pitchFamily="34" charset="0"/>
                <a:ea typeface="宋体" panose="02010600030101010101" pitchFamily="2" charset="-122"/>
              </a:rPr>
              <a:t>    </a:t>
            </a:r>
            <a:r>
              <a:rPr lang="en-US" altLang="zh-CN" dirty="0">
                <a:solidFill>
                  <a:srgbClr val="D9D9D9"/>
                </a:solidFill>
                <a:latin typeface="Arial" panose="020B0604020202020204" pitchFamily="34" charset="0"/>
                <a:ea typeface="宋体" panose="02010600030101010101" pitchFamily="2" charset="-122"/>
              </a:rPr>
              <a:t> </a:t>
            </a:r>
            <a:r>
              <a:rPr lang="en-US" altLang="zh-CN" b="1" dirty="0">
                <a:latin typeface="Arial" panose="020B0604020202020204" pitchFamily="34" charset="0"/>
                <a:ea typeface="宋体" panose="02010600030101010101" pitchFamily="2" charset="-122"/>
              </a:rPr>
              <a:t>6</a:t>
            </a:r>
            <a:r>
              <a:rPr lang="en-US" altLang="zh-CN" dirty="0">
                <a:latin typeface="Arial" panose="020B0604020202020204" pitchFamily="34" charset="0"/>
                <a:ea typeface="宋体" panose="02010600030101010101" pitchFamily="2" charset="-122"/>
              </a:rPr>
              <a:t>    </a:t>
            </a:r>
            <a:r>
              <a:rPr lang="en-US" altLang="zh-CN" dirty="0">
                <a:solidFill>
                  <a:srgbClr val="A6A6A6"/>
                </a:solidFill>
                <a:latin typeface="Arial" panose="020B0604020202020204" pitchFamily="34" charset="0"/>
                <a:ea typeface="宋体" panose="02010600030101010101" pitchFamily="2" charset="-122"/>
              </a:rPr>
              <a:t>  </a:t>
            </a:r>
            <a:r>
              <a:rPr lang="en-US" altLang="zh-CN" b="1" dirty="0">
                <a:latin typeface="Arial" panose="020B0604020202020204" pitchFamily="34" charset="0"/>
                <a:ea typeface="宋体" panose="02010600030101010101" pitchFamily="2" charset="-122"/>
              </a:rPr>
              <a:t>7</a:t>
            </a:r>
            <a:r>
              <a:rPr lang="en-US" altLang="zh-CN" dirty="0">
                <a:latin typeface="Arial" panose="020B0604020202020204" pitchFamily="34" charset="0"/>
                <a:ea typeface="宋体" panose="02010600030101010101" pitchFamily="2" charset="-122"/>
              </a:rPr>
              <a:t>     </a:t>
            </a:r>
            <a:r>
              <a:rPr lang="en-US" altLang="zh-CN" b="1" dirty="0">
                <a:solidFill>
                  <a:srgbClr val="323232"/>
                </a:solidFill>
                <a:latin typeface="Arial" panose="020B0604020202020204" pitchFamily="34" charset="0"/>
                <a:ea typeface="宋体" panose="02010600030101010101" pitchFamily="2" charset="-122"/>
              </a:rPr>
              <a:t> 8</a:t>
            </a:r>
            <a:r>
              <a:rPr lang="en-US" altLang="zh-CN" dirty="0">
                <a:latin typeface="Arial" panose="020B0604020202020204" pitchFamily="34" charset="0"/>
                <a:ea typeface="宋体" panose="02010600030101010101" pitchFamily="2" charset="-122"/>
              </a:rPr>
              <a:t>      </a:t>
            </a:r>
            <a:r>
              <a:rPr lang="en-US" altLang="zh-CN" b="1" dirty="0">
                <a:latin typeface="Arial" panose="020B0604020202020204" pitchFamily="34" charset="0"/>
                <a:ea typeface="宋体" panose="02010600030101010101" pitchFamily="2" charset="-122"/>
              </a:rPr>
              <a:t>9  </a:t>
            </a:r>
            <a:r>
              <a:rPr lang="en-US" altLang="zh-CN" b="1" dirty="0">
                <a:solidFill>
                  <a:srgbClr val="BFBFBF"/>
                </a:solidFill>
                <a:latin typeface="Arial" panose="020B0604020202020204" pitchFamily="34" charset="0"/>
                <a:ea typeface="宋体" panose="02010600030101010101" pitchFamily="2" charset="-122"/>
              </a:rPr>
              <a:t>    10</a:t>
            </a:r>
            <a:r>
              <a:rPr lang="en-US" altLang="zh-CN" dirty="0">
                <a:solidFill>
                  <a:srgbClr val="FF0000"/>
                </a:solidFill>
                <a:latin typeface="Arial" panose="020B0604020202020204" pitchFamily="34" charset="0"/>
                <a:ea typeface="宋体" panose="02010600030101010101" pitchFamily="2" charset="-122"/>
              </a:rPr>
              <a:t>    11 </a:t>
            </a:r>
            <a:r>
              <a:rPr lang="en-US" altLang="zh-CN" dirty="0">
                <a:latin typeface="Arial" panose="020B0604020202020204" pitchFamily="34" charset="0"/>
                <a:ea typeface="宋体" panose="02010600030101010101" pitchFamily="2" charset="-122"/>
              </a:rPr>
              <a:t> </a:t>
            </a:r>
          </a:p>
        </p:txBody>
      </p:sp>
      <p:sp>
        <p:nvSpPr>
          <p:cNvPr id="20" name="椭圆 19"/>
          <p:cNvSpPr/>
          <p:nvPr/>
        </p:nvSpPr>
        <p:spPr>
          <a:xfrm>
            <a:off x="3003550" y="5888038"/>
            <a:ext cx="431800"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1</a:t>
            </a:r>
          </a:p>
        </p:txBody>
      </p:sp>
      <p:sp>
        <p:nvSpPr>
          <p:cNvPr id="25" name="椭圆 24"/>
          <p:cNvSpPr/>
          <p:nvPr/>
        </p:nvSpPr>
        <p:spPr>
          <a:xfrm>
            <a:off x="3521075" y="5888038"/>
            <a:ext cx="431800"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2</a:t>
            </a:r>
          </a:p>
        </p:txBody>
      </p:sp>
      <p:sp>
        <p:nvSpPr>
          <p:cNvPr id="26" name="椭圆 25"/>
          <p:cNvSpPr/>
          <p:nvPr/>
        </p:nvSpPr>
        <p:spPr>
          <a:xfrm>
            <a:off x="4038600" y="5888038"/>
            <a:ext cx="431800"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3</a:t>
            </a:r>
          </a:p>
        </p:txBody>
      </p:sp>
      <p:sp>
        <p:nvSpPr>
          <p:cNvPr id="28" name="椭圆 27"/>
          <p:cNvSpPr/>
          <p:nvPr/>
        </p:nvSpPr>
        <p:spPr>
          <a:xfrm>
            <a:off x="4559300" y="5888038"/>
            <a:ext cx="400050"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4</a:t>
            </a:r>
          </a:p>
        </p:txBody>
      </p:sp>
      <p:sp>
        <p:nvSpPr>
          <p:cNvPr id="31" name="椭圆 30"/>
          <p:cNvSpPr/>
          <p:nvPr/>
        </p:nvSpPr>
        <p:spPr>
          <a:xfrm>
            <a:off x="5081588" y="5888038"/>
            <a:ext cx="400050"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5</a:t>
            </a:r>
          </a:p>
        </p:txBody>
      </p:sp>
      <p:sp>
        <p:nvSpPr>
          <p:cNvPr id="67" name="椭圆 66"/>
          <p:cNvSpPr/>
          <p:nvPr/>
        </p:nvSpPr>
        <p:spPr>
          <a:xfrm>
            <a:off x="5567363" y="5870575"/>
            <a:ext cx="400050"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6</a:t>
            </a:r>
          </a:p>
        </p:txBody>
      </p:sp>
      <p:sp>
        <p:nvSpPr>
          <p:cNvPr id="135" name="文本框 134"/>
          <p:cNvSpPr txBox="1"/>
          <p:nvPr/>
        </p:nvSpPr>
        <p:spPr>
          <a:xfrm>
            <a:off x="8649335" y="5890260"/>
            <a:ext cx="471805" cy="368300"/>
          </a:xfrm>
          <a:prstGeom prst="rect">
            <a:avLst/>
          </a:prstGeom>
          <a:noFill/>
        </p:spPr>
        <p:txBody>
          <a:bodyPr wrap="square" rtlCol="0">
            <a:spAutoFit/>
          </a:bodyPr>
          <a:lstStyle/>
          <a:p>
            <a:r>
              <a:rPr lang="en-US" altLang="zh-CN">
                <a:solidFill>
                  <a:schemeClr val="accent6"/>
                </a:solidFill>
              </a:rPr>
              <a:t>12</a:t>
            </a:r>
          </a:p>
        </p:txBody>
      </p:sp>
      <p:sp>
        <p:nvSpPr>
          <p:cNvPr id="136" name="矩形 135"/>
          <p:cNvSpPr/>
          <p:nvPr/>
        </p:nvSpPr>
        <p:spPr>
          <a:xfrm>
            <a:off x="8640445" y="5812155"/>
            <a:ext cx="457200" cy="509270"/>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43" name="矩形 142"/>
          <p:cNvSpPr/>
          <p:nvPr/>
        </p:nvSpPr>
        <p:spPr>
          <a:xfrm>
            <a:off x="2854325"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44" name="矩形 143"/>
          <p:cNvSpPr/>
          <p:nvPr/>
        </p:nvSpPr>
        <p:spPr>
          <a:xfrm>
            <a:off x="3371850"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45" name="矩形 144"/>
          <p:cNvSpPr/>
          <p:nvPr/>
        </p:nvSpPr>
        <p:spPr>
          <a:xfrm>
            <a:off x="3889375"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3</a:t>
            </a:r>
          </a:p>
        </p:txBody>
      </p:sp>
      <p:sp>
        <p:nvSpPr>
          <p:cNvPr id="146" name="矩形 145"/>
          <p:cNvSpPr/>
          <p:nvPr/>
        </p:nvSpPr>
        <p:spPr>
          <a:xfrm>
            <a:off x="4406900"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47" name="矩形 146"/>
          <p:cNvSpPr/>
          <p:nvPr/>
        </p:nvSpPr>
        <p:spPr>
          <a:xfrm>
            <a:off x="4924425"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48" name="矩形 147"/>
          <p:cNvSpPr/>
          <p:nvPr/>
        </p:nvSpPr>
        <p:spPr>
          <a:xfrm>
            <a:off x="5441950"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49" name="矩形 148"/>
          <p:cNvSpPr/>
          <p:nvPr/>
        </p:nvSpPr>
        <p:spPr>
          <a:xfrm>
            <a:off x="5959475"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50" name="矩形 149"/>
          <p:cNvSpPr/>
          <p:nvPr/>
        </p:nvSpPr>
        <p:spPr>
          <a:xfrm>
            <a:off x="6477000"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51" name="矩形 150"/>
          <p:cNvSpPr/>
          <p:nvPr/>
        </p:nvSpPr>
        <p:spPr>
          <a:xfrm>
            <a:off x="6994525"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52" name="矩形 151"/>
          <p:cNvSpPr/>
          <p:nvPr/>
        </p:nvSpPr>
        <p:spPr>
          <a:xfrm>
            <a:off x="7512050"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53" name="矩形 152"/>
          <p:cNvSpPr/>
          <p:nvPr/>
        </p:nvSpPr>
        <p:spPr>
          <a:xfrm>
            <a:off x="8029575" y="249396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54" name="矩形 153"/>
          <p:cNvSpPr/>
          <p:nvPr/>
        </p:nvSpPr>
        <p:spPr>
          <a:xfrm>
            <a:off x="4924425" y="2319655"/>
            <a:ext cx="2588260" cy="174625"/>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56" name="矩形 155"/>
          <p:cNvSpPr/>
          <p:nvPr/>
        </p:nvSpPr>
        <p:spPr>
          <a:xfrm>
            <a:off x="4907280" y="2997835"/>
            <a:ext cx="2604770" cy="16002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57" name="文本框 23"/>
          <p:cNvSpPr txBox="1"/>
          <p:nvPr/>
        </p:nvSpPr>
        <p:spPr>
          <a:xfrm>
            <a:off x="2925763" y="2565400"/>
            <a:ext cx="5745162" cy="368300"/>
          </a:xfrm>
          <a:prstGeom prst="rect">
            <a:avLst/>
          </a:prstGeom>
          <a:noFill/>
          <a:ln w="9525">
            <a:noFill/>
          </a:ln>
        </p:spPr>
        <p:txBody>
          <a:bodyPr wrap="square" anchor="t">
            <a:spAutoFit/>
          </a:bodyPr>
          <a:lstStyle/>
          <a:p>
            <a:r>
              <a:rPr lang="en-US" altLang="zh-CN">
                <a:latin typeface="Arial" panose="020B0604020202020204" pitchFamily="34" charset="0"/>
                <a:ea typeface="宋体" panose="02010600030101010101" pitchFamily="2" charset="-122"/>
              </a:rPr>
              <a:t>1      2       3      4      </a:t>
            </a:r>
            <a:r>
              <a:rPr lang="en-US" altLang="zh-CN" b="1">
                <a:latin typeface="Arial" panose="020B0604020202020204" pitchFamily="34" charset="0"/>
                <a:ea typeface="宋体" panose="02010600030101010101" pitchFamily="2" charset="-122"/>
              </a:rPr>
              <a:t>5</a:t>
            </a:r>
            <a:r>
              <a:rPr lang="en-US" altLang="zh-CN">
                <a:solidFill>
                  <a:srgbClr val="D9D9D9"/>
                </a:solidFill>
                <a:latin typeface="Arial" panose="020B0604020202020204" pitchFamily="34" charset="0"/>
                <a:ea typeface="宋体" panose="02010600030101010101" pitchFamily="2" charset="-122"/>
              </a:rPr>
              <a:t> </a:t>
            </a:r>
            <a:r>
              <a:rPr lang="en-US" altLang="zh-CN">
                <a:latin typeface="Arial" panose="020B0604020202020204" pitchFamily="34" charset="0"/>
                <a:ea typeface="宋体" panose="02010600030101010101" pitchFamily="2" charset="-122"/>
              </a:rPr>
              <a:t>    </a:t>
            </a:r>
            <a:r>
              <a:rPr lang="en-US" altLang="zh-CN">
                <a:solidFill>
                  <a:srgbClr val="D9D9D9"/>
                </a:solidFill>
                <a:latin typeface="Arial" panose="020B0604020202020204" pitchFamily="34" charset="0"/>
                <a:ea typeface="宋体" panose="02010600030101010101" pitchFamily="2" charset="-122"/>
              </a:rPr>
              <a:t> </a:t>
            </a:r>
            <a:r>
              <a:rPr lang="en-US" altLang="zh-CN" b="1">
                <a:latin typeface="Arial" panose="020B0604020202020204" pitchFamily="34" charset="0"/>
                <a:ea typeface="宋体" panose="02010600030101010101" pitchFamily="2" charset="-122"/>
              </a:rPr>
              <a:t>6</a:t>
            </a:r>
            <a:r>
              <a:rPr lang="en-US" altLang="zh-CN">
                <a:latin typeface="Arial" panose="020B0604020202020204" pitchFamily="34" charset="0"/>
                <a:ea typeface="宋体" panose="02010600030101010101" pitchFamily="2" charset="-122"/>
              </a:rPr>
              <a:t>      </a:t>
            </a:r>
            <a:r>
              <a:rPr lang="en-US" altLang="zh-CN" b="1">
                <a:latin typeface="Arial" panose="020B0604020202020204" pitchFamily="34" charset="0"/>
                <a:ea typeface="宋体" panose="02010600030101010101" pitchFamily="2" charset="-122"/>
              </a:rPr>
              <a:t>7</a:t>
            </a:r>
            <a:r>
              <a:rPr lang="en-US" altLang="zh-CN">
                <a:latin typeface="Arial" panose="020B0604020202020204" pitchFamily="34" charset="0"/>
                <a:ea typeface="宋体" panose="02010600030101010101" pitchFamily="2" charset="-122"/>
              </a:rPr>
              <a:t>      </a:t>
            </a:r>
            <a:r>
              <a:rPr lang="en-US" altLang="zh-CN" b="1">
                <a:latin typeface="Arial" panose="020B0604020202020204" pitchFamily="34" charset="0"/>
                <a:ea typeface="宋体" panose="02010600030101010101" pitchFamily="2" charset="-122"/>
              </a:rPr>
              <a:t>8 </a:t>
            </a:r>
            <a:r>
              <a:rPr lang="en-US" altLang="zh-CN">
                <a:latin typeface="Arial" panose="020B0604020202020204" pitchFamily="34" charset="0"/>
                <a:ea typeface="宋体" panose="02010600030101010101" pitchFamily="2" charset="-122"/>
              </a:rPr>
              <a:t>     </a:t>
            </a:r>
            <a:r>
              <a:rPr lang="en-US" altLang="zh-CN" b="1">
                <a:solidFill>
                  <a:schemeClr val="tx1"/>
                </a:solidFill>
                <a:latin typeface="Arial" panose="020B0604020202020204" pitchFamily="34" charset="0"/>
                <a:ea typeface="宋体" panose="02010600030101010101" pitchFamily="2" charset="-122"/>
              </a:rPr>
              <a:t>9</a:t>
            </a:r>
            <a:r>
              <a:rPr lang="en-US" altLang="zh-CN">
                <a:latin typeface="Arial" panose="020B0604020202020204" pitchFamily="34" charset="0"/>
                <a:ea typeface="宋体" panose="02010600030101010101" pitchFamily="2" charset="-122"/>
              </a:rPr>
              <a:t>      </a:t>
            </a:r>
            <a:r>
              <a:rPr lang="en-US" altLang="zh-CN" b="1">
                <a:solidFill>
                  <a:schemeClr val="accent6"/>
                </a:solidFill>
                <a:latin typeface="Arial" panose="020B0604020202020204" pitchFamily="34" charset="0"/>
                <a:ea typeface="宋体" panose="02010600030101010101" pitchFamily="2" charset="-122"/>
              </a:rPr>
              <a:t>10</a:t>
            </a:r>
            <a:r>
              <a:rPr lang="en-US" altLang="zh-CN">
                <a:latin typeface="Arial" panose="020B0604020202020204" pitchFamily="34" charset="0"/>
                <a:ea typeface="宋体" panose="02010600030101010101" pitchFamily="2" charset="-122"/>
              </a:rPr>
              <a:t>    </a:t>
            </a:r>
            <a:r>
              <a:rPr lang="en-US" altLang="zh-CN">
                <a:solidFill>
                  <a:srgbClr val="FF0000"/>
                </a:solidFill>
                <a:latin typeface="Arial" panose="020B0604020202020204" pitchFamily="34" charset="0"/>
                <a:ea typeface="宋体" panose="02010600030101010101" pitchFamily="2" charset="-122"/>
              </a:rPr>
              <a:t>11</a:t>
            </a:r>
            <a:r>
              <a:rPr lang="en-US" altLang="zh-CN">
                <a:latin typeface="Arial" panose="020B0604020202020204" pitchFamily="34" charset="0"/>
                <a:ea typeface="宋体" panose="02010600030101010101" pitchFamily="2" charset="-122"/>
              </a:rPr>
              <a:t>  </a:t>
            </a:r>
          </a:p>
        </p:txBody>
      </p:sp>
      <p:sp>
        <p:nvSpPr>
          <p:cNvPr id="158" name="右箭头 157"/>
          <p:cNvSpPr/>
          <p:nvPr/>
        </p:nvSpPr>
        <p:spPr>
          <a:xfrm>
            <a:off x="5316474" y="3274125"/>
            <a:ext cx="803275" cy="222250"/>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59" name="椭圆 158"/>
          <p:cNvSpPr/>
          <p:nvPr/>
        </p:nvSpPr>
        <p:spPr>
          <a:xfrm>
            <a:off x="2908300" y="2565400"/>
            <a:ext cx="433388" cy="358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1</a:t>
            </a:r>
          </a:p>
        </p:txBody>
      </p:sp>
      <p:sp>
        <p:nvSpPr>
          <p:cNvPr id="160" name="椭圆 159"/>
          <p:cNvSpPr/>
          <p:nvPr/>
        </p:nvSpPr>
        <p:spPr>
          <a:xfrm>
            <a:off x="3425825" y="2565400"/>
            <a:ext cx="433388" cy="358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2</a:t>
            </a:r>
          </a:p>
        </p:txBody>
      </p:sp>
      <p:sp>
        <p:nvSpPr>
          <p:cNvPr id="161" name="椭圆 160"/>
          <p:cNvSpPr/>
          <p:nvPr/>
        </p:nvSpPr>
        <p:spPr>
          <a:xfrm>
            <a:off x="3943350" y="2565400"/>
            <a:ext cx="433388" cy="358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3</a:t>
            </a:r>
          </a:p>
        </p:txBody>
      </p:sp>
      <p:sp>
        <p:nvSpPr>
          <p:cNvPr id="162" name="椭圆 161"/>
          <p:cNvSpPr/>
          <p:nvPr/>
        </p:nvSpPr>
        <p:spPr>
          <a:xfrm>
            <a:off x="4464050" y="2565400"/>
            <a:ext cx="401638" cy="358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4</a:t>
            </a:r>
          </a:p>
        </p:txBody>
      </p:sp>
      <p:sp>
        <p:nvSpPr>
          <p:cNvPr id="163" name="矩形 162"/>
          <p:cNvSpPr/>
          <p:nvPr/>
        </p:nvSpPr>
        <p:spPr>
          <a:xfrm>
            <a:off x="2836863"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64" name="矩形 163"/>
          <p:cNvSpPr/>
          <p:nvPr/>
        </p:nvSpPr>
        <p:spPr>
          <a:xfrm>
            <a:off x="3354388"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65" name="矩形 164"/>
          <p:cNvSpPr/>
          <p:nvPr/>
        </p:nvSpPr>
        <p:spPr>
          <a:xfrm>
            <a:off x="3871913"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3</a:t>
            </a:r>
          </a:p>
        </p:txBody>
      </p:sp>
      <p:sp>
        <p:nvSpPr>
          <p:cNvPr id="166" name="矩形 165"/>
          <p:cNvSpPr/>
          <p:nvPr/>
        </p:nvSpPr>
        <p:spPr>
          <a:xfrm>
            <a:off x="4389438"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67" name="矩形 166"/>
          <p:cNvSpPr/>
          <p:nvPr/>
        </p:nvSpPr>
        <p:spPr>
          <a:xfrm>
            <a:off x="4906963"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68" name="矩形 167"/>
          <p:cNvSpPr/>
          <p:nvPr/>
        </p:nvSpPr>
        <p:spPr>
          <a:xfrm>
            <a:off x="5424488"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69" name="矩形 168"/>
          <p:cNvSpPr/>
          <p:nvPr/>
        </p:nvSpPr>
        <p:spPr>
          <a:xfrm>
            <a:off x="5942013"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70" name="矩形 169"/>
          <p:cNvSpPr/>
          <p:nvPr/>
        </p:nvSpPr>
        <p:spPr>
          <a:xfrm>
            <a:off x="6459538"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71" name="矩形 170"/>
          <p:cNvSpPr/>
          <p:nvPr/>
        </p:nvSpPr>
        <p:spPr>
          <a:xfrm>
            <a:off x="6977063"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72" name="矩形 171"/>
          <p:cNvSpPr/>
          <p:nvPr/>
        </p:nvSpPr>
        <p:spPr>
          <a:xfrm>
            <a:off x="7494588"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73" name="矩形 172"/>
          <p:cNvSpPr/>
          <p:nvPr/>
        </p:nvSpPr>
        <p:spPr>
          <a:xfrm>
            <a:off x="8012113" y="3552825"/>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74" name="矩形 173"/>
          <p:cNvSpPr/>
          <p:nvPr/>
        </p:nvSpPr>
        <p:spPr>
          <a:xfrm>
            <a:off x="6415151" y="3378200"/>
            <a:ext cx="2602230" cy="174625"/>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76" name="文本框 55"/>
          <p:cNvSpPr txBox="1"/>
          <p:nvPr/>
        </p:nvSpPr>
        <p:spPr>
          <a:xfrm>
            <a:off x="2908300" y="3624263"/>
            <a:ext cx="5746750" cy="368300"/>
          </a:xfrm>
          <a:prstGeom prst="rect">
            <a:avLst/>
          </a:prstGeom>
          <a:noFill/>
          <a:ln w="9525">
            <a:noFill/>
          </a:ln>
        </p:spPr>
        <p:txBody>
          <a:bodyPr wrap="square" anchor="t">
            <a:spAutoFit/>
          </a:bodyPr>
          <a:lstStyle/>
          <a:p>
            <a:r>
              <a:rPr lang="en-US" altLang="zh-CN" dirty="0">
                <a:latin typeface="Arial" panose="020B0604020202020204" pitchFamily="34" charset="0"/>
                <a:ea typeface="宋体" panose="02010600030101010101" pitchFamily="2" charset="-122"/>
              </a:rPr>
              <a:t>1      2       3      4      </a:t>
            </a:r>
            <a:r>
              <a:rPr lang="en-US" altLang="zh-CN" b="1" dirty="0">
                <a:latin typeface="Arial" panose="020B0604020202020204" pitchFamily="34" charset="0"/>
                <a:ea typeface="宋体" panose="02010600030101010101" pitchFamily="2" charset="-122"/>
              </a:rPr>
              <a:t>5</a:t>
            </a:r>
            <a:r>
              <a:rPr lang="en-US" altLang="zh-CN" dirty="0">
                <a:solidFill>
                  <a:srgbClr val="D9D9D9"/>
                </a:solidFill>
                <a:latin typeface="Arial" panose="020B0604020202020204" pitchFamily="34" charset="0"/>
                <a:ea typeface="宋体" panose="02010600030101010101" pitchFamily="2" charset="-122"/>
              </a:rPr>
              <a:t> </a:t>
            </a:r>
            <a:r>
              <a:rPr lang="en-US" altLang="zh-CN" dirty="0">
                <a:latin typeface="Arial" panose="020B0604020202020204" pitchFamily="34" charset="0"/>
                <a:ea typeface="宋体" panose="02010600030101010101" pitchFamily="2" charset="-122"/>
              </a:rPr>
              <a:t>    </a:t>
            </a:r>
            <a:r>
              <a:rPr lang="en-US" altLang="zh-CN" dirty="0">
                <a:solidFill>
                  <a:srgbClr val="D9D9D9"/>
                </a:solidFill>
                <a:latin typeface="Arial" panose="020B0604020202020204" pitchFamily="34" charset="0"/>
                <a:ea typeface="宋体" panose="02010600030101010101" pitchFamily="2" charset="-122"/>
              </a:rPr>
              <a:t> </a:t>
            </a:r>
            <a:r>
              <a:rPr lang="en-US" altLang="zh-CN" b="1" dirty="0">
                <a:latin typeface="Arial" panose="020B0604020202020204" pitchFamily="34" charset="0"/>
                <a:ea typeface="宋体" panose="02010600030101010101" pitchFamily="2" charset="-122"/>
              </a:rPr>
              <a:t>6</a:t>
            </a:r>
            <a:r>
              <a:rPr lang="en-US" altLang="zh-CN" dirty="0">
                <a:latin typeface="Arial" panose="020B0604020202020204" pitchFamily="34" charset="0"/>
                <a:ea typeface="宋体" panose="02010600030101010101" pitchFamily="2" charset="-122"/>
              </a:rPr>
              <a:t>      </a:t>
            </a:r>
            <a:r>
              <a:rPr lang="en-US" altLang="zh-CN" b="1" dirty="0">
                <a:latin typeface="Arial" panose="020B0604020202020204" pitchFamily="34" charset="0"/>
                <a:ea typeface="宋体" panose="02010600030101010101" pitchFamily="2" charset="-122"/>
              </a:rPr>
              <a:t>7</a:t>
            </a:r>
            <a:r>
              <a:rPr lang="en-US" altLang="zh-CN" dirty="0">
                <a:latin typeface="Arial" panose="020B0604020202020204" pitchFamily="34" charset="0"/>
                <a:ea typeface="宋体" panose="02010600030101010101" pitchFamily="2" charset="-122"/>
              </a:rPr>
              <a:t>      </a:t>
            </a:r>
            <a:r>
              <a:rPr lang="en-US" altLang="zh-CN" b="1" dirty="0">
                <a:latin typeface="Arial" panose="020B0604020202020204" pitchFamily="34" charset="0"/>
                <a:ea typeface="宋体" panose="02010600030101010101" pitchFamily="2" charset="-122"/>
              </a:rPr>
              <a:t>8</a:t>
            </a:r>
            <a:r>
              <a:rPr lang="en-US" altLang="zh-CN" dirty="0">
                <a:latin typeface="Arial" panose="020B0604020202020204" pitchFamily="34" charset="0"/>
                <a:ea typeface="宋体" panose="02010600030101010101" pitchFamily="2" charset="-122"/>
              </a:rPr>
              <a:t>     </a:t>
            </a:r>
            <a:r>
              <a:rPr lang="en-US" altLang="zh-CN" dirty="0">
                <a:solidFill>
                  <a:schemeClr val="tx1"/>
                </a:solidFill>
                <a:latin typeface="Arial" panose="020B0604020202020204" pitchFamily="34" charset="0"/>
                <a:ea typeface="宋体" panose="02010600030101010101" pitchFamily="2" charset="-122"/>
              </a:rPr>
              <a:t>  </a:t>
            </a:r>
            <a:r>
              <a:rPr lang="en-US" altLang="zh-CN" b="1" dirty="0">
                <a:solidFill>
                  <a:schemeClr val="tx1"/>
                </a:solidFill>
                <a:latin typeface="Arial" panose="020B0604020202020204" pitchFamily="34" charset="0"/>
                <a:ea typeface="宋体" panose="02010600030101010101" pitchFamily="2" charset="-122"/>
              </a:rPr>
              <a:t>9</a:t>
            </a:r>
            <a:r>
              <a:rPr lang="en-US" altLang="zh-CN" dirty="0">
                <a:latin typeface="Arial" panose="020B0604020202020204" pitchFamily="34" charset="0"/>
                <a:ea typeface="宋体" panose="02010600030101010101" pitchFamily="2" charset="-122"/>
              </a:rPr>
              <a:t>      </a:t>
            </a:r>
            <a:r>
              <a:rPr lang="en-US" altLang="zh-CN" b="1" dirty="0">
                <a:latin typeface="Arial" panose="020B0604020202020204" pitchFamily="34" charset="0"/>
                <a:ea typeface="宋体" panose="02010600030101010101" pitchFamily="2" charset="-122"/>
              </a:rPr>
              <a:t>10    11</a:t>
            </a:r>
            <a:r>
              <a:rPr lang="en-US" altLang="zh-CN" dirty="0">
                <a:latin typeface="Arial" panose="020B0604020202020204" pitchFamily="34" charset="0"/>
                <a:ea typeface="宋体" panose="02010600030101010101" pitchFamily="2" charset="-122"/>
              </a:rPr>
              <a:t>  </a:t>
            </a:r>
          </a:p>
        </p:txBody>
      </p:sp>
      <p:sp>
        <p:nvSpPr>
          <p:cNvPr id="177" name="椭圆 176"/>
          <p:cNvSpPr/>
          <p:nvPr/>
        </p:nvSpPr>
        <p:spPr>
          <a:xfrm>
            <a:off x="2892425" y="3624263"/>
            <a:ext cx="431800"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1</a:t>
            </a:r>
          </a:p>
        </p:txBody>
      </p:sp>
      <p:sp>
        <p:nvSpPr>
          <p:cNvPr id="178" name="椭圆 177"/>
          <p:cNvSpPr/>
          <p:nvPr/>
        </p:nvSpPr>
        <p:spPr>
          <a:xfrm>
            <a:off x="3409950" y="3624263"/>
            <a:ext cx="431800"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2</a:t>
            </a:r>
          </a:p>
        </p:txBody>
      </p:sp>
      <p:sp>
        <p:nvSpPr>
          <p:cNvPr id="179" name="椭圆 178"/>
          <p:cNvSpPr/>
          <p:nvPr/>
        </p:nvSpPr>
        <p:spPr>
          <a:xfrm>
            <a:off x="3927475" y="3624263"/>
            <a:ext cx="431800"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3</a:t>
            </a:r>
          </a:p>
        </p:txBody>
      </p:sp>
      <p:sp>
        <p:nvSpPr>
          <p:cNvPr id="180" name="椭圆 179"/>
          <p:cNvSpPr/>
          <p:nvPr/>
        </p:nvSpPr>
        <p:spPr>
          <a:xfrm>
            <a:off x="4448175" y="3624263"/>
            <a:ext cx="400050"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4</a:t>
            </a:r>
          </a:p>
        </p:txBody>
      </p:sp>
      <p:sp>
        <p:nvSpPr>
          <p:cNvPr id="181" name="椭圆 180"/>
          <p:cNvSpPr/>
          <p:nvPr/>
        </p:nvSpPr>
        <p:spPr>
          <a:xfrm>
            <a:off x="4981575" y="3629025"/>
            <a:ext cx="401638" cy="358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5</a:t>
            </a:r>
          </a:p>
        </p:txBody>
      </p:sp>
      <p:sp>
        <p:nvSpPr>
          <p:cNvPr id="182" name="椭圆 181"/>
          <p:cNvSpPr/>
          <p:nvPr/>
        </p:nvSpPr>
        <p:spPr>
          <a:xfrm>
            <a:off x="5473700" y="3624580"/>
            <a:ext cx="401638" cy="358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6</a:t>
            </a:r>
          </a:p>
        </p:txBody>
      </p:sp>
      <p:sp>
        <p:nvSpPr>
          <p:cNvPr id="183" name="矩形 182"/>
          <p:cNvSpPr/>
          <p:nvPr/>
        </p:nvSpPr>
        <p:spPr>
          <a:xfrm>
            <a:off x="8544560" y="249269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12</a:t>
            </a:r>
          </a:p>
        </p:txBody>
      </p:sp>
      <p:sp>
        <p:nvSpPr>
          <p:cNvPr id="184" name="文本框 183"/>
          <p:cNvSpPr txBox="1"/>
          <p:nvPr/>
        </p:nvSpPr>
        <p:spPr>
          <a:xfrm>
            <a:off x="8590280" y="2558415"/>
            <a:ext cx="471805" cy="368300"/>
          </a:xfrm>
          <a:prstGeom prst="rect">
            <a:avLst/>
          </a:prstGeom>
          <a:noFill/>
        </p:spPr>
        <p:txBody>
          <a:bodyPr wrap="square" rtlCol="0">
            <a:spAutoFit/>
          </a:bodyPr>
          <a:lstStyle/>
          <a:p>
            <a:r>
              <a:rPr lang="en-US" altLang="zh-CN">
                <a:solidFill>
                  <a:schemeClr val="accent6"/>
                </a:solidFill>
              </a:rPr>
              <a:t>12</a:t>
            </a:r>
          </a:p>
        </p:txBody>
      </p:sp>
      <p:sp>
        <p:nvSpPr>
          <p:cNvPr id="185" name="矩形 184"/>
          <p:cNvSpPr/>
          <p:nvPr/>
        </p:nvSpPr>
        <p:spPr>
          <a:xfrm>
            <a:off x="8525510" y="3554413"/>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12</a:t>
            </a:r>
          </a:p>
        </p:txBody>
      </p:sp>
      <p:sp>
        <p:nvSpPr>
          <p:cNvPr id="186" name="文本框 185"/>
          <p:cNvSpPr txBox="1"/>
          <p:nvPr/>
        </p:nvSpPr>
        <p:spPr>
          <a:xfrm>
            <a:off x="8590279" y="3620231"/>
            <a:ext cx="471805" cy="368300"/>
          </a:xfrm>
          <a:prstGeom prst="rect">
            <a:avLst/>
          </a:prstGeom>
          <a:noFill/>
        </p:spPr>
        <p:txBody>
          <a:bodyPr wrap="square" rtlCol="0">
            <a:spAutoFit/>
          </a:bodyPr>
          <a:lstStyle/>
          <a:p>
            <a:r>
              <a:rPr lang="en-US" altLang="zh-CN" dirty="0">
                <a:solidFill>
                  <a:schemeClr val="bg1">
                    <a:lumMod val="75000"/>
                  </a:schemeClr>
                </a:solidFill>
              </a:rPr>
              <a:t>12</a:t>
            </a:r>
          </a:p>
        </p:txBody>
      </p:sp>
      <p:cxnSp>
        <p:nvCxnSpPr>
          <p:cNvPr id="101" name="直接连接符 89"/>
          <p:cNvCxnSpPr/>
          <p:nvPr/>
        </p:nvCxnSpPr>
        <p:spPr>
          <a:xfrm>
            <a:off x="1631950" y="4437063"/>
            <a:ext cx="878522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2" name="矩形 101"/>
          <p:cNvSpPr/>
          <p:nvPr/>
        </p:nvSpPr>
        <p:spPr>
          <a:xfrm>
            <a:off x="2892425" y="4684713"/>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03" name="矩形 102"/>
          <p:cNvSpPr/>
          <p:nvPr/>
        </p:nvSpPr>
        <p:spPr>
          <a:xfrm>
            <a:off x="3409950" y="4684713"/>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04" name="矩形 103"/>
          <p:cNvSpPr/>
          <p:nvPr/>
        </p:nvSpPr>
        <p:spPr>
          <a:xfrm>
            <a:off x="3927475" y="4684713"/>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3</a:t>
            </a:r>
          </a:p>
        </p:txBody>
      </p:sp>
      <p:sp>
        <p:nvSpPr>
          <p:cNvPr id="105" name="矩形 104"/>
          <p:cNvSpPr/>
          <p:nvPr/>
        </p:nvSpPr>
        <p:spPr>
          <a:xfrm>
            <a:off x="4445000" y="4684713"/>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06" name="矩形 105"/>
          <p:cNvSpPr/>
          <p:nvPr/>
        </p:nvSpPr>
        <p:spPr>
          <a:xfrm>
            <a:off x="4962525" y="4684713"/>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07" name="矩形 106"/>
          <p:cNvSpPr/>
          <p:nvPr/>
        </p:nvSpPr>
        <p:spPr>
          <a:xfrm>
            <a:off x="5480050" y="4684713"/>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08" name="矩形 107"/>
          <p:cNvSpPr/>
          <p:nvPr/>
        </p:nvSpPr>
        <p:spPr>
          <a:xfrm>
            <a:off x="5997575" y="4684713"/>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09" name="矩形 108"/>
          <p:cNvSpPr/>
          <p:nvPr/>
        </p:nvSpPr>
        <p:spPr>
          <a:xfrm>
            <a:off x="6515100" y="4684713"/>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10" name="矩形 109"/>
          <p:cNvSpPr/>
          <p:nvPr/>
        </p:nvSpPr>
        <p:spPr>
          <a:xfrm>
            <a:off x="7032625" y="4684713"/>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11" name="矩形 110"/>
          <p:cNvSpPr/>
          <p:nvPr/>
        </p:nvSpPr>
        <p:spPr>
          <a:xfrm>
            <a:off x="7550150" y="4684713"/>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12" name="矩形 111"/>
          <p:cNvSpPr/>
          <p:nvPr/>
        </p:nvSpPr>
        <p:spPr>
          <a:xfrm>
            <a:off x="8067675" y="4684713"/>
            <a:ext cx="517525" cy="504825"/>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13" name="矩形 112"/>
          <p:cNvSpPr/>
          <p:nvPr/>
        </p:nvSpPr>
        <p:spPr>
          <a:xfrm>
            <a:off x="6012815" y="4510088"/>
            <a:ext cx="1554163" cy="174625"/>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14" name="矩形 113"/>
          <p:cNvSpPr/>
          <p:nvPr/>
        </p:nvSpPr>
        <p:spPr>
          <a:xfrm>
            <a:off x="6030278" y="5189538"/>
            <a:ext cx="1535113" cy="188913"/>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15" name="文本框 79"/>
          <p:cNvSpPr txBox="1"/>
          <p:nvPr/>
        </p:nvSpPr>
        <p:spPr>
          <a:xfrm>
            <a:off x="2963863" y="4756150"/>
            <a:ext cx="5745162" cy="368300"/>
          </a:xfrm>
          <a:prstGeom prst="rect">
            <a:avLst/>
          </a:prstGeom>
          <a:noFill/>
          <a:ln w="9525">
            <a:noFill/>
          </a:ln>
        </p:spPr>
        <p:txBody>
          <a:bodyPr wrap="square" anchor="t">
            <a:spAutoFit/>
          </a:bodyPr>
          <a:lstStyle/>
          <a:p>
            <a:r>
              <a:rPr lang="en-US" altLang="zh-CN" dirty="0">
                <a:latin typeface="Arial" panose="020B0604020202020204" pitchFamily="34" charset="0"/>
                <a:ea typeface="宋体" panose="02010600030101010101" pitchFamily="2" charset="-122"/>
              </a:rPr>
              <a:t>1      2       3      4      </a:t>
            </a:r>
            <a:r>
              <a:rPr lang="en-US" altLang="zh-CN" b="1" dirty="0">
                <a:latin typeface="Arial" panose="020B0604020202020204" pitchFamily="34" charset="0"/>
                <a:ea typeface="宋体" panose="02010600030101010101" pitchFamily="2" charset="-122"/>
              </a:rPr>
              <a:t>5</a:t>
            </a:r>
            <a:r>
              <a:rPr lang="en-US" altLang="zh-CN" dirty="0">
                <a:solidFill>
                  <a:srgbClr val="D9D9D9"/>
                </a:solidFill>
                <a:latin typeface="Arial" panose="020B0604020202020204" pitchFamily="34" charset="0"/>
                <a:ea typeface="宋体" panose="02010600030101010101" pitchFamily="2" charset="-122"/>
              </a:rPr>
              <a:t> </a:t>
            </a:r>
            <a:r>
              <a:rPr lang="en-US" altLang="zh-CN" dirty="0">
                <a:latin typeface="Arial" panose="020B0604020202020204" pitchFamily="34" charset="0"/>
                <a:ea typeface="宋体" panose="02010600030101010101" pitchFamily="2" charset="-122"/>
              </a:rPr>
              <a:t>    </a:t>
            </a:r>
            <a:r>
              <a:rPr lang="en-US" altLang="zh-CN" dirty="0">
                <a:solidFill>
                  <a:srgbClr val="D9D9D9"/>
                </a:solidFill>
                <a:latin typeface="Arial" panose="020B0604020202020204" pitchFamily="34" charset="0"/>
                <a:ea typeface="宋体" panose="02010600030101010101" pitchFamily="2" charset="-122"/>
              </a:rPr>
              <a:t> </a:t>
            </a:r>
            <a:r>
              <a:rPr lang="en-US" altLang="zh-CN" dirty="0">
                <a:solidFill>
                  <a:srgbClr val="BFBFBF"/>
                </a:solidFill>
                <a:latin typeface="Arial" panose="020B0604020202020204" pitchFamily="34" charset="0"/>
                <a:ea typeface="宋体" panose="02010600030101010101" pitchFamily="2" charset="-122"/>
              </a:rPr>
              <a:t>6</a:t>
            </a:r>
            <a:r>
              <a:rPr lang="en-US" altLang="zh-CN" dirty="0">
                <a:latin typeface="Arial" panose="020B0604020202020204" pitchFamily="34" charset="0"/>
                <a:ea typeface="宋体" panose="02010600030101010101" pitchFamily="2" charset="-122"/>
              </a:rPr>
              <a:t>    </a:t>
            </a:r>
            <a:r>
              <a:rPr lang="en-US" altLang="zh-CN" dirty="0">
                <a:solidFill>
                  <a:srgbClr val="A6A6A6"/>
                </a:solidFill>
                <a:latin typeface="Arial" panose="020B0604020202020204" pitchFamily="34" charset="0"/>
                <a:ea typeface="宋体" panose="02010600030101010101" pitchFamily="2" charset="-122"/>
              </a:rPr>
              <a:t>  </a:t>
            </a:r>
            <a:r>
              <a:rPr lang="en-US" altLang="zh-CN" b="1" dirty="0">
                <a:latin typeface="Arial" panose="020B0604020202020204" pitchFamily="34" charset="0"/>
                <a:ea typeface="宋体" panose="02010600030101010101" pitchFamily="2" charset="-122"/>
              </a:rPr>
              <a:t>7      8      9      </a:t>
            </a:r>
            <a:r>
              <a:rPr lang="en-US" altLang="zh-CN" b="1" dirty="0">
                <a:solidFill>
                  <a:srgbClr val="FF0000"/>
                </a:solidFill>
                <a:latin typeface="Arial" panose="020B0604020202020204" pitchFamily="34" charset="0"/>
                <a:ea typeface="宋体" panose="02010600030101010101" pitchFamily="2" charset="-122"/>
              </a:rPr>
              <a:t>10</a:t>
            </a:r>
            <a:r>
              <a:rPr lang="en-US" altLang="zh-CN" dirty="0">
                <a:latin typeface="Arial" panose="020B0604020202020204" pitchFamily="34" charset="0"/>
                <a:ea typeface="宋体" panose="02010600030101010101" pitchFamily="2" charset="-122"/>
              </a:rPr>
              <a:t>    </a:t>
            </a:r>
            <a:r>
              <a:rPr lang="en-US" altLang="zh-CN" dirty="0">
                <a:solidFill>
                  <a:srgbClr val="FF0000"/>
                </a:solidFill>
                <a:latin typeface="Arial" panose="020B0604020202020204" pitchFamily="34" charset="0"/>
                <a:ea typeface="宋体" panose="02010600030101010101" pitchFamily="2" charset="-122"/>
              </a:rPr>
              <a:t>11</a:t>
            </a:r>
            <a:r>
              <a:rPr lang="en-US" altLang="zh-CN" dirty="0">
                <a:latin typeface="Arial" panose="020B0604020202020204" pitchFamily="34" charset="0"/>
                <a:ea typeface="宋体" panose="02010600030101010101" pitchFamily="2" charset="-122"/>
              </a:rPr>
              <a:t>  </a:t>
            </a:r>
          </a:p>
        </p:txBody>
      </p:sp>
      <p:sp>
        <p:nvSpPr>
          <p:cNvPr id="116" name="椭圆 115"/>
          <p:cNvSpPr/>
          <p:nvPr/>
        </p:nvSpPr>
        <p:spPr>
          <a:xfrm>
            <a:off x="2947988" y="4756150"/>
            <a:ext cx="431800"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1</a:t>
            </a:r>
          </a:p>
        </p:txBody>
      </p:sp>
      <p:sp>
        <p:nvSpPr>
          <p:cNvPr id="117" name="椭圆 116"/>
          <p:cNvSpPr/>
          <p:nvPr/>
        </p:nvSpPr>
        <p:spPr>
          <a:xfrm>
            <a:off x="3465513" y="4756150"/>
            <a:ext cx="431800"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2</a:t>
            </a:r>
          </a:p>
        </p:txBody>
      </p:sp>
      <p:sp>
        <p:nvSpPr>
          <p:cNvPr id="118" name="椭圆 117"/>
          <p:cNvSpPr/>
          <p:nvPr/>
        </p:nvSpPr>
        <p:spPr>
          <a:xfrm>
            <a:off x="3983038" y="4756150"/>
            <a:ext cx="431800"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3</a:t>
            </a:r>
          </a:p>
        </p:txBody>
      </p:sp>
      <p:sp>
        <p:nvSpPr>
          <p:cNvPr id="119" name="椭圆 118"/>
          <p:cNvSpPr/>
          <p:nvPr/>
        </p:nvSpPr>
        <p:spPr>
          <a:xfrm>
            <a:off x="4503738" y="4756150"/>
            <a:ext cx="400050"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4</a:t>
            </a:r>
          </a:p>
        </p:txBody>
      </p:sp>
      <p:sp>
        <p:nvSpPr>
          <p:cNvPr id="120" name="椭圆 119"/>
          <p:cNvSpPr/>
          <p:nvPr/>
        </p:nvSpPr>
        <p:spPr>
          <a:xfrm>
            <a:off x="5026025" y="4756150"/>
            <a:ext cx="400050"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5</a:t>
            </a:r>
          </a:p>
        </p:txBody>
      </p:sp>
      <p:sp>
        <p:nvSpPr>
          <p:cNvPr id="121" name="矩形 120"/>
          <p:cNvSpPr/>
          <p:nvPr/>
        </p:nvSpPr>
        <p:spPr>
          <a:xfrm>
            <a:off x="8594090" y="4689158"/>
            <a:ext cx="517525" cy="503238"/>
          </a:xfrm>
          <a:prstGeom prst="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12</a:t>
            </a:r>
          </a:p>
        </p:txBody>
      </p:sp>
      <p:sp>
        <p:nvSpPr>
          <p:cNvPr id="122" name="文本框 121"/>
          <p:cNvSpPr txBox="1"/>
          <p:nvPr/>
        </p:nvSpPr>
        <p:spPr>
          <a:xfrm>
            <a:off x="8639810" y="4754880"/>
            <a:ext cx="471805" cy="368300"/>
          </a:xfrm>
          <a:prstGeom prst="rect">
            <a:avLst/>
          </a:prstGeom>
          <a:noFill/>
        </p:spPr>
        <p:txBody>
          <a:bodyPr wrap="square" rtlCol="0">
            <a:spAutoFit/>
          </a:bodyPr>
          <a:lstStyle/>
          <a:p>
            <a:r>
              <a:rPr lang="en-US" altLang="zh-CN">
                <a:solidFill>
                  <a:schemeClr val="accent6"/>
                </a:solidFill>
              </a:rPr>
              <a:t>12</a:t>
            </a:r>
          </a:p>
        </p:txBody>
      </p:sp>
      <p:sp>
        <p:nvSpPr>
          <p:cNvPr id="123" name="椭圆 122"/>
          <p:cNvSpPr/>
          <p:nvPr/>
        </p:nvSpPr>
        <p:spPr>
          <a:xfrm>
            <a:off x="5525770" y="4762817"/>
            <a:ext cx="400050"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6</a:t>
            </a:r>
          </a:p>
        </p:txBody>
      </p:sp>
      <p:sp>
        <p:nvSpPr>
          <p:cNvPr id="124" name="矩形 123"/>
          <p:cNvSpPr/>
          <p:nvPr/>
        </p:nvSpPr>
        <p:spPr>
          <a:xfrm>
            <a:off x="6436106" y="4075874"/>
            <a:ext cx="2602230" cy="174625"/>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25" name="椭圆 124"/>
          <p:cNvSpPr/>
          <p:nvPr/>
        </p:nvSpPr>
        <p:spPr>
          <a:xfrm>
            <a:off x="6104700" y="5875337"/>
            <a:ext cx="400050"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7</a:t>
            </a:r>
          </a:p>
        </p:txBody>
      </p:sp>
      <p:sp>
        <p:nvSpPr>
          <p:cNvPr id="133" name="文本框 21"/>
          <p:cNvSpPr txBox="1"/>
          <p:nvPr/>
        </p:nvSpPr>
        <p:spPr>
          <a:xfrm>
            <a:off x="5293518" y="1744908"/>
            <a:ext cx="1462088" cy="400110"/>
          </a:xfrm>
          <a:prstGeom prst="rect">
            <a:avLst/>
          </a:prstGeom>
          <a:noFill/>
          <a:ln w="9525">
            <a:noFill/>
          </a:ln>
        </p:spPr>
        <p:txBody>
          <a:bodyPr wrap="square" anchor="t">
            <a:spAutoFit/>
          </a:bodyPr>
          <a:lstStyle/>
          <a:p>
            <a:r>
              <a:rPr lang="zh-CN" altLang="en-US" sz="2000">
                <a:latin typeface="Microsoft YaHei" charset="-122"/>
                <a:ea typeface="Microsoft YaHei" charset="-122"/>
                <a:cs typeface="Microsoft YaHei" charset="-122"/>
              </a:rPr>
              <a:t>发送窗口</a:t>
            </a:r>
          </a:p>
        </p:txBody>
      </p:sp>
      <p:sp>
        <p:nvSpPr>
          <p:cNvPr id="134" name="椭圆 133"/>
          <p:cNvSpPr/>
          <p:nvPr/>
        </p:nvSpPr>
        <p:spPr>
          <a:xfrm>
            <a:off x="5995034" y="3614134"/>
            <a:ext cx="401638" cy="358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solidFill>
                  <a:schemeClr val="tx1"/>
                </a:solidFill>
              </a:rPr>
              <a:t>7</a:t>
            </a:r>
          </a:p>
        </p:txBody>
      </p:sp>
      <p:sp>
        <p:nvSpPr>
          <p:cNvPr id="137" name="右箭头 136"/>
          <p:cNvSpPr/>
          <p:nvPr/>
        </p:nvSpPr>
        <p:spPr>
          <a:xfrm>
            <a:off x="5540375" y="5474494"/>
            <a:ext cx="803275" cy="222250"/>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Tree>
    <p:extLst>
      <p:ext uri="{BB962C8B-B14F-4D97-AF65-F5344CB8AC3E}">
        <p14:creationId xmlns:p14="http://schemas.microsoft.com/office/powerpoint/2010/main" val="176301538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左大括号 4"/>
          <p:cNvSpPr/>
          <p:nvPr/>
        </p:nvSpPr>
        <p:spPr>
          <a:xfrm>
            <a:off x="1607740" y="433705"/>
            <a:ext cx="435673" cy="5893943"/>
          </a:xfrm>
          <a:prstGeom prst="leftBrace">
            <a:avLst/>
          </a:prstGeom>
          <a:ln>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fontAlgn="base">
              <a:lnSpc>
                <a:spcPct val="150000"/>
              </a:lnSpc>
            </a:pPr>
            <a:endParaRPr lang="zh-CN" altLang="en-US" sz="2000" strike="noStrike" noProof="1">
              <a:latin typeface="+mn-ea"/>
            </a:endParaRPr>
          </a:p>
        </p:txBody>
      </p:sp>
      <p:sp>
        <p:nvSpPr>
          <p:cNvPr id="6" name="文本框 5"/>
          <p:cNvSpPr txBox="1"/>
          <p:nvPr/>
        </p:nvSpPr>
        <p:spPr>
          <a:xfrm>
            <a:off x="5219492" y="45743"/>
            <a:ext cx="3435350" cy="1477328"/>
          </a:xfrm>
          <a:prstGeom prst="rect">
            <a:avLst/>
          </a:prstGeom>
          <a:noFill/>
        </p:spPr>
        <p:txBody>
          <a:bodyPr wrap="square" rtlCol="0">
            <a:spAutoFit/>
          </a:bodyPr>
          <a:lstStyle/>
          <a:p>
            <a:pPr>
              <a:lnSpc>
                <a:spcPct val="150000"/>
              </a:lnSpc>
            </a:pPr>
            <a:r>
              <a:rPr lang="zh-CN" altLang="en-US" sz="2000" noProof="1">
                <a:latin typeface="+mn-ea"/>
                <a:cs typeface="微软雅黑" panose="020B0503020204020204" charset="-122"/>
              </a:rPr>
              <a:t>问题</a:t>
            </a:r>
            <a:endParaRPr lang="en-US" altLang="zh-CN" sz="2000" noProof="1">
              <a:latin typeface="+mn-ea"/>
              <a:cs typeface="微软雅黑" panose="020B0503020204020204" charset="-122"/>
            </a:endParaRPr>
          </a:p>
          <a:p>
            <a:pPr>
              <a:lnSpc>
                <a:spcPct val="150000"/>
              </a:lnSpc>
            </a:pPr>
            <a:endParaRPr lang="en-US" altLang="zh-CN" sz="2000" noProof="1">
              <a:latin typeface="+mn-ea"/>
              <a:cs typeface="微软雅黑" panose="020B0503020204020204" charset="-122"/>
            </a:endParaRPr>
          </a:p>
          <a:p>
            <a:pPr>
              <a:lnSpc>
                <a:spcPct val="150000"/>
              </a:lnSpc>
            </a:pPr>
            <a:r>
              <a:rPr lang="zh-CN" altLang="en-US" sz="2000" noProof="1">
                <a:latin typeface="+mn-ea"/>
                <a:cs typeface="微软雅黑" panose="020B0503020204020204" charset="-122"/>
              </a:rPr>
              <a:t>解决措施</a:t>
            </a:r>
          </a:p>
        </p:txBody>
      </p:sp>
      <p:sp>
        <p:nvSpPr>
          <p:cNvPr id="2" name="矩形 1"/>
          <p:cNvSpPr/>
          <p:nvPr/>
        </p:nvSpPr>
        <p:spPr>
          <a:xfrm>
            <a:off x="0" y="2718407"/>
            <a:ext cx="1723549" cy="961289"/>
          </a:xfrm>
          <a:prstGeom prst="rect">
            <a:avLst/>
          </a:prstGeom>
        </p:spPr>
        <p:txBody>
          <a:bodyPr wrap="none">
            <a:spAutoFit/>
          </a:bodyPr>
          <a:lstStyle/>
          <a:p>
            <a:pPr>
              <a:lnSpc>
                <a:spcPct val="150000"/>
              </a:lnSpc>
            </a:pPr>
            <a:r>
              <a:rPr lang="zh-CN" altLang="en-US" sz="2000" dirty="0">
                <a:latin typeface="+mn-ea"/>
              </a:rPr>
              <a:t>停</a:t>
            </a:r>
            <a:r>
              <a:rPr lang="en-US" altLang="zh-CN" sz="2000" dirty="0">
                <a:latin typeface="+mn-ea"/>
              </a:rPr>
              <a:t>-</a:t>
            </a:r>
            <a:r>
              <a:rPr lang="zh-CN" altLang="en-US" sz="2000" dirty="0">
                <a:latin typeface="+mn-ea"/>
              </a:rPr>
              <a:t>等协议与</a:t>
            </a:r>
            <a:endParaRPr lang="en-US" altLang="zh-CN" sz="2000" dirty="0">
              <a:latin typeface="+mn-ea"/>
            </a:endParaRPr>
          </a:p>
          <a:p>
            <a:pPr>
              <a:lnSpc>
                <a:spcPct val="150000"/>
              </a:lnSpc>
            </a:pPr>
            <a:r>
              <a:rPr lang="zh-CN" altLang="en-US" sz="2000" dirty="0">
                <a:latin typeface="+mn-ea"/>
              </a:rPr>
              <a:t>滑动窗口协议</a:t>
            </a:r>
            <a:endParaRPr lang="en-US" altLang="zh-CN" sz="2000" dirty="0">
              <a:latin typeface="+mn-ea"/>
            </a:endParaRPr>
          </a:p>
        </p:txBody>
      </p:sp>
      <p:sp>
        <p:nvSpPr>
          <p:cNvPr id="8" name="左大括号 7"/>
          <p:cNvSpPr/>
          <p:nvPr/>
        </p:nvSpPr>
        <p:spPr>
          <a:xfrm>
            <a:off x="4783819" y="142351"/>
            <a:ext cx="435673" cy="1284113"/>
          </a:xfrm>
          <a:prstGeom prst="leftBrace">
            <a:avLst/>
          </a:prstGeom>
          <a:ln>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fontAlgn="base">
              <a:lnSpc>
                <a:spcPct val="150000"/>
              </a:lnSpc>
            </a:pPr>
            <a:endParaRPr lang="zh-CN" altLang="en-US" sz="2000" strike="noStrike" noProof="1">
              <a:latin typeface="+mn-ea"/>
            </a:endParaRPr>
          </a:p>
        </p:txBody>
      </p:sp>
      <p:sp>
        <p:nvSpPr>
          <p:cNvPr id="11" name="文本框 10"/>
          <p:cNvSpPr txBox="1"/>
          <p:nvPr/>
        </p:nvSpPr>
        <p:spPr>
          <a:xfrm>
            <a:off x="2195813" y="486088"/>
            <a:ext cx="3435350" cy="6093976"/>
          </a:xfrm>
          <a:prstGeom prst="rect">
            <a:avLst/>
          </a:prstGeom>
          <a:noFill/>
        </p:spPr>
        <p:txBody>
          <a:bodyPr wrap="square" rtlCol="0">
            <a:spAutoFit/>
          </a:bodyPr>
          <a:lstStyle/>
          <a:p>
            <a:pPr>
              <a:lnSpc>
                <a:spcPct val="150000"/>
              </a:lnSpc>
            </a:pPr>
            <a:r>
              <a:rPr lang="zh-CN" altLang="en-US" sz="2000" noProof="1">
                <a:latin typeface="+mn-ea"/>
                <a:cs typeface="微软雅黑" panose="020B0503020204020204" charset="-122"/>
              </a:rPr>
              <a:t>可靠数据传输基本原理</a:t>
            </a:r>
            <a:endParaRPr lang="en-US" altLang="zh-CN" sz="2000" noProof="1">
              <a:latin typeface="+mn-ea"/>
              <a:cs typeface="微软雅黑" panose="020B0503020204020204" charset="-122"/>
            </a:endParaRPr>
          </a:p>
          <a:p>
            <a:pPr>
              <a:lnSpc>
                <a:spcPct val="150000"/>
              </a:lnSpc>
            </a:pPr>
            <a:endParaRPr lang="en-US" altLang="zh-CN" sz="2000" noProof="1">
              <a:latin typeface="+mn-ea"/>
              <a:cs typeface="微软雅黑" panose="020B0503020204020204" charset="-122"/>
            </a:endParaRPr>
          </a:p>
          <a:p>
            <a:pPr>
              <a:lnSpc>
                <a:spcPct val="150000"/>
              </a:lnSpc>
            </a:pPr>
            <a:endParaRPr lang="en-US" altLang="zh-CN" sz="2000" noProof="1">
              <a:latin typeface="+mn-ea"/>
              <a:cs typeface="微软雅黑" panose="020B0503020204020204" charset="-122"/>
            </a:endParaRPr>
          </a:p>
          <a:p>
            <a:pPr>
              <a:lnSpc>
                <a:spcPct val="150000"/>
              </a:lnSpc>
            </a:pPr>
            <a:endParaRPr lang="en-US" altLang="zh-CN" sz="2000" noProof="1">
              <a:latin typeface="+mn-ea"/>
              <a:cs typeface="微软雅黑" panose="020B0503020204020204" charset="-122"/>
            </a:endParaRPr>
          </a:p>
          <a:p>
            <a:pPr>
              <a:lnSpc>
                <a:spcPct val="150000"/>
              </a:lnSpc>
            </a:pPr>
            <a:endParaRPr lang="zh-CN" altLang="en-US" sz="2000" noProof="1">
              <a:latin typeface="+mn-ea"/>
              <a:cs typeface="微软雅黑" panose="020B0503020204020204" charset="-122"/>
            </a:endParaRPr>
          </a:p>
          <a:p>
            <a:pPr>
              <a:lnSpc>
                <a:spcPct val="150000"/>
              </a:lnSpc>
            </a:pPr>
            <a:endParaRPr lang="zh-CN" altLang="en-US" sz="2000" noProof="1">
              <a:latin typeface="+mn-ea"/>
              <a:cs typeface="微软雅黑" panose="020B0503020204020204" charset="-122"/>
            </a:endParaRPr>
          </a:p>
          <a:p>
            <a:pPr>
              <a:lnSpc>
                <a:spcPct val="150000"/>
              </a:lnSpc>
            </a:pPr>
            <a:r>
              <a:rPr lang="zh-CN" altLang="en-US" sz="2000" noProof="1">
                <a:latin typeface="+mn-ea"/>
                <a:cs typeface="微软雅黑" panose="020B0503020204020204" charset="-122"/>
              </a:rPr>
              <a:t>停</a:t>
            </a:r>
            <a:r>
              <a:rPr lang="en-US" altLang="zh-CN" sz="2000" noProof="1">
                <a:latin typeface="+mn-ea"/>
                <a:cs typeface="微软雅黑" panose="020B0503020204020204" charset="-122"/>
              </a:rPr>
              <a:t>-</a:t>
            </a:r>
            <a:r>
              <a:rPr lang="zh-CN" altLang="en-US" sz="2000" noProof="1">
                <a:latin typeface="+mn-ea"/>
                <a:cs typeface="微软雅黑" panose="020B0503020204020204" charset="-122"/>
              </a:rPr>
              <a:t>等协议</a:t>
            </a:r>
            <a:endParaRPr lang="en-US" altLang="zh-CN" sz="2000" noProof="1">
              <a:latin typeface="+mn-ea"/>
              <a:cs typeface="微软雅黑" panose="020B0503020204020204" charset="-122"/>
            </a:endParaRPr>
          </a:p>
          <a:p>
            <a:pPr>
              <a:lnSpc>
                <a:spcPct val="150000"/>
              </a:lnSpc>
            </a:pPr>
            <a:endParaRPr lang="en-US" altLang="zh-CN" sz="2000" noProof="1">
              <a:latin typeface="+mn-ea"/>
              <a:cs typeface="微软雅黑" panose="020B0503020204020204" charset="-122"/>
            </a:endParaRPr>
          </a:p>
          <a:p>
            <a:pPr>
              <a:lnSpc>
                <a:spcPct val="150000"/>
              </a:lnSpc>
            </a:pPr>
            <a:endParaRPr lang="en-US" altLang="zh-CN" sz="2000" noProof="1">
              <a:latin typeface="+mn-ea"/>
              <a:cs typeface="微软雅黑" panose="020B0503020204020204" charset="-122"/>
            </a:endParaRPr>
          </a:p>
          <a:p>
            <a:pPr>
              <a:lnSpc>
                <a:spcPct val="150000"/>
              </a:lnSpc>
            </a:pPr>
            <a:endParaRPr lang="en-US" altLang="zh-CN" sz="2000" noProof="1">
              <a:latin typeface="+mn-ea"/>
              <a:cs typeface="微软雅黑" panose="020B0503020204020204" charset="-122"/>
            </a:endParaRPr>
          </a:p>
          <a:p>
            <a:pPr>
              <a:lnSpc>
                <a:spcPct val="150000"/>
              </a:lnSpc>
            </a:pPr>
            <a:endParaRPr lang="zh-CN" altLang="en-US" sz="2000" noProof="1">
              <a:latin typeface="+mn-ea"/>
              <a:cs typeface="微软雅黑" panose="020B0503020204020204" charset="-122"/>
            </a:endParaRPr>
          </a:p>
          <a:p>
            <a:pPr>
              <a:lnSpc>
                <a:spcPct val="150000"/>
              </a:lnSpc>
            </a:pPr>
            <a:endParaRPr lang="zh-CN" altLang="en-US" sz="2000" noProof="1">
              <a:latin typeface="+mn-ea"/>
              <a:cs typeface="微软雅黑" panose="020B0503020204020204" charset="-122"/>
            </a:endParaRPr>
          </a:p>
          <a:p>
            <a:pPr>
              <a:lnSpc>
                <a:spcPct val="150000"/>
              </a:lnSpc>
            </a:pPr>
            <a:r>
              <a:rPr lang="zh-CN" altLang="en-US" sz="2000" noProof="1">
                <a:solidFill>
                  <a:srgbClr val="FF0000"/>
                </a:solidFill>
                <a:latin typeface="+mn-ea"/>
                <a:cs typeface="微软雅黑" panose="020B0503020204020204" charset="-122"/>
              </a:rPr>
              <a:t>滑动窗口协议</a:t>
            </a:r>
          </a:p>
        </p:txBody>
      </p:sp>
      <p:sp>
        <p:nvSpPr>
          <p:cNvPr id="7" name="文本框 6"/>
          <p:cNvSpPr txBox="1"/>
          <p:nvPr/>
        </p:nvSpPr>
        <p:spPr>
          <a:xfrm>
            <a:off x="4086826" y="2718407"/>
            <a:ext cx="3435350" cy="1477328"/>
          </a:xfrm>
          <a:prstGeom prst="rect">
            <a:avLst/>
          </a:prstGeom>
          <a:noFill/>
        </p:spPr>
        <p:txBody>
          <a:bodyPr wrap="square" rtlCol="0">
            <a:spAutoFit/>
          </a:bodyPr>
          <a:lstStyle/>
          <a:p>
            <a:pPr>
              <a:lnSpc>
                <a:spcPct val="150000"/>
              </a:lnSpc>
            </a:pPr>
            <a:r>
              <a:rPr lang="zh-CN" altLang="en-US" sz="2000" noProof="1">
                <a:latin typeface="+mn-ea"/>
                <a:cs typeface="微软雅黑" panose="020B0503020204020204" charset="-122"/>
              </a:rPr>
              <a:t>自动重传请求协议</a:t>
            </a:r>
            <a:r>
              <a:rPr lang="en-US" altLang="zh-CN" sz="2000" noProof="1">
                <a:latin typeface="+mn-ea"/>
                <a:cs typeface="微软雅黑" panose="020B0503020204020204" charset="-122"/>
              </a:rPr>
              <a:t>ARQ</a:t>
            </a:r>
          </a:p>
          <a:p>
            <a:pPr>
              <a:lnSpc>
                <a:spcPct val="150000"/>
              </a:lnSpc>
            </a:pPr>
            <a:endParaRPr lang="en-US" altLang="zh-CN" sz="2000" noProof="1">
              <a:latin typeface="+mn-ea"/>
              <a:cs typeface="微软雅黑" panose="020B0503020204020204" charset="-122"/>
            </a:endParaRPr>
          </a:p>
          <a:p>
            <a:pPr>
              <a:lnSpc>
                <a:spcPct val="150000"/>
              </a:lnSpc>
            </a:pPr>
            <a:r>
              <a:rPr lang="zh-CN" altLang="en-US" sz="2000" noProof="1">
                <a:latin typeface="+mn-ea"/>
                <a:cs typeface="微软雅黑" panose="020B0503020204020204" charset="-122"/>
              </a:rPr>
              <a:t>停等协议工作原理</a:t>
            </a:r>
          </a:p>
        </p:txBody>
      </p:sp>
      <p:sp>
        <p:nvSpPr>
          <p:cNvPr id="9" name="左大括号 8"/>
          <p:cNvSpPr/>
          <p:nvPr/>
        </p:nvSpPr>
        <p:spPr>
          <a:xfrm>
            <a:off x="3651153" y="2815015"/>
            <a:ext cx="435673" cy="1284113"/>
          </a:xfrm>
          <a:prstGeom prst="leftBrace">
            <a:avLst/>
          </a:prstGeom>
          <a:ln>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fontAlgn="base">
              <a:lnSpc>
                <a:spcPct val="150000"/>
              </a:lnSpc>
            </a:pPr>
            <a:endParaRPr lang="zh-CN" altLang="en-US" sz="2000" strike="noStrike" noProof="1">
              <a:latin typeface="+mn-ea"/>
            </a:endParaRPr>
          </a:p>
        </p:txBody>
      </p:sp>
      <p:sp>
        <p:nvSpPr>
          <p:cNvPr id="3" name="矩形 2"/>
          <p:cNvSpPr/>
          <p:nvPr/>
        </p:nvSpPr>
        <p:spPr>
          <a:xfrm>
            <a:off x="3913488" y="5541618"/>
            <a:ext cx="8449200" cy="1135054"/>
          </a:xfrm>
          <a:prstGeom prst="rect">
            <a:avLst/>
          </a:prstGeom>
          <a:solidFill>
            <a:schemeClr val="bg1"/>
          </a:solidFill>
          <a:ln>
            <a:solidFill>
              <a:schemeClr val="tx1"/>
            </a:solidFill>
          </a:ln>
        </p:spPr>
        <p:txBody>
          <a:bodyPr wrap="square">
            <a:spAutoFit/>
          </a:bodyPr>
          <a:lstStyle/>
          <a:p>
            <a:pPr>
              <a:lnSpc>
                <a:spcPct val="150000"/>
              </a:lnSpc>
            </a:pPr>
            <a:r>
              <a:rPr kumimoji="1" lang="zh-CN" altLang="en-US" sz="2400" dirty="0">
                <a:latin typeface="+mn-ea"/>
              </a:rPr>
              <a:t>回退</a:t>
            </a:r>
            <a:r>
              <a:rPr kumimoji="1" lang="en-US" altLang="zh-CN" sz="2400" dirty="0">
                <a:latin typeface="+mn-ea"/>
              </a:rPr>
              <a:t>N</a:t>
            </a:r>
            <a:r>
              <a:rPr kumimoji="1" lang="zh-CN" altLang="en-US" sz="2400" dirty="0">
                <a:latin typeface="+mn-ea"/>
              </a:rPr>
              <a:t>步协议：</a:t>
            </a:r>
            <a:r>
              <a:rPr kumimoji="1" lang="en-US" altLang="zh-CN" sz="2400" dirty="0">
                <a:latin typeface="+mn-ea"/>
              </a:rPr>
              <a:t>GBN</a:t>
            </a:r>
            <a:r>
              <a:rPr kumimoji="1" lang="zh-CN" altLang="en-US" sz="2400" dirty="0">
                <a:latin typeface="+mn-ea"/>
              </a:rPr>
              <a:t>协议（</a:t>
            </a:r>
            <a:r>
              <a:rPr kumimoji="1" lang="en-US" altLang="zh-CN" sz="2400" dirty="0">
                <a:latin typeface="+mn-ea"/>
              </a:rPr>
              <a:t>Go-Back-N</a:t>
            </a:r>
            <a:r>
              <a:rPr kumimoji="1" lang="zh-CN" altLang="en-US" sz="2400" dirty="0">
                <a:latin typeface="+mn-ea"/>
              </a:rPr>
              <a:t>）</a:t>
            </a:r>
          </a:p>
          <a:p>
            <a:pPr>
              <a:lnSpc>
                <a:spcPct val="150000"/>
              </a:lnSpc>
            </a:pPr>
            <a:r>
              <a:rPr kumimoji="1" lang="zh-CN" altLang="en-US" sz="2400" dirty="0">
                <a:latin typeface="+mn-ea"/>
              </a:rPr>
              <a:t>选择重传协议： </a:t>
            </a:r>
            <a:r>
              <a:rPr kumimoji="1" lang="en-US" altLang="zh-CN" sz="2400" dirty="0">
                <a:latin typeface="+mn-ea"/>
              </a:rPr>
              <a:t>SR</a:t>
            </a:r>
            <a:r>
              <a:rPr kumimoji="1" lang="zh-CN" altLang="en-US" sz="2400" dirty="0">
                <a:latin typeface="+mn-ea"/>
              </a:rPr>
              <a:t>协议（</a:t>
            </a:r>
            <a:r>
              <a:rPr kumimoji="1" lang="en-US" altLang="zh-CN" sz="2400" dirty="0">
                <a:latin typeface="+mn-ea"/>
              </a:rPr>
              <a:t>Selective Repeat</a:t>
            </a:r>
            <a:r>
              <a:rPr kumimoji="1" lang="zh-CN" altLang="en-US" sz="2400" dirty="0">
                <a:latin typeface="+mn-ea"/>
              </a:rPr>
              <a:t>）</a:t>
            </a:r>
          </a:p>
        </p:txBody>
      </p:sp>
    </p:spTree>
    <p:extLst>
      <p:ext uri="{BB962C8B-B14F-4D97-AF65-F5344CB8AC3E}">
        <p14:creationId xmlns:p14="http://schemas.microsoft.com/office/powerpoint/2010/main" val="206661750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左大括号 4"/>
          <p:cNvSpPr/>
          <p:nvPr/>
        </p:nvSpPr>
        <p:spPr>
          <a:xfrm>
            <a:off x="1607740" y="433705"/>
            <a:ext cx="435673" cy="5893943"/>
          </a:xfrm>
          <a:prstGeom prst="leftBrace">
            <a:avLst/>
          </a:prstGeom>
          <a:ln>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fontAlgn="base">
              <a:lnSpc>
                <a:spcPct val="150000"/>
              </a:lnSpc>
            </a:pPr>
            <a:endParaRPr lang="zh-CN" altLang="en-US" sz="2000" strike="noStrike" noProof="1">
              <a:latin typeface="+mn-ea"/>
            </a:endParaRPr>
          </a:p>
        </p:txBody>
      </p:sp>
      <p:sp>
        <p:nvSpPr>
          <p:cNvPr id="6" name="文本框 5"/>
          <p:cNvSpPr txBox="1"/>
          <p:nvPr/>
        </p:nvSpPr>
        <p:spPr>
          <a:xfrm>
            <a:off x="5219492" y="45743"/>
            <a:ext cx="3435350" cy="1477328"/>
          </a:xfrm>
          <a:prstGeom prst="rect">
            <a:avLst/>
          </a:prstGeom>
          <a:noFill/>
        </p:spPr>
        <p:txBody>
          <a:bodyPr wrap="square" rtlCol="0">
            <a:spAutoFit/>
          </a:bodyPr>
          <a:lstStyle/>
          <a:p>
            <a:pPr>
              <a:lnSpc>
                <a:spcPct val="150000"/>
              </a:lnSpc>
            </a:pPr>
            <a:r>
              <a:rPr lang="zh-CN" altLang="en-US" sz="2000" noProof="1">
                <a:latin typeface="+mn-ea"/>
                <a:cs typeface="微软雅黑" panose="020B0503020204020204" charset="-122"/>
              </a:rPr>
              <a:t>问题</a:t>
            </a:r>
            <a:endParaRPr lang="en-US" altLang="zh-CN" sz="2000" noProof="1">
              <a:latin typeface="+mn-ea"/>
              <a:cs typeface="微软雅黑" panose="020B0503020204020204" charset="-122"/>
            </a:endParaRPr>
          </a:p>
          <a:p>
            <a:pPr>
              <a:lnSpc>
                <a:spcPct val="150000"/>
              </a:lnSpc>
            </a:pPr>
            <a:endParaRPr lang="en-US" altLang="zh-CN" sz="2000" noProof="1">
              <a:latin typeface="+mn-ea"/>
              <a:cs typeface="微软雅黑" panose="020B0503020204020204" charset="-122"/>
            </a:endParaRPr>
          </a:p>
          <a:p>
            <a:pPr>
              <a:lnSpc>
                <a:spcPct val="150000"/>
              </a:lnSpc>
            </a:pPr>
            <a:r>
              <a:rPr lang="zh-CN" altLang="en-US" sz="2000" noProof="1">
                <a:latin typeface="+mn-ea"/>
                <a:cs typeface="微软雅黑" panose="020B0503020204020204" charset="-122"/>
              </a:rPr>
              <a:t>解决措施</a:t>
            </a:r>
          </a:p>
        </p:txBody>
      </p:sp>
      <p:sp>
        <p:nvSpPr>
          <p:cNvPr id="2" name="矩形 1"/>
          <p:cNvSpPr/>
          <p:nvPr/>
        </p:nvSpPr>
        <p:spPr>
          <a:xfrm>
            <a:off x="0" y="2718407"/>
            <a:ext cx="1723549" cy="961289"/>
          </a:xfrm>
          <a:prstGeom prst="rect">
            <a:avLst/>
          </a:prstGeom>
        </p:spPr>
        <p:txBody>
          <a:bodyPr wrap="none">
            <a:spAutoFit/>
          </a:bodyPr>
          <a:lstStyle/>
          <a:p>
            <a:pPr>
              <a:lnSpc>
                <a:spcPct val="150000"/>
              </a:lnSpc>
            </a:pPr>
            <a:r>
              <a:rPr lang="zh-CN" altLang="en-US" sz="2000" dirty="0">
                <a:latin typeface="+mn-ea"/>
              </a:rPr>
              <a:t>停</a:t>
            </a:r>
            <a:r>
              <a:rPr lang="en-US" altLang="zh-CN" sz="2000" dirty="0">
                <a:latin typeface="+mn-ea"/>
              </a:rPr>
              <a:t>-</a:t>
            </a:r>
            <a:r>
              <a:rPr lang="zh-CN" altLang="en-US" sz="2000" dirty="0">
                <a:latin typeface="+mn-ea"/>
              </a:rPr>
              <a:t>等协议与</a:t>
            </a:r>
            <a:endParaRPr lang="en-US" altLang="zh-CN" sz="2000" dirty="0">
              <a:latin typeface="+mn-ea"/>
            </a:endParaRPr>
          </a:p>
          <a:p>
            <a:pPr>
              <a:lnSpc>
                <a:spcPct val="150000"/>
              </a:lnSpc>
            </a:pPr>
            <a:r>
              <a:rPr lang="zh-CN" altLang="en-US" sz="2000" dirty="0">
                <a:latin typeface="+mn-ea"/>
              </a:rPr>
              <a:t>滑动窗口协议</a:t>
            </a:r>
            <a:endParaRPr lang="en-US" altLang="zh-CN" sz="2000" dirty="0">
              <a:latin typeface="+mn-ea"/>
            </a:endParaRPr>
          </a:p>
        </p:txBody>
      </p:sp>
      <p:sp>
        <p:nvSpPr>
          <p:cNvPr id="8" name="左大括号 7"/>
          <p:cNvSpPr/>
          <p:nvPr/>
        </p:nvSpPr>
        <p:spPr>
          <a:xfrm>
            <a:off x="4783819" y="142351"/>
            <a:ext cx="435673" cy="1284113"/>
          </a:xfrm>
          <a:prstGeom prst="leftBrace">
            <a:avLst/>
          </a:prstGeom>
          <a:ln>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fontAlgn="base">
              <a:lnSpc>
                <a:spcPct val="150000"/>
              </a:lnSpc>
            </a:pPr>
            <a:endParaRPr lang="zh-CN" altLang="en-US" sz="2000" strike="noStrike" noProof="1">
              <a:latin typeface="+mn-ea"/>
            </a:endParaRPr>
          </a:p>
        </p:txBody>
      </p:sp>
      <p:sp>
        <p:nvSpPr>
          <p:cNvPr id="11" name="文本框 10"/>
          <p:cNvSpPr txBox="1"/>
          <p:nvPr/>
        </p:nvSpPr>
        <p:spPr>
          <a:xfrm>
            <a:off x="2195813" y="486088"/>
            <a:ext cx="3435350" cy="6093976"/>
          </a:xfrm>
          <a:prstGeom prst="rect">
            <a:avLst/>
          </a:prstGeom>
          <a:noFill/>
        </p:spPr>
        <p:txBody>
          <a:bodyPr wrap="square" rtlCol="0">
            <a:spAutoFit/>
          </a:bodyPr>
          <a:lstStyle/>
          <a:p>
            <a:pPr>
              <a:lnSpc>
                <a:spcPct val="150000"/>
              </a:lnSpc>
            </a:pPr>
            <a:r>
              <a:rPr lang="zh-CN" altLang="en-US" sz="2000" noProof="1">
                <a:latin typeface="+mn-ea"/>
                <a:cs typeface="微软雅黑" panose="020B0503020204020204" charset="-122"/>
              </a:rPr>
              <a:t>可靠数据传输基本原理</a:t>
            </a:r>
            <a:endParaRPr lang="en-US" altLang="zh-CN" sz="2000" noProof="1">
              <a:latin typeface="+mn-ea"/>
              <a:cs typeface="微软雅黑" panose="020B0503020204020204" charset="-122"/>
            </a:endParaRPr>
          </a:p>
          <a:p>
            <a:pPr>
              <a:lnSpc>
                <a:spcPct val="150000"/>
              </a:lnSpc>
            </a:pPr>
            <a:endParaRPr lang="en-US" altLang="zh-CN" sz="2000" noProof="1">
              <a:latin typeface="+mn-ea"/>
              <a:cs typeface="微软雅黑" panose="020B0503020204020204" charset="-122"/>
            </a:endParaRPr>
          </a:p>
          <a:p>
            <a:pPr>
              <a:lnSpc>
                <a:spcPct val="150000"/>
              </a:lnSpc>
            </a:pPr>
            <a:endParaRPr lang="en-US" altLang="zh-CN" sz="2000" noProof="1">
              <a:latin typeface="+mn-ea"/>
              <a:cs typeface="微软雅黑" panose="020B0503020204020204" charset="-122"/>
            </a:endParaRPr>
          </a:p>
          <a:p>
            <a:pPr>
              <a:lnSpc>
                <a:spcPct val="150000"/>
              </a:lnSpc>
            </a:pPr>
            <a:endParaRPr lang="en-US" altLang="zh-CN" sz="2000" noProof="1">
              <a:latin typeface="+mn-ea"/>
              <a:cs typeface="微软雅黑" panose="020B0503020204020204" charset="-122"/>
            </a:endParaRPr>
          </a:p>
          <a:p>
            <a:pPr>
              <a:lnSpc>
                <a:spcPct val="150000"/>
              </a:lnSpc>
            </a:pPr>
            <a:endParaRPr lang="zh-CN" altLang="en-US" sz="2000" noProof="1">
              <a:latin typeface="+mn-ea"/>
              <a:cs typeface="微软雅黑" panose="020B0503020204020204" charset="-122"/>
            </a:endParaRPr>
          </a:p>
          <a:p>
            <a:pPr>
              <a:lnSpc>
                <a:spcPct val="150000"/>
              </a:lnSpc>
            </a:pPr>
            <a:endParaRPr lang="zh-CN" altLang="en-US" sz="2000" noProof="1">
              <a:latin typeface="+mn-ea"/>
              <a:cs typeface="微软雅黑" panose="020B0503020204020204" charset="-122"/>
            </a:endParaRPr>
          </a:p>
          <a:p>
            <a:pPr>
              <a:lnSpc>
                <a:spcPct val="150000"/>
              </a:lnSpc>
            </a:pPr>
            <a:r>
              <a:rPr lang="zh-CN" altLang="en-US" sz="2000" noProof="1">
                <a:latin typeface="+mn-ea"/>
                <a:cs typeface="微软雅黑" panose="020B0503020204020204" charset="-122"/>
              </a:rPr>
              <a:t>停</a:t>
            </a:r>
            <a:r>
              <a:rPr lang="en-US" altLang="zh-CN" sz="2000" noProof="1">
                <a:latin typeface="+mn-ea"/>
                <a:cs typeface="微软雅黑" panose="020B0503020204020204" charset="-122"/>
              </a:rPr>
              <a:t>-</a:t>
            </a:r>
            <a:r>
              <a:rPr lang="zh-CN" altLang="en-US" sz="2000" noProof="1">
                <a:latin typeface="+mn-ea"/>
                <a:cs typeface="微软雅黑" panose="020B0503020204020204" charset="-122"/>
              </a:rPr>
              <a:t>等协议</a:t>
            </a:r>
            <a:endParaRPr lang="en-US" altLang="zh-CN" sz="2000" noProof="1">
              <a:latin typeface="+mn-ea"/>
              <a:cs typeface="微软雅黑" panose="020B0503020204020204" charset="-122"/>
            </a:endParaRPr>
          </a:p>
          <a:p>
            <a:pPr>
              <a:lnSpc>
                <a:spcPct val="150000"/>
              </a:lnSpc>
            </a:pPr>
            <a:endParaRPr lang="en-US" altLang="zh-CN" sz="2000" noProof="1">
              <a:latin typeface="+mn-ea"/>
              <a:cs typeface="微软雅黑" panose="020B0503020204020204" charset="-122"/>
            </a:endParaRPr>
          </a:p>
          <a:p>
            <a:pPr>
              <a:lnSpc>
                <a:spcPct val="150000"/>
              </a:lnSpc>
            </a:pPr>
            <a:endParaRPr lang="en-US" altLang="zh-CN" sz="2000" noProof="1">
              <a:latin typeface="+mn-ea"/>
              <a:cs typeface="微软雅黑" panose="020B0503020204020204" charset="-122"/>
            </a:endParaRPr>
          </a:p>
          <a:p>
            <a:pPr>
              <a:lnSpc>
                <a:spcPct val="150000"/>
              </a:lnSpc>
            </a:pPr>
            <a:endParaRPr lang="en-US" altLang="zh-CN" sz="2000" noProof="1">
              <a:latin typeface="+mn-ea"/>
              <a:cs typeface="微软雅黑" panose="020B0503020204020204" charset="-122"/>
            </a:endParaRPr>
          </a:p>
          <a:p>
            <a:pPr>
              <a:lnSpc>
                <a:spcPct val="150000"/>
              </a:lnSpc>
            </a:pPr>
            <a:endParaRPr lang="zh-CN" altLang="en-US" sz="2000" noProof="1">
              <a:latin typeface="+mn-ea"/>
              <a:cs typeface="微软雅黑" panose="020B0503020204020204" charset="-122"/>
            </a:endParaRPr>
          </a:p>
          <a:p>
            <a:pPr>
              <a:lnSpc>
                <a:spcPct val="150000"/>
              </a:lnSpc>
            </a:pPr>
            <a:endParaRPr lang="zh-CN" altLang="en-US" sz="2000" noProof="1">
              <a:latin typeface="+mn-ea"/>
              <a:cs typeface="微软雅黑" panose="020B0503020204020204" charset="-122"/>
            </a:endParaRPr>
          </a:p>
          <a:p>
            <a:pPr>
              <a:lnSpc>
                <a:spcPct val="150000"/>
              </a:lnSpc>
            </a:pPr>
            <a:r>
              <a:rPr lang="zh-CN" altLang="en-US" sz="2000" noProof="1">
                <a:solidFill>
                  <a:srgbClr val="FF0000"/>
                </a:solidFill>
                <a:latin typeface="+mn-ea"/>
                <a:cs typeface="微软雅黑" panose="020B0503020204020204" charset="-122"/>
              </a:rPr>
              <a:t>滑动窗口协议</a:t>
            </a:r>
          </a:p>
        </p:txBody>
      </p:sp>
      <p:sp>
        <p:nvSpPr>
          <p:cNvPr id="7" name="文本框 6"/>
          <p:cNvSpPr txBox="1"/>
          <p:nvPr/>
        </p:nvSpPr>
        <p:spPr>
          <a:xfrm>
            <a:off x="4086826" y="2718407"/>
            <a:ext cx="3435350" cy="1477328"/>
          </a:xfrm>
          <a:prstGeom prst="rect">
            <a:avLst/>
          </a:prstGeom>
          <a:noFill/>
        </p:spPr>
        <p:txBody>
          <a:bodyPr wrap="square" rtlCol="0">
            <a:spAutoFit/>
          </a:bodyPr>
          <a:lstStyle/>
          <a:p>
            <a:pPr>
              <a:lnSpc>
                <a:spcPct val="150000"/>
              </a:lnSpc>
            </a:pPr>
            <a:r>
              <a:rPr lang="zh-CN" altLang="en-US" sz="2000" noProof="1">
                <a:latin typeface="+mn-ea"/>
                <a:cs typeface="微软雅黑" panose="020B0503020204020204" charset="-122"/>
              </a:rPr>
              <a:t>自动重传请求协议</a:t>
            </a:r>
            <a:r>
              <a:rPr lang="en-US" altLang="zh-CN" sz="2000" noProof="1">
                <a:latin typeface="+mn-ea"/>
                <a:cs typeface="微软雅黑" panose="020B0503020204020204" charset="-122"/>
              </a:rPr>
              <a:t>ARQ</a:t>
            </a:r>
          </a:p>
          <a:p>
            <a:pPr>
              <a:lnSpc>
                <a:spcPct val="150000"/>
              </a:lnSpc>
            </a:pPr>
            <a:endParaRPr lang="en-US" altLang="zh-CN" sz="2000" noProof="1">
              <a:latin typeface="+mn-ea"/>
              <a:cs typeface="微软雅黑" panose="020B0503020204020204" charset="-122"/>
            </a:endParaRPr>
          </a:p>
          <a:p>
            <a:pPr>
              <a:lnSpc>
                <a:spcPct val="150000"/>
              </a:lnSpc>
            </a:pPr>
            <a:r>
              <a:rPr lang="zh-CN" altLang="en-US" sz="2000" noProof="1">
                <a:latin typeface="+mn-ea"/>
                <a:cs typeface="微软雅黑" panose="020B0503020204020204" charset="-122"/>
              </a:rPr>
              <a:t>停等协议工作原理</a:t>
            </a:r>
          </a:p>
        </p:txBody>
      </p:sp>
      <p:sp>
        <p:nvSpPr>
          <p:cNvPr id="9" name="左大括号 8"/>
          <p:cNvSpPr/>
          <p:nvPr/>
        </p:nvSpPr>
        <p:spPr>
          <a:xfrm>
            <a:off x="3651153" y="2815015"/>
            <a:ext cx="435673" cy="1284113"/>
          </a:xfrm>
          <a:prstGeom prst="leftBrace">
            <a:avLst/>
          </a:prstGeom>
          <a:ln>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fontAlgn="base">
              <a:lnSpc>
                <a:spcPct val="150000"/>
              </a:lnSpc>
            </a:pPr>
            <a:endParaRPr lang="zh-CN" altLang="en-US" sz="2000" strike="noStrike" noProof="1">
              <a:latin typeface="+mn-ea"/>
            </a:endParaRPr>
          </a:p>
        </p:txBody>
      </p:sp>
      <p:sp>
        <p:nvSpPr>
          <p:cNvPr id="3" name="矩形 2"/>
          <p:cNvSpPr/>
          <p:nvPr/>
        </p:nvSpPr>
        <p:spPr>
          <a:xfrm>
            <a:off x="3913488" y="5541618"/>
            <a:ext cx="8449200" cy="1200329"/>
          </a:xfrm>
          <a:prstGeom prst="rect">
            <a:avLst/>
          </a:prstGeom>
          <a:solidFill>
            <a:schemeClr val="bg1"/>
          </a:solidFill>
          <a:ln>
            <a:solidFill>
              <a:schemeClr val="tx1"/>
            </a:solidFill>
          </a:ln>
        </p:spPr>
        <p:txBody>
          <a:bodyPr wrap="square">
            <a:spAutoFit/>
          </a:bodyPr>
          <a:lstStyle/>
          <a:p>
            <a:pPr>
              <a:lnSpc>
                <a:spcPct val="150000"/>
              </a:lnSpc>
            </a:pPr>
            <a:r>
              <a:rPr kumimoji="1" lang="en-US" altLang="zh-CN" sz="2400" dirty="0">
                <a:latin typeface="+mn-ea"/>
              </a:rPr>
              <a:t>GBN</a:t>
            </a:r>
            <a:r>
              <a:rPr kumimoji="1" lang="zh-CN" altLang="en-US" sz="2400" dirty="0">
                <a:latin typeface="+mn-ea"/>
              </a:rPr>
              <a:t>协议：</a:t>
            </a:r>
            <a:r>
              <a:rPr lang="zh-CN" altLang="en-US" sz="2400" dirty="0">
                <a:latin typeface="Microsoft YaHei" charset="-122"/>
                <a:ea typeface="Microsoft YaHei" charset="-122"/>
                <a:cs typeface="Microsoft YaHei" charset="-122"/>
              </a:rPr>
              <a:t>发送窗口</a:t>
            </a:r>
            <a:r>
              <a:rPr kumimoji="1" lang="en-US" altLang="zh-CN" sz="2400" dirty="0">
                <a:latin typeface="Microsoft YaHei" charset="-122"/>
                <a:ea typeface="Microsoft YaHei" charset="-122"/>
                <a:cs typeface="Microsoft YaHei" charset="-122"/>
              </a:rPr>
              <a:t>W</a:t>
            </a:r>
            <a:r>
              <a:rPr kumimoji="1" lang="en-US" altLang="zh-CN" sz="2400" baseline="-25000" dirty="0">
                <a:latin typeface="Microsoft YaHei" charset="-122"/>
                <a:ea typeface="Microsoft YaHei" charset="-122"/>
                <a:cs typeface="Microsoft YaHei" charset="-122"/>
              </a:rPr>
              <a:t>S</a:t>
            </a:r>
            <a:r>
              <a:rPr kumimoji="1" lang="zh-CN" altLang="en-US" sz="2400" dirty="0">
                <a:solidFill>
                  <a:schemeClr val="bg1"/>
                </a:solidFill>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1 </a:t>
            </a:r>
            <a:r>
              <a:rPr lang="zh-CN" altLang="en-US" sz="2400" dirty="0">
                <a:latin typeface="Microsoft YaHei" charset="-122"/>
                <a:ea typeface="Microsoft YaHei" charset="-122"/>
                <a:cs typeface="Microsoft YaHei" charset="-122"/>
              </a:rPr>
              <a:t>，接收窗口</a:t>
            </a:r>
            <a:r>
              <a:rPr kumimoji="1" lang="en-US" altLang="zh-CN" sz="2400" dirty="0" err="1">
                <a:latin typeface="Microsoft YaHei" charset="-122"/>
                <a:ea typeface="Microsoft YaHei" charset="-122"/>
                <a:cs typeface="Microsoft YaHei" charset="-122"/>
              </a:rPr>
              <a:t>W</a:t>
            </a:r>
            <a:r>
              <a:rPr kumimoji="1" lang="en-US" altLang="zh-CN" sz="2400" baseline="-25000" dirty="0" err="1">
                <a:latin typeface="Microsoft YaHei" charset="-122"/>
                <a:ea typeface="Microsoft YaHei" charset="-122"/>
                <a:cs typeface="Microsoft YaHei" charset="-122"/>
              </a:rPr>
              <a:t>r</a:t>
            </a:r>
            <a:r>
              <a:rPr kumimoji="1" lang="en-US" altLang="zh-CN" sz="2400" dirty="0">
                <a:solidFill>
                  <a:schemeClr val="bg1"/>
                </a:solidFill>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a:t>
            </a:r>
            <a:endParaRPr kumimoji="1" lang="zh-CN" altLang="en-US" sz="2400" dirty="0">
              <a:latin typeface="+mn-ea"/>
            </a:endParaRPr>
          </a:p>
          <a:p>
            <a:pPr>
              <a:lnSpc>
                <a:spcPct val="150000"/>
              </a:lnSpc>
            </a:pPr>
            <a:r>
              <a:rPr kumimoji="1" lang="en-US" altLang="zh-CN" sz="2400" dirty="0">
                <a:latin typeface="+mn-ea"/>
              </a:rPr>
              <a:t>SR</a:t>
            </a:r>
            <a:r>
              <a:rPr kumimoji="1" lang="zh-CN" altLang="en-US" sz="2400" dirty="0">
                <a:latin typeface="+mn-ea"/>
              </a:rPr>
              <a:t>协议：</a:t>
            </a:r>
            <a:r>
              <a:rPr kumimoji="1" lang="zh-CN" altLang="en-US" sz="2400" dirty="0">
                <a:latin typeface="Microsoft YaHei" charset="-122"/>
                <a:ea typeface="Microsoft YaHei" charset="-122"/>
                <a:cs typeface="Microsoft YaHei" charset="-122"/>
              </a:rPr>
              <a:t>发送窗口</a:t>
            </a:r>
            <a:r>
              <a:rPr kumimoji="1" lang="en-US" altLang="zh-CN" sz="2400" dirty="0">
                <a:latin typeface="Microsoft YaHei" charset="-122"/>
                <a:ea typeface="Microsoft YaHei" charset="-122"/>
                <a:cs typeface="Microsoft YaHei" charset="-122"/>
              </a:rPr>
              <a:t>W</a:t>
            </a:r>
            <a:r>
              <a:rPr kumimoji="1" lang="en-US" altLang="zh-CN" sz="2400" baseline="-25000" dirty="0">
                <a:latin typeface="Microsoft YaHei" charset="-122"/>
                <a:ea typeface="Microsoft YaHei" charset="-122"/>
                <a:cs typeface="Microsoft YaHei" charset="-122"/>
              </a:rPr>
              <a:t>S</a:t>
            </a:r>
            <a:r>
              <a:rPr kumimoji="1" lang="zh-CN" altLang="en-US" sz="2400" dirty="0">
                <a:solidFill>
                  <a:schemeClr val="bg1"/>
                </a:solidFill>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接收窗口</a:t>
            </a:r>
            <a:r>
              <a:rPr kumimoji="1" lang="en-US" altLang="zh-CN" sz="2400" dirty="0" err="1">
                <a:latin typeface="Microsoft YaHei" charset="-122"/>
                <a:ea typeface="Microsoft YaHei" charset="-122"/>
                <a:cs typeface="Microsoft YaHei" charset="-122"/>
              </a:rPr>
              <a:t>W</a:t>
            </a:r>
            <a:r>
              <a:rPr kumimoji="1" lang="en-US" altLang="zh-CN" sz="2400" baseline="-25000" dirty="0" err="1">
                <a:latin typeface="Microsoft YaHei" charset="-122"/>
                <a:ea typeface="Microsoft YaHei" charset="-122"/>
                <a:cs typeface="Microsoft YaHei" charset="-122"/>
              </a:rPr>
              <a:t>r</a:t>
            </a:r>
            <a:r>
              <a:rPr kumimoji="1" lang="zh-CN" altLang="en-US" sz="2400" dirty="0">
                <a:solidFill>
                  <a:schemeClr val="bg1"/>
                </a:solidFill>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a:t>
            </a:r>
            <a:endParaRPr kumimoji="1" lang="zh-CN" altLang="en-US" sz="2400" dirty="0">
              <a:latin typeface="+mn-ea"/>
            </a:endParaRPr>
          </a:p>
        </p:txBody>
      </p:sp>
    </p:spTree>
    <p:extLst>
      <p:ext uri="{BB962C8B-B14F-4D97-AF65-F5344CB8AC3E}">
        <p14:creationId xmlns:p14="http://schemas.microsoft.com/office/powerpoint/2010/main" val="100708197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左大括号 4"/>
          <p:cNvSpPr/>
          <p:nvPr/>
        </p:nvSpPr>
        <p:spPr>
          <a:xfrm>
            <a:off x="1607740" y="433705"/>
            <a:ext cx="435673" cy="5893943"/>
          </a:xfrm>
          <a:prstGeom prst="leftBrace">
            <a:avLst/>
          </a:prstGeom>
          <a:ln>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fontAlgn="base">
              <a:lnSpc>
                <a:spcPct val="150000"/>
              </a:lnSpc>
            </a:pPr>
            <a:endParaRPr lang="zh-CN" altLang="en-US" sz="2000" strike="noStrike" noProof="1">
              <a:latin typeface="+mn-ea"/>
            </a:endParaRPr>
          </a:p>
        </p:txBody>
      </p:sp>
      <p:sp>
        <p:nvSpPr>
          <p:cNvPr id="6" name="文本框 5"/>
          <p:cNvSpPr txBox="1"/>
          <p:nvPr/>
        </p:nvSpPr>
        <p:spPr>
          <a:xfrm>
            <a:off x="5219492" y="45743"/>
            <a:ext cx="3435350" cy="1477328"/>
          </a:xfrm>
          <a:prstGeom prst="rect">
            <a:avLst/>
          </a:prstGeom>
          <a:noFill/>
        </p:spPr>
        <p:txBody>
          <a:bodyPr wrap="square" rtlCol="0">
            <a:spAutoFit/>
          </a:bodyPr>
          <a:lstStyle/>
          <a:p>
            <a:pPr>
              <a:lnSpc>
                <a:spcPct val="150000"/>
              </a:lnSpc>
            </a:pPr>
            <a:r>
              <a:rPr lang="zh-CN" altLang="en-US" sz="2000" noProof="1">
                <a:latin typeface="+mn-ea"/>
                <a:cs typeface="微软雅黑" panose="020B0503020204020204" charset="-122"/>
              </a:rPr>
              <a:t>问题</a:t>
            </a:r>
            <a:endParaRPr lang="en-US" altLang="zh-CN" sz="2000" noProof="1">
              <a:latin typeface="+mn-ea"/>
              <a:cs typeface="微软雅黑" panose="020B0503020204020204" charset="-122"/>
            </a:endParaRPr>
          </a:p>
          <a:p>
            <a:pPr>
              <a:lnSpc>
                <a:spcPct val="150000"/>
              </a:lnSpc>
            </a:pPr>
            <a:endParaRPr lang="en-US" altLang="zh-CN" sz="2000" noProof="1">
              <a:latin typeface="+mn-ea"/>
              <a:cs typeface="微软雅黑" panose="020B0503020204020204" charset="-122"/>
            </a:endParaRPr>
          </a:p>
          <a:p>
            <a:pPr>
              <a:lnSpc>
                <a:spcPct val="150000"/>
              </a:lnSpc>
            </a:pPr>
            <a:r>
              <a:rPr lang="zh-CN" altLang="en-US" sz="2000" noProof="1">
                <a:latin typeface="+mn-ea"/>
                <a:cs typeface="微软雅黑" panose="020B0503020204020204" charset="-122"/>
              </a:rPr>
              <a:t>解决措施</a:t>
            </a:r>
          </a:p>
        </p:txBody>
      </p:sp>
      <p:sp>
        <p:nvSpPr>
          <p:cNvPr id="2" name="矩形 1"/>
          <p:cNvSpPr/>
          <p:nvPr/>
        </p:nvSpPr>
        <p:spPr>
          <a:xfrm>
            <a:off x="0" y="2718407"/>
            <a:ext cx="1723549" cy="961289"/>
          </a:xfrm>
          <a:prstGeom prst="rect">
            <a:avLst/>
          </a:prstGeom>
        </p:spPr>
        <p:txBody>
          <a:bodyPr wrap="none">
            <a:spAutoFit/>
          </a:bodyPr>
          <a:lstStyle/>
          <a:p>
            <a:pPr>
              <a:lnSpc>
                <a:spcPct val="150000"/>
              </a:lnSpc>
            </a:pPr>
            <a:r>
              <a:rPr lang="zh-CN" altLang="en-US" sz="2000" dirty="0">
                <a:latin typeface="+mn-ea"/>
              </a:rPr>
              <a:t>停</a:t>
            </a:r>
            <a:r>
              <a:rPr lang="en-US" altLang="zh-CN" sz="2000" dirty="0">
                <a:latin typeface="+mn-ea"/>
              </a:rPr>
              <a:t>-</a:t>
            </a:r>
            <a:r>
              <a:rPr lang="zh-CN" altLang="en-US" sz="2000" dirty="0">
                <a:latin typeface="+mn-ea"/>
              </a:rPr>
              <a:t>等协议与</a:t>
            </a:r>
            <a:endParaRPr lang="en-US" altLang="zh-CN" sz="2000" dirty="0">
              <a:latin typeface="+mn-ea"/>
            </a:endParaRPr>
          </a:p>
          <a:p>
            <a:pPr>
              <a:lnSpc>
                <a:spcPct val="150000"/>
              </a:lnSpc>
            </a:pPr>
            <a:r>
              <a:rPr lang="zh-CN" altLang="en-US" sz="2000" dirty="0">
                <a:latin typeface="+mn-ea"/>
              </a:rPr>
              <a:t>滑动窗口协议</a:t>
            </a:r>
            <a:endParaRPr lang="en-US" altLang="zh-CN" sz="2000" dirty="0">
              <a:latin typeface="+mn-ea"/>
            </a:endParaRPr>
          </a:p>
        </p:txBody>
      </p:sp>
      <p:sp>
        <p:nvSpPr>
          <p:cNvPr id="8" name="左大括号 7"/>
          <p:cNvSpPr/>
          <p:nvPr/>
        </p:nvSpPr>
        <p:spPr>
          <a:xfrm>
            <a:off x="4783819" y="142351"/>
            <a:ext cx="435673" cy="1284113"/>
          </a:xfrm>
          <a:prstGeom prst="leftBrace">
            <a:avLst/>
          </a:prstGeom>
          <a:ln>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fontAlgn="base">
              <a:lnSpc>
                <a:spcPct val="150000"/>
              </a:lnSpc>
            </a:pPr>
            <a:endParaRPr lang="zh-CN" altLang="en-US" sz="2000" strike="noStrike" noProof="1">
              <a:latin typeface="+mn-ea"/>
            </a:endParaRPr>
          </a:p>
        </p:txBody>
      </p:sp>
      <p:sp>
        <p:nvSpPr>
          <p:cNvPr id="11" name="文本框 10"/>
          <p:cNvSpPr txBox="1"/>
          <p:nvPr/>
        </p:nvSpPr>
        <p:spPr>
          <a:xfrm>
            <a:off x="2195813" y="486088"/>
            <a:ext cx="3435350" cy="6093976"/>
          </a:xfrm>
          <a:prstGeom prst="rect">
            <a:avLst/>
          </a:prstGeom>
          <a:noFill/>
        </p:spPr>
        <p:txBody>
          <a:bodyPr wrap="square" rtlCol="0">
            <a:spAutoFit/>
          </a:bodyPr>
          <a:lstStyle/>
          <a:p>
            <a:pPr>
              <a:lnSpc>
                <a:spcPct val="150000"/>
              </a:lnSpc>
            </a:pPr>
            <a:r>
              <a:rPr lang="zh-CN" altLang="en-US" sz="2000" noProof="1">
                <a:latin typeface="+mn-ea"/>
                <a:cs typeface="微软雅黑" panose="020B0503020204020204" charset="-122"/>
              </a:rPr>
              <a:t>可靠数据传输基本原理</a:t>
            </a:r>
            <a:endParaRPr lang="en-US" altLang="zh-CN" sz="2000" noProof="1">
              <a:latin typeface="+mn-ea"/>
              <a:cs typeface="微软雅黑" panose="020B0503020204020204" charset="-122"/>
            </a:endParaRPr>
          </a:p>
          <a:p>
            <a:pPr>
              <a:lnSpc>
                <a:spcPct val="150000"/>
              </a:lnSpc>
            </a:pPr>
            <a:endParaRPr lang="en-US" altLang="zh-CN" sz="2000" noProof="1">
              <a:latin typeface="+mn-ea"/>
              <a:cs typeface="微软雅黑" panose="020B0503020204020204" charset="-122"/>
            </a:endParaRPr>
          </a:p>
          <a:p>
            <a:pPr>
              <a:lnSpc>
                <a:spcPct val="150000"/>
              </a:lnSpc>
            </a:pPr>
            <a:endParaRPr lang="en-US" altLang="zh-CN" sz="2000" noProof="1">
              <a:latin typeface="+mn-ea"/>
              <a:cs typeface="微软雅黑" panose="020B0503020204020204" charset="-122"/>
            </a:endParaRPr>
          </a:p>
          <a:p>
            <a:pPr>
              <a:lnSpc>
                <a:spcPct val="150000"/>
              </a:lnSpc>
            </a:pPr>
            <a:endParaRPr lang="en-US" altLang="zh-CN" sz="2000" noProof="1">
              <a:latin typeface="+mn-ea"/>
              <a:cs typeface="微软雅黑" panose="020B0503020204020204" charset="-122"/>
            </a:endParaRPr>
          </a:p>
          <a:p>
            <a:pPr>
              <a:lnSpc>
                <a:spcPct val="150000"/>
              </a:lnSpc>
            </a:pPr>
            <a:endParaRPr lang="zh-CN" altLang="en-US" sz="2000" noProof="1">
              <a:latin typeface="+mn-ea"/>
              <a:cs typeface="微软雅黑" panose="020B0503020204020204" charset="-122"/>
            </a:endParaRPr>
          </a:p>
          <a:p>
            <a:pPr>
              <a:lnSpc>
                <a:spcPct val="150000"/>
              </a:lnSpc>
            </a:pPr>
            <a:endParaRPr lang="zh-CN" altLang="en-US" sz="2000" noProof="1">
              <a:latin typeface="+mn-ea"/>
              <a:cs typeface="微软雅黑" panose="020B0503020204020204" charset="-122"/>
            </a:endParaRPr>
          </a:p>
          <a:p>
            <a:pPr>
              <a:lnSpc>
                <a:spcPct val="150000"/>
              </a:lnSpc>
            </a:pPr>
            <a:r>
              <a:rPr lang="zh-CN" altLang="en-US" sz="2000" noProof="1">
                <a:latin typeface="+mn-ea"/>
                <a:cs typeface="微软雅黑" panose="020B0503020204020204" charset="-122"/>
              </a:rPr>
              <a:t>停</a:t>
            </a:r>
            <a:r>
              <a:rPr lang="en-US" altLang="zh-CN" sz="2000" noProof="1">
                <a:latin typeface="+mn-ea"/>
                <a:cs typeface="微软雅黑" panose="020B0503020204020204" charset="-122"/>
              </a:rPr>
              <a:t>-</a:t>
            </a:r>
            <a:r>
              <a:rPr lang="zh-CN" altLang="en-US" sz="2000" noProof="1">
                <a:latin typeface="+mn-ea"/>
                <a:cs typeface="微软雅黑" panose="020B0503020204020204" charset="-122"/>
              </a:rPr>
              <a:t>等协议</a:t>
            </a:r>
            <a:endParaRPr lang="en-US" altLang="zh-CN" sz="2000" noProof="1">
              <a:latin typeface="+mn-ea"/>
              <a:cs typeface="微软雅黑" panose="020B0503020204020204" charset="-122"/>
            </a:endParaRPr>
          </a:p>
          <a:p>
            <a:pPr>
              <a:lnSpc>
                <a:spcPct val="150000"/>
              </a:lnSpc>
            </a:pPr>
            <a:endParaRPr lang="en-US" altLang="zh-CN" sz="2000" noProof="1">
              <a:latin typeface="+mn-ea"/>
              <a:cs typeface="微软雅黑" panose="020B0503020204020204" charset="-122"/>
            </a:endParaRPr>
          </a:p>
          <a:p>
            <a:pPr>
              <a:lnSpc>
                <a:spcPct val="150000"/>
              </a:lnSpc>
            </a:pPr>
            <a:endParaRPr lang="en-US" altLang="zh-CN" sz="2000" noProof="1">
              <a:latin typeface="+mn-ea"/>
              <a:cs typeface="微软雅黑" panose="020B0503020204020204" charset="-122"/>
            </a:endParaRPr>
          </a:p>
          <a:p>
            <a:pPr>
              <a:lnSpc>
                <a:spcPct val="150000"/>
              </a:lnSpc>
            </a:pPr>
            <a:endParaRPr lang="en-US" altLang="zh-CN" sz="2000" noProof="1">
              <a:latin typeface="+mn-ea"/>
              <a:cs typeface="微软雅黑" panose="020B0503020204020204" charset="-122"/>
            </a:endParaRPr>
          </a:p>
          <a:p>
            <a:pPr>
              <a:lnSpc>
                <a:spcPct val="150000"/>
              </a:lnSpc>
            </a:pPr>
            <a:endParaRPr lang="zh-CN" altLang="en-US" sz="2000" noProof="1">
              <a:latin typeface="+mn-ea"/>
              <a:cs typeface="微软雅黑" panose="020B0503020204020204" charset="-122"/>
            </a:endParaRPr>
          </a:p>
          <a:p>
            <a:pPr>
              <a:lnSpc>
                <a:spcPct val="150000"/>
              </a:lnSpc>
            </a:pPr>
            <a:endParaRPr lang="zh-CN" altLang="en-US" sz="2000" noProof="1">
              <a:latin typeface="+mn-ea"/>
              <a:cs typeface="微软雅黑" panose="020B0503020204020204" charset="-122"/>
            </a:endParaRPr>
          </a:p>
          <a:p>
            <a:pPr>
              <a:lnSpc>
                <a:spcPct val="150000"/>
              </a:lnSpc>
            </a:pPr>
            <a:r>
              <a:rPr lang="zh-CN" altLang="en-US" sz="2000" noProof="1">
                <a:solidFill>
                  <a:srgbClr val="FF0000"/>
                </a:solidFill>
                <a:latin typeface="+mn-ea"/>
                <a:cs typeface="微软雅黑" panose="020B0503020204020204" charset="-122"/>
              </a:rPr>
              <a:t>滑动窗口协议</a:t>
            </a:r>
          </a:p>
        </p:txBody>
      </p:sp>
      <p:sp>
        <p:nvSpPr>
          <p:cNvPr id="7" name="文本框 6"/>
          <p:cNvSpPr txBox="1"/>
          <p:nvPr/>
        </p:nvSpPr>
        <p:spPr>
          <a:xfrm>
            <a:off x="4086826" y="2718407"/>
            <a:ext cx="3435350" cy="1477328"/>
          </a:xfrm>
          <a:prstGeom prst="rect">
            <a:avLst/>
          </a:prstGeom>
          <a:noFill/>
        </p:spPr>
        <p:txBody>
          <a:bodyPr wrap="square" rtlCol="0">
            <a:spAutoFit/>
          </a:bodyPr>
          <a:lstStyle/>
          <a:p>
            <a:pPr>
              <a:lnSpc>
                <a:spcPct val="150000"/>
              </a:lnSpc>
            </a:pPr>
            <a:r>
              <a:rPr lang="zh-CN" altLang="en-US" sz="2000" noProof="1">
                <a:latin typeface="+mn-ea"/>
                <a:cs typeface="微软雅黑" panose="020B0503020204020204" charset="-122"/>
              </a:rPr>
              <a:t>自动重传请求协议</a:t>
            </a:r>
            <a:r>
              <a:rPr lang="en-US" altLang="zh-CN" sz="2000" noProof="1">
                <a:latin typeface="+mn-ea"/>
                <a:cs typeface="微软雅黑" panose="020B0503020204020204" charset="-122"/>
              </a:rPr>
              <a:t>ARQ</a:t>
            </a:r>
          </a:p>
          <a:p>
            <a:pPr>
              <a:lnSpc>
                <a:spcPct val="150000"/>
              </a:lnSpc>
            </a:pPr>
            <a:endParaRPr lang="en-US" altLang="zh-CN" sz="2000" noProof="1">
              <a:latin typeface="+mn-ea"/>
              <a:cs typeface="微软雅黑" panose="020B0503020204020204" charset="-122"/>
            </a:endParaRPr>
          </a:p>
          <a:p>
            <a:pPr>
              <a:lnSpc>
                <a:spcPct val="150000"/>
              </a:lnSpc>
            </a:pPr>
            <a:r>
              <a:rPr lang="zh-CN" altLang="en-US" sz="2000" noProof="1">
                <a:latin typeface="+mn-ea"/>
                <a:cs typeface="微软雅黑" panose="020B0503020204020204" charset="-122"/>
              </a:rPr>
              <a:t>停等协议工作原理</a:t>
            </a:r>
          </a:p>
        </p:txBody>
      </p:sp>
      <p:sp>
        <p:nvSpPr>
          <p:cNvPr id="9" name="左大括号 8"/>
          <p:cNvSpPr/>
          <p:nvPr/>
        </p:nvSpPr>
        <p:spPr>
          <a:xfrm>
            <a:off x="3651153" y="2815015"/>
            <a:ext cx="435673" cy="1284113"/>
          </a:xfrm>
          <a:prstGeom prst="leftBrace">
            <a:avLst/>
          </a:prstGeom>
          <a:ln>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fontAlgn="base">
              <a:lnSpc>
                <a:spcPct val="150000"/>
              </a:lnSpc>
            </a:pPr>
            <a:endParaRPr lang="zh-CN" altLang="en-US" sz="2000" strike="noStrike" noProof="1">
              <a:latin typeface="+mn-ea"/>
            </a:endParaRPr>
          </a:p>
        </p:txBody>
      </p:sp>
      <p:sp>
        <p:nvSpPr>
          <p:cNvPr id="3" name="矩形 2"/>
          <p:cNvSpPr/>
          <p:nvPr/>
        </p:nvSpPr>
        <p:spPr>
          <a:xfrm>
            <a:off x="3913488" y="5541618"/>
            <a:ext cx="8449200" cy="1200329"/>
          </a:xfrm>
          <a:prstGeom prst="rect">
            <a:avLst/>
          </a:prstGeom>
          <a:solidFill>
            <a:schemeClr val="bg1"/>
          </a:solidFill>
          <a:ln>
            <a:solidFill>
              <a:schemeClr val="tx1"/>
            </a:solidFill>
          </a:ln>
        </p:spPr>
        <p:txBody>
          <a:bodyPr wrap="square">
            <a:spAutoFit/>
          </a:bodyPr>
          <a:lstStyle/>
          <a:p>
            <a:pPr>
              <a:lnSpc>
                <a:spcPct val="150000"/>
              </a:lnSpc>
            </a:pPr>
            <a:r>
              <a:rPr kumimoji="1" lang="en-US" altLang="zh-CN" sz="2400" dirty="0">
                <a:latin typeface="+mn-ea"/>
              </a:rPr>
              <a:t>GBN</a:t>
            </a:r>
            <a:r>
              <a:rPr kumimoji="1" lang="zh-CN" altLang="en-US" sz="2400" dirty="0">
                <a:latin typeface="+mn-ea"/>
              </a:rPr>
              <a:t>协议：</a:t>
            </a:r>
            <a:r>
              <a:rPr lang="zh-CN" altLang="en-US" sz="2400" dirty="0">
                <a:latin typeface="Microsoft YaHei" charset="-122"/>
                <a:ea typeface="Microsoft YaHei" charset="-122"/>
                <a:cs typeface="Microsoft YaHei" charset="-122"/>
              </a:rPr>
              <a:t>发送窗口</a:t>
            </a:r>
            <a:r>
              <a:rPr kumimoji="1" lang="en-US" altLang="zh-CN" sz="2400" dirty="0">
                <a:latin typeface="Microsoft YaHei" charset="-122"/>
                <a:ea typeface="Microsoft YaHei" charset="-122"/>
                <a:cs typeface="Microsoft YaHei" charset="-122"/>
              </a:rPr>
              <a:t>W</a:t>
            </a:r>
            <a:r>
              <a:rPr kumimoji="1" lang="en-US" altLang="zh-CN" sz="2400" baseline="-25000" dirty="0">
                <a:latin typeface="Microsoft YaHei" charset="-122"/>
                <a:ea typeface="Microsoft YaHei" charset="-122"/>
                <a:cs typeface="Microsoft YaHei" charset="-122"/>
              </a:rPr>
              <a:t>S</a:t>
            </a:r>
            <a:r>
              <a:rPr kumimoji="1"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1 </a:t>
            </a:r>
            <a:r>
              <a:rPr lang="zh-CN" altLang="en-US" sz="2400" dirty="0">
                <a:latin typeface="Microsoft YaHei" charset="-122"/>
                <a:ea typeface="Microsoft YaHei" charset="-122"/>
                <a:cs typeface="Microsoft YaHei" charset="-122"/>
              </a:rPr>
              <a:t>，接收窗口</a:t>
            </a:r>
            <a:r>
              <a:rPr kumimoji="1" lang="en-US" altLang="zh-CN" sz="2400" dirty="0" err="1">
                <a:latin typeface="Microsoft YaHei" charset="-122"/>
                <a:ea typeface="Microsoft YaHei" charset="-122"/>
                <a:cs typeface="Microsoft YaHei" charset="-122"/>
              </a:rPr>
              <a:t>W</a:t>
            </a:r>
            <a:r>
              <a:rPr kumimoji="1" lang="en-US" altLang="zh-CN" sz="2400" baseline="-25000" dirty="0" err="1">
                <a:latin typeface="Microsoft YaHei" charset="-122"/>
                <a:ea typeface="Microsoft YaHei" charset="-122"/>
                <a:cs typeface="Microsoft YaHei" charset="-122"/>
              </a:rPr>
              <a:t>r</a:t>
            </a:r>
            <a:r>
              <a:rPr kumimoji="1" lang="en-US" altLang="zh-CN"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a:t>
            </a:r>
            <a:endParaRPr kumimoji="1" lang="zh-CN" altLang="en-US" sz="2400" dirty="0">
              <a:latin typeface="+mn-ea"/>
            </a:endParaRPr>
          </a:p>
          <a:p>
            <a:pPr>
              <a:lnSpc>
                <a:spcPct val="150000"/>
              </a:lnSpc>
            </a:pPr>
            <a:r>
              <a:rPr kumimoji="1" lang="en-US" altLang="zh-CN" sz="2400" dirty="0">
                <a:latin typeface="+mn-ea"/>
              </a:rPr>
              <a:t>SR</a:t>
            </a:r>
            <a:r>
              <a:rPr kumimoji="1" lang="zh-CN" altLang="en-US" sz="2400" dirty="0">
                <a:latin typeface="+mn-ea"/>
              </a:rPr>
              <a:t>协议：</a:t>
            </a:r>
            <a:r>
              <a:rPr kumimoji="1" lang="zh-CN" altLang="en-US" sz="2400" dirty="0">
                <a:latin typeface="Microsoft YaHei" charset="-122"/>
                <a:ea typeface="Microsoft YaHei" charset="-122"/>
                <a:cs typeface="Microsoft YaHei" charset="-122"/>
              </a:rPr>
              <a:t>发送窗口</a:t>
            </a:r>
            <a:r>
              <a:rPr kumimoji="1" lang="en-US" altLang="zh-CN" sz="2400" dirty="0">
                <a:latin typeface="Microsoft YaHei" charset="-122"/>
                <a:ea typeface="Microsoft YaHei" charset="-122"/>
                <a:cs typeface="Microsoft YaHei" charset="-122"/>
              </a:rPr>
              <a:t>W</a:t>
            </a:r>
            <a:r>
              <a:rPr kumimoji="1" lang="en-US" altLang="zh-CN" sz="2400" baseline="-25000" dirty="0">
                <a:latin typeface="Microsoft YaHei" charset="-122"/>
                <a:ea typeface="Microsoft YaHei" charset="-122"/>
                <a:cs typeface="Microsoft YaHei" charset="-122"/>
              </a:rPr>
              <a:t>S</a:t>
            </a:r>
            <a:r>
              <a:rPr kumimoji="1"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接收窗口</a:t>
            </a:r>
            <a:r>
              <a:rPr kumimoji="1" lang="en-US" altLang="zh-CN" sz="2400" dirty="0" err="1">
                <a:latin typeface="Microsoft YaHei" charset="-122"/>
                <a:ea typeface="Microsoft YaHei" charset="-122"/>
                <a:cs typeface="Microsoft YaHei" charset="-122"/>
              </a:rPr>
              <a:t>W</a:t>
            </a:r>
            <a:r>
              <a:rPr kumimoji="1" lang="en-US" altLang="zh-CN" sz="2400" baseline="-25000" dirty="0" err="1">
                <a:latin typeface="Microsoft YaHei" charset="-122"/>
                <a:ea typeface="Microsoft YaHei" charset="-122"/>
                <a:cs typeface="Microsoft YaHei" charset="-122"/>
              </a:rPr>
              <a:t>r</a:t>
            </a:r>
            <a:r>
              <a:rPr kumimoji="1"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a:t>
            </a:r>
            <a:endParaRPr kumimoji="1" lang="zh-CN" altLang="en-US" sz="2400" dirty="0">
              <a:latin typeface="+mn-ea"/>
            </a:endParaRPr>
          </a:p>
        </p:txBody>
      </p:sp>
    </p:spTree>
    <p:extLst>
      <p:ext uri="{BB962C8B-B14F-4D97-AF65-F5344CB8AC3E}">
        <p14:creationId xmlns:p14="http://schemas.microsoft.com/office/powerpoint/2010/main" val="42237867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文本框 9"/>
          <p:cNvSpPr txBox="1"/>
          <p:nvPr/>
        </p:nvSpPr>
        <p:spPr>
          <a:xfrm>
            <a:off x="1722255" y="1773936"/>
            <a:ext cx="8807342" cy="1754326"/>
          </a:xfrm>
          <a:prstGeom prst="rect">
            <a:avLst/>
          </a:prstGeom>
          <a:noFill/>
        </p:spPr>
        <p:txBody>
          <a:bodyPr wrap="square" rtlCol="0">
            <a:spAutoFit/>
          </a:bodyPr>
          <a:lstStyle/>
          <a:p>
            <a:pPr>
              <a:lnSpc>
                <a:spcPct val="150000"/>
              </a:lnSpc>
            </a:pPr>
            <a:r>
              <a:rPr kumimoji="1" lang="zh-CN" altLang="en-US" sz="2400" dirty="0"/>
              <a:t>滑动窗口协议，根据接收窗口的大小，可以具体分为：</a:t>
            </a:r>
            <a:endParaRPr kumimoji="1" lang="en-US" altLang="zh-CN" sz="2400" dirty="0"/>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回退</a:t>
            </a:r>
            <a:r>
              <a:rPr lang="en-US" altLang="zh-CN" sz="2400" dirty="0">
                <a:latin typeface="微软雅黑" panose="020B0503020204020204" charset="-122"/>
                <a:ea typeface="微软雅黑" panose="020B0503020204020204" charset="-122"/>
                <a:cs typeface="微软雅黑" panose="020B0503020204020204" charset="-122"/>
              </a:rPr>
              <a:t>N</a:t>
            </a:r>
            <a:r>
              <a:rPr lang="zh-CN" altLang="en-US" sz="2400" dirty="0">
                <a:latin typeface="微软雅黑" panose="020B0503020204020204" charset="-122"/>
                <a:ea typeface="微软雅黑" panose="020B0503020204020204" charset="-122"/>
                <a:cs typeface="微软雅黑" panose="020B0503020204020204" charset="-122"/>
              </a:rPr>
              <a:t>步协议：</a:t>
            </a:r>
            <a:r>
              <a:rPr lang="en-US" altLang="zh-CN" sz="2400" dirty="0">
                <a:latin typeface="微软雅黑" panose="020B0503020204020204" charset="-122"/>
                <a:ea typeface="微软雅黑" panose="020B0503020204020204" charset="-122"/>
                <a:cs typeface="微软雅黑" panose="020B0503020204020204" charset="-122"/>
              </a:rPr>
              <a:t>GBN</a:t>
            </a:r>
            <a:r>
              <a:rPr lang="zh-CN" altLang="en-US" sz="2400" dirty="0">
                <a:latin typeface="微软雅黑" panose="020B0503020204020204" charset="-122"/>
                <a:ea typeface="微软雅黑" panose="020B0503020204020204" charset="-122"/>
                <a:cs typeface="微软雅黑" panose="020B0503020204020204" charset="-122"/>
              </a:rPr>
              <a:t>协议（</a:t>
            </a:r>
            <a:r>
              <a:rPr lang="en-US" altLang="zh-CN" sz="2400" dirty="0">
                <a:latin typeface="微软雅黑" panose="020B0503020204020204" charset="-122"/>
                <a:ea typeface="微软雅黑" panose="020B0503020204020204" charset="-122"/>
                <a:cs typeface="微软雅黑" panose="020B0503020204020204" charset="-122"/>
              </a:rPr>
              <a:t>Go-Back-N</a:t>
            </a:r>
            <a:r>
              <a:rPr lang="zh-CN" altLang="en-US" sz="2400" dirty="0">
                <a:latin typeface="微软雅黑" panose="020B0503020204020204" charset="-122"/>
                <a:ea typeface="微软雅黑" panose="020B0503020204020204" charset="-122"/>
                <a:cs typeface="微软雅黑" panose="020B0503020204020204" charset="-122"/>
              </a:rPr>
              <a:t>）</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选择重传协议：</a:t>
            </a:r>
            <a:r>
              <a:rPr lang="en-US" altLang="zh-CN" sz="2400" dirty="0">
                <a:latin typeface="微软雅黑" panose="020B0503020204020204" charset="-122"/>
                <a:ea typeface="微软雅黑" panose="020B0503020204020204" charset="-122"/>
                <a:cs typeface="微软雅黑" panose="020B0503020204020204" charset="-122"/>
              </a:rPr>
              <a:t> SR</a:t>
            </a:r>
            <a:r>
              <a:rPr lang="zh-CN" altLang="en-US" sz="2400" dirty="0">
                <a:latin typeface="微软雅黑" panose="020B0503020204020204" charset="-122"/>
                <a:ea typeface="微软雅黑" panose="020B0503020204020204" charset="-122"/>
                <a:cs typeface="微软雅黑" panose="020B0503020204020204" charset="-122"/>
              </a:rPr>
              <a:t>协议（Selective Repeat）</a:t>
            </a:r>
            <a:endParaRPr kumimoji="1" lang="en-US" altLang="zh-CN" sz="2400" dirty="0"/>
          </a:p>
        </p:txBody>
      </p:sp>
    </p:spTree>
    <p:extLst>
      <p:ext uri="{BB962C8B-B14F-4D97-AF65-F5344CB8AC3E}">
        <p14:creationId xmlns:p14="http://schemas.microsoft.com/office/powerpoint/2010/main" val="176429195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图表 2"/>
          <p:cNvGraphicFramePr/>
          <p:nvPr/>
        </p:nvGraphicFramePr>
        <p:xfrm>
          <a:off x="457200" y="847682"/>
          <a:ext cx="10899648"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2460950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6"/>
          <p:cNvSpPr txBox="1"/>
          <p:nvPr/>
        </p:nvSpPr>
        <p:spPr>
          <a:xfrm>
            <a:off x="688245" y="3221457"/>
            <a:ext cx="2288540" cy="461665"/>
          </a:xfrm>
          <a:prstGeom prst="rect">
            <a:avLst/>
          </a:prstGeom>
          <a:noFill/>
        </p:spPr>
        <p:txBody>
          <a:bodyPr wrap="square" rtlCol="0">
            <a:spAutoFit/>
          </a:bodyPr>
          <a:lstStyle/>
          <a:p>
            <a:r>
              <a:rPr lang="zh-CN" altLang="en-US" sz="2400" dirty="0"/>
              <a:t>第三章   传输层</a:t>
            </a:r>
          </a:p>
        </p:txBody>
      </p:sp>
      <p:sp>
        <p:nvSpPr>
          <p:cNvPr id="9" name="文本框 8"/>
          <p:cNvSpPr txBox="1"/>
          <p:nvPr/>
        </p:nvSpPr>
        <p:spPr>
          <a:xfrm>
            <a:off x="3795140" y="1570039"/>
            <a:ext cx="4763643" cy="3785652"/>
          </a:xfrm>
          <a:prstGeom prst="rect">
            <a:avLst/>
          </a:prstGeom>
          <a:noFill/>
        </p:spPr>
        <p:txBody>
          <a:bodyPr wrap="square" rtlCol="0">
            <a:spAutoFit/>
          </a:bodyPr>
          <a:lstStyle/>
          <a:p>
            <a:pPr>
              <a:lnSpc>
                <a:spcPct val="200000"/>
              </a:lnSpc>
            </a:pPr>
            <a:r>
              <a:rPr lang="zh-CN" altLang="en-US" sz="2400" dirty="0"/>
              <a:t>第一节 传输层的基本服务</a:t>
            </a:r>
            <a:endParaRPr lang="en-US" altLang="zh-CN" sz="2400" dirty="0"/>
          </a:p>
          <a:p>
            <a:pPr>
              <a:lnSpc>
                <a:spcPct val="200000"/>
              </a:lnSpc>
            </a:pPr>
            <a:r>
              <a:rPr lang="zh-CN" altLang="en-US" sz="2400" dirty="0"/>
              <a:t>第二节 传输层的复用与分解</a:t>
            </a:r>
            <a:endParaRPr lang="en-US" altLang="zh-CN" sz="2400" dirty="0"/>
          </a:p>
          <a:p>
            <a:pPr>
              <a:lnSpc>
                <a:spcPct val="200000"/>
              </a:lnSpc>
            </a:pPr>
            <a:r>
              <a:rPr lang="zh-CN" altLang="en-US" sz="2400" dirty="0"/>
              <a:t>第三节 停</a:t>
            </a:r>
            <a:r>
              <a:rPr lang="en-US" altLang="zh-CN" sz="2400" dirty="0"/>
              <a:t>-</a:t>
            </a:r>
            <a:r>
              <a:rPr lang="zh-CN" altLang="en-US" sz="2400" dirty="0"/>
              <a:t>等协议与滑动窗口协议</a:t>
            </a:r>
            <a:endParaRPr lang="en-US" altLang="zh-CN" sz="2400" dirty="0"/>
          </a:p>
          <a:p>
            <a:pPr>
              <a:lnSpc>
                <a:spcPct val="200000"/>
              </a:lnSpc>
            </a:pPr>
            <a:r>
              <a:rPr lang="zh-CN" altLang="en-US" sz="2400" dirty="0">
                <a:solidFill>
                  <a:srgbClr val="FF0000"/>
                </a:solidFill>
              </a:rPr>
              <a:t>第四节 用户数据报协议（</a:t>
            </a:r>
            <a:r>
              <a:rPr lang="en-US" altLang="zh-CN" sz="2400" dirty="0">
                <a:solidFill>
                  <a:srgbClr val="FF0000"/>
                </a:solidFill>
              </a:rPr>
              <a:t>UDP</a:t>
            </a:r>
            <a:r>
              <a:rPr lang="zh-CN" altLang="en-US" sz="2400" dirty="0">
                <a:solidFill>
                  <a:srgbClr val="FF0000"/>
                </a:solidFill>
              </a:rPr>
              <a:t>）</a:t>
            </a:r>
            <a:endParaRPr lang="en-US" altLang="zh-CN" sz="2400" dirty="0">
              <a:solidFill>
                <a:srgbClr val="FF0000"/>
              </a:solidFill>
            </a:endParaRPr>
          </a:p>
          <a:p>
            <a:pPr>
              <a:lnSpc>
                <a:spcPct val="200000"/>
              </a:lnSpc>
            </a:pPr>
            <a:r>
              <a:rPr lang="zh-CN" altLang="en-US" sz="2400" dirty="0"/>
              <a:t>第五节 传输控制协议（</a:t>
            </a:r>
            <a:r>
              <a:rPr lang="en-US" altLang="zh-CN" sz="2400" dirty="0"/>
              <a:t>TCP</a:t>
            </a:r>
            <a:r>
              <a:rPr lang="zh-CN" altLang="en-US" sz="2400" dirty="0"/>
              <a:t>）</a:t>
            </a:r>
          </a:p>
        </p:txBody>
      </p:sp>
      <p:sp>
        <p:nvSpPr>
          <p:cNvPr id="10" name="左大括号 9"/>
          <p:cNvSpPr/>
          <p:nvPr/>
        </p:nvSpPr>
        <p:spPr>
          <a:xfrm>
            <a:off x="3070288" y="1993965"/>
            <a:ext cx="537845" cy="291665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44478989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0" y="2613101"/>
            <a:ext cx="2288540" cy="1134413"/>
          </a:xfrm>
          <a:prstGeom prst="rect">
            <a:avLst/>
          </a:prstGeom>
          <a:noFill/>
        </p:spPr>
        <p:txBody>
          <a:bodyPr wrap="square" rtlCol="0">
            <a:spAutoFit/>
          </a:bodyPr>
          <a:lstStyle/>
          <a:p>
            <a:pPr>
              <a:lnSpc>
                <a:spcPct val="150000"/>
              </a:lnSpc>
            </a:pPr>
            <a:r>
              <a:rPr lang="zh-CN" altLang="en-US" sz="2400" dirty="0"/>
              <a:t>用户数据报</a:t>
            </a:r>
            <a:endParaRPr lang="en-US" altLang="zh-CN" sz="2400" dirty="0"/>
          </a:p>
          <a:p>
            <a:pPr>
              <a:lnSpc>
                <a:spcPct val="150000"/>
              </a:lnSpc>
            </a:pPr>
            <a:r>
              <a:rPr lang="zh-CN" altLang="en-US" sz="2400" dirty="0"/>
              <a:t>协议（</a:t>
            </a:r>
            <a:r>
              <a:rPr lang="en-US" altLang="zh-CN" sz="2400" dirty="0"/>
              <a:t>UDP</a:t>
            </a:r>
            <a:r>
              <a:rPr lang="zh-CN" altLang="en-US" sz="2400" dirty="0"/>
              <a:t>）</a:t>
            </a:r>
          </a:p>
        </p:txBody>
      </p:sp>
      <p:sp>
        <p:nvSpPr>
          <p:cNvPr id="6" name="文本框 5"/>
          <p:cNvSpPr txBox="1"/>
          <p:nvPr/>
        </p:nvSpPr>
        <p:spPr>
          <a:xfrm>
            <a:off x="2288540" y="1287481"/>
            <a:ext cx="4763643" cy="3785652"/>
          </a:xfrm>
          <a:prstGeom prst="rect">
            <a:avLst/>
          </a:prstGeom>
          <a:noFill/>
        </p:spPr>
        <p:txBody>
          <a:bodyPr wrap="square" rtlCol="0">
            <a:spAutoFit/>
          </a:bodyPr>
          <a:lstStyle/>
          <a:p>
            <a:pPr>
              <a:lnSpc>
                <a:spcPct val="200000"/>
              </a:lnSpc>
            </a:pPr>
            <a:r>
              <a:rPr lang="en-US" altLang="zh-CN" sz="2400" dirty="0">
                <a:solidFill>
                  <a:srgbClr val="FF0000"/>
                </a:solidFill>
              </a:rPr>
              <a:t>UDP</a:t>
            </a:r>
            <a:r>
              <a:rPr lang="zh-CN" altLang="en-US" sz="2400" dirty="0">
                <a:solidFill>
                  <a:srgbClr val="FF0000"/>
                </a:solidFill>
              </a:rPr>
              <a:t>特点</a:t>
            </a:r>
            <a:endParaRPr lang="en-US" altLang="zh-CN" sz="2400" dirty="0">
              <a:solidFill>
                <a:srgbClr val="FF0000"/>
              </a:solidFill>
            </a:endParaRPr>
          </a:p>
          <a:p>
            <a:pPr>
              <a:lnSpc>
                <a:spcPct val="200000"/>
              </a:lnSpc>
            </a:pPr>
            <a:endParaRPr lang="en-US" altLang="zh-CN" sz="2400" dirty="0"/>
          </a:p>
          <a:p>
            <a:pPr>
              <a:lnSpc>
                <a:spcPct val="200000"/>
              </a:lnSpc>
            </a:pPr>
            <a:r>
              <a:rPr lang="en-US" altLang="zh-CN" sz="2400" dirty="0"/>
              <a:t>UDP</a:t>
            </a:r>
            <a:r>
              <a:rPr lang="zh-CN" altLang="en-US" sz="2400" dirty="0"/>
              <a:t>数据报结构</a:t>
            </a:r>
            <a:endParaRPr lang="en-US" altLang="zh-CN" sz="2400" dirty="0"/>
          </a:p>
          <a:p>
            <a:pPr>
              <a:lnSpc>
                <a:spcPct val="200000"/>
              </a:lnSpc>
            </a:pPr>
            <a:endParaRPr lang="en-US" altLang="zh-CN" sz="2400" dirty="0"/>
          </a:p>
          <a:p>
            <a:pPr>
              <a:lnSpc>
                <a:spcPct val="200000"/>
              </a:lnSpc>
            </a:pPr>
            <a:r>
              <a:rPr lang="en-US" altLang="zh-CN" sz="2400" dirty="0"/>
              <a:t>UDP</a:t>
            </a:r>
            <a:r>
              <a:rPr lang="zh-CN" altLang="en-US" sz="2400" dirty="0"/>
              <a:t>校验和</a:t>
            </a:r>
          </a:p>
        </p:txBody>
      </p:sp>
      <p:sp>
        <p:nvSpPr>
          <p:cNvPr id="9" name="左大括号 8"/>
          <p:cNvSpPr/>
          <p:nvPr/>
        </p:nvSpPr>
        <p:spPr>
          <a:xfrm>
            <a:off x="1750695" y="1831164"/>
            <a:ext cx="537845" cy="291665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25065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4" name="矩形 23"/>
          <p:cNvSpPr/>
          <p:nvPr/>
        </p:nvSpPr>
        <p:spPr>
          <a:xfrm>
            <a:off x="3378750" y="2267488"/>
            <a:ext cx="8043467" cy="2546985"/>
          </a:xfrm>
          <a:prstGeom prst="rect">
            <a:avLst/>
          </a:prstGeom>
        </p:spPr>
        <p:txBody>
          <a:bodyPr wrap="square">
            <a:spAutoFit/>
          </a:bodyPr>
          <a:lstStyle/>
          <a:p>
            <a:pPr>
              <a:lnSpc>
                <a:spcPct val="150000"/>
              </a:lnSpc>
            </a:pPr>
            <a:r>
              <a:rPr lang="zh-CN" altLang="en-US" sz="2130" dirty="0">
                <a:latin typeface="微软雅黑" panose="020B0503020204020204" charset="-122"/>
                <a:ea typeface="微软雅黑" panose="020B0503020204020204" charset="-122"/>
                <a:cs typeface="微软雅黑" panose="020B0503020204020204" charset="-122"/>
              </a:rPr>
              <a:t>总线型拓扑结构：网络采用一条广播信道作为公共传输介质。所有结点均与总线连接，结点间的通信均通过共享的总线进行。</a:t>
            </a:r>
            <a:endParaRPr lang="en-US" altLang="zh-CN" sz="2130" dirty="0">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sz="213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130" dirty="0">
                <a:latin typeface="微软雅黑" panose="020B0503020204020204" charset="-122"/>
                <a:ea typeface="微软雅黑" panose="020B0503020204020204" charset="-122"/>
                <a:cs typeface="微软雅黑" panose="020B0503020204020204" charset="-122"/>
              </a:rPr>
              <a:t>优点：结构简单，电缆数量少，易于扩展。</a:t>
            </a:r>
          </a:p>
          <a:p>
            <a:pPr>
              <a:lnSpc>
                <a:spcPct val="150000"/>
              </a:lnSpc>
            </a:pPr>
            <a:r>
              <a:rPr lang="zh-CN" altLang="en-US" sz="2130" dirty="0">
                <a:latin typeface="微软雅黑" panose="020B0503020204020204" charset="-122"/>
                <a:ea typeface="微软雅黑" panose="020B0503020204020204" charset="-122"/>
                <a:cs typeface="微软雅黑" panose="020B0503020204020204" charset="-122"/>
              </a:rPr>
              <a:t>缺点：通信范围受限，故障诊断与隔离困难，容易产生冲突</a:t>
            </a:r>
          </a:p>
        </p:txBody>
      </p:sp>
      <p:pic>
        <p:nvPicPr>
          <p:cNvPr id="4" name="图片 3"/>
          <p:cNvPicPr>
            <a:picLocks noChangeAspect="1"/>
          </p:cNvPicPr>
          <p:nvPr/>
        </p:nvPicPr>
        <p:blipFill>
          <a:blip r:embed="rId4"/>
          <a:stretch>
            <a:fillRect/>
          </a:stretch>
        </p:blipFill>
        <p:spPr>
          <a:xfrm>
            <a:off x="889000" y="2851785"/>
            <a:ext cx="2189480" cy="1751965"/>
          </a:xfrm>
          <a:prstGeom prst="rect">
            <a:avLst/>
          </a:prstGeom>
        </p:spPr>
      </p:pic>
    </p:spTree>
    <p:custDataLst>
      <p:tags r:id="rId1"/>
    </p:custDataLst>
    <p:extLst>
      <p:ext uri="{BB962C8B-B14F-4D97-AF65-F5344CB8AC3E}">
        <p14:creationId xmlns:p14="http://schemas.microsoft.com/office/powerpoint/2010/main" val="137506708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文本框 12"/>
          <p:cNvSpPr txBox="1"/>
          <p:nvPr/>
        </p:nvSpPr>
        <p:spPr>
          <a:xfrm>
            <a:off x="735180" y="2199213"/>
            <a:ext cx="10897235" cy="1200329"/>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用户数据协议</a:t>
            </a:r>
            <a:r>
              <a:rPr lang="en-US" altLang="zh-CN" sz="2400" dirty="0">
                <a:latin typeface="微软雅黑" panose="020B0503020204020204" charset="-122"/>
                <a:ea typeface="微软雅黑" panose="020B0503020204020204" charset="-122"/>
                <a:cs typeface="微软雅黑" panose="020B0503020204020204" charset="-122"/>
              </a:rPr>
              <a:t>(</a:t>
            </a:r>
            <a:r>
              <a:rPr lang="en-US" altLang="zh-CN" sz="2400" dirty="0"/>
              <a:t>User Datagram Protocol</a:t>
            </a:r>
            <a:r>
              <a:rPr lang="zh-CN" altLang="en-US" sz="2400" dirty="0"/>
              <a:t> </a:t>
            </a:r>
            <a:r>
              <a:rPr lang="en-US" altLang="zh-CN" sz="2400" dirty="0"/>
              <a:t>,</a:t>
            </a:r>
            <a:r>
              <a:rPr lang="zh-CN" altLang="en-US" sz="2400" dirty="0"/>
              <a:t> </a:t>
            </a:r>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传输层</a:t>
            </a:r>
            <a:r>
              <a:rPr lang="zh-CN" altLang="en-US" sz="2400" dirty="0">
                <a:latin typeface="微软雅黑" panose="020B0503020204020204" charset="-122"/>
                <a:ea typeface="微软雅黑" panose="020B0503020204020204" charset="-122"/>
                <a:cs typeface="微软雅黑" panose="020B0503020204020204" charset="-122"/>
              </a:rPr>
              <a:t>协议，提供无连接、不可靠、数据报尽力传输服务。</a:t>
            </a:r>
          </a:p>
        </p:txBody>
      </p:sp>
    </p:spTree>
    <p:extLst>
      <p:ext uri="{BB962C8B-B14F-4D97-AF65-F5344CB8AC3E}">
        <p14:creationId xmlns:p14="http://schemas.microsoft.com/office/powerpoint/2010/main" val="143312601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698604" y="357795"/>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UDP</a:t>
            </a:r>
            <a:r>
              <a:rPr lang="zh-CN" altLang="en-US" sz="2800" b="0" dirty="0">
                <a:solidFill>
                  <a:schemeClr val="tx1"/>
                </a:solidFill>
                <a:latin typeface="黑体" panose="02010609060101010101" pitchFamily="49" charset="-122"/>
                <a:ea typeface="黑体" panose="02010609060101010101" pitchFamily="49" charset="-122"/>
                <a:sym typeface="+mn-ea"/>
              </a:rPr>
              <a:t>特点</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圆角矩形 4"/>
          <p:cNvSpPr/>
          <p:nvPr/>
        </p:nvSpPr>
        <p:spPr>
          <a:xfrm>
            <a:off x="1526159" y="1253871"/>
            <a:ext cx="10078085" cy="111379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dirty="0">
                <a:solidFill>
                  <a:schemeClr val="tx1"/>
                </a:solidFill>
                <a:latin typeface="微软雅黑" panose="020B0503020204020204" charset="-122"/>
                <a:ea typeface="微软雅黑" panose="020B0503020204020204" charset="-122"/>
              </a:rPr>
              <a:t>应用进程</a:t>
            </a:r>
            <a:r>
              <a:rPr lang="zh-CN" altLang="en-US" sz="2000" dirty="0">
                <a:solidFill>
                  <a:srgbClr val="FF0000"/>
                </a:solidFill>
                <a:latin typeface="微软雅黑" panose="020B0503020204020204" charset="-122"/>
                <a:ea typeface="微软雅黑" panose="020B0503020204020204" charset="-122"/>
              </a:rPr>
              <a:t>容易控制</a:t>
            </a:r>
            <a:r>
              <a:rPr lang="zh-CN" altLang="en-US" sz="2000" dirty="0">
                <a:solidFill>
                  <a:schemeClr val="tx1"/>
                </a:solidFill>
                <a:latin typeface="微软雅黑" panose="020B0503020204020204" charset="-122"/>
                <a:ea typeface="微软雅黑" panose="020B0503020204020204" charset="-122"/>
              </a:rPr>
              <a:t>发送什么数据以及何时发送，会出现分组的丢失和重复。</a:t>
            </a:r>
          </a:p>
        </p:txBody>
      </p:sp>
      <p:sp>
        <p:nvSpPr>
          <p:cNvPr id="6" name="圆角矩形 5"/>
          <p:cNvSpPr/>
          <p:nvPr/>
        </p:nvSpPr>
        <p:spPr>
          <a:xfrm>
            <a:off x="1526159" y="2443861"/>
            <a:ext cx="10078085" cy="111379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微软雅黑" panose="020B0503020204020204" charset="-122"/>
                <a:ea typeface="微软雅黑" panose="020B0503020204020204" charset="-122"/>
              </a:rPr>
              <a:t>无需建立连接。</a:t>
            </a:r>
          </a:p>
        </p:txBody>
      </p:sp>
      <p:sp>
        <p:nvSpPr>
          <p:cNvPr id="7" name="圆角矩形 6"/>
          <p:cNvSpPr/>
          <p:nvPr/>
        </p:nvSpPr>
        <p:spPr>
          <a:xfrm>
            <a:off x="1526159" y="3663696"/>
            <a:ext cx="10078085" cy="111379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微软雅黑" panose="020B0503020204020204" charset="-122"/>
                <a:ea typeface="微软雅黑" panose="020B0503020204020204" charset="-122"/>
              </a:rPr>
              <a:t>无连接状态。</a:t>
            </a:r>
          </a:p>
        </p:txBody>
      </p:sp>
      <p:sp>
        <p:nvSpPr>
          <p:cNvPr id="8" name="圆角矩形 7"/>
          <p:cNvSpPr/>
          <p:nvPr/>
        </p:nvSpPr>
        <p:spPr>
          <a:xfrm>
            <a:off x="1526159" y="4854321"/>
            <a:ext cx="10078085" cy="111379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微软雅黑" panose="020B0503020204020204" charset="-122"/>
                <a:ea typeface="微软雅黑" panose="020B0503020204020204" charset="-122"/>
              </a:rPr>
              <a:t>首部开销小，只有</a:t>
            </a:r>
            <a:r>
              <a:rPr lang="en-US" altLang="zh-CN" sz="2000" dirty="0">
                <a:solidFill>
                  <a:schemeClr val="bg1"/>
                </a:solidFill>
                <a:latin typeface="微软雅黑" panose="020B0503020204020204" charset="-122"/>
                <a:ea typeface="微软雅黑" panose="020B0503020204020204" charset="-122"/>
              </a:rPr>
              <a:t>8</a:t>
            </a:r>
            <a:r>
              <a:rPr lang="zh-CN" altLang="en-US" sz="2000" dirty="0">
                <a:solidFill>
                  <a:schemeClr val="bg1"/>
                </a:solidFill>
                <a:latin typeface="微软雅黑" panose="020B0503020204020204" charset="-122"/>
                <a:ea typeface="微软雅黑" panose="020B0503020204020204" charset="-122"/>
              </a:rPr>
              <a:t>个</a:t>
            </a:r>
            <a:r>
              <a:rPr lang="zh-CN" altLang="en-US" sz="2000" dirty="0">
                <a:solidFill>
                  <a:schemeClr val="tx1"/>
                </a:solidFill>
                <a:latin typeface="微软雅黑" panose="020B0503020204020204" charset="-122"/>
                <a:ea typeface="微软雅黑" panose="020B0503020204020204" charset="-122"/>
              </a:rPr>
              <a:t>字节。</a:t>
            </a:r>
          </a:p>
        </p:txBody>
      </p:sp>
    </p:spTree>
    <p:extLst>
      <p:ext uri="{BB962C8B-B14F-4D97-AF65-F5344CB8AC3E}">
        <p14:creationId xmlns:p14="http://schemas.microsoft.com/office/powerpoint/2010/main" val="82469176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698604" y="357795"/>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UDP</a:t>
            </a:r>
            <a:r>
              <a:rPr lang="zh-CN" altLang="en-US" sz="2800" b="0" dirty="0">
                <a:solidFill>
                  <a:schemeClr val="tx1"/>
                </a:solidFill>
                <a:latin typeface="黑体" panose="02010609060101010101" pitchFamily="49" charset="-122"/>
                <a:ea typeface="黑体" panose="02010609060101010101" pitchFamily="49" charset="-122"/>
                <a:sym typeface="+mn-ea"/>
              </a:rPr>
              <a:t>特点</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圆角矩形 4"/>
          <p:cNvSpPr/>
          <p:nvPr/>
        </p:nvSpPr>
        <p:spPr>
          <a:xfrm>
            <a:off x="1526159" y="1253871"/>
            <a:ext cx="10078085" cy="111379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dirty="0">
                <a:solidFill>
                  <a:schemeClr val="tx1"/>
                </a:solidFill>
                <a:latin typeface="微软雅黑" panose="020B0503020204020204" charset="-122"/>
                <a:ea typeface="微软雅黑" panose="020B0503020204020204" charset="-122"/>
              </a:rPr>
              <a:t>应用进程</a:t>
            </a:r>
            <a:r>
              <a:rPr lang="zh-CN" altLang="en-US" sz="2000" dirty="0">
                <a:solidFill>
                  <a:srgbClr val="FF0000"/>
                </a:solidFill>
                <a:latin typeface="微软雅黑" panose="020B0503020204020204" charset="-122"/>
                <a:ea typeface="微软雅黑" panose="020B0503020204020204" charset="-122"/>
              </a:rPr>
              <a:t>容易控制</a:t>
            </a:r>
            <a:r>
              <a:rPr lang="zh-CN" altLang="en-US" sz="2000" dirty="0">
                <a:solidFill>
                  <a:schemeClr val="tx1"/>
                </a:solidFill>
                <a:latin typeface="微软雅黑" panose="020B0503020204020204" charset="-122"/>
                <a:ea typeface="微软雅黑" panose="020B0503020204020204" charset="-122"/>
              </a:rPr>
              <a:t>发送什么数据以及何时发送，会出现分组的丢失和重复。</a:t>
            </a:r>
          </a:p>
        </p:txBody>
      </p:sp>
      <p:sp>
        <p:nvSpPr>
          <p:cNvPr id="6" name="圆角矩形 5"/>
          <p:cNvSpPr/>
          <p:nvPr/>
        </p:nvSpPr>
        <p:spPr>
          <a:xfrm>
            <a:off x="1526159" y="2443861"/>
            <a:ext cx="10078085" cy="111379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微软雅黑" panose="020B0503020204020204" charset="-122"/>
                <a:ea typeface="微软雅黑" panose="020B0503020204020204" charset="-122"/>
              </a:rPr>
              <a:t>无需建立连接。</a:t>
            </a:r>
          </a:p>
        </p:txBody>
      </p:sp>
      <p:sp>
        <p:nvSpPr>
          <p:cNvPr id="7" name="圆角矩形 6"/>
          <p:cNvSpPr/>
          <p:nvPr/>
        </p:nvSpPr>
        <p:spPr>
          <a:xfrm>
            <a:off x="1526159" y="3663696"/>
            <a:ext cx="10078085" cy="111379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微软雅黑" panose="020B0503020204020204" charset="-122"/>
                <a:ea typeface="微软雅黑" panose="020B0503020204020204" charset="-122"/>
              </a:rPr>
              <a:t>无连接状态。</a:t>
            </a:r>
          </a:p>
        </p:txBody>
      </p:sp>
      <p:sp>
        <p:nvSpPr>
          <p:cNvPr id="8" name="圆角矩形 7"/>
          <p:cNvSpPr/>
          <p:nvPr/>
        </p:nvSpPr>
        <p:spPr>
          <a:xfrm>
            <a:off x="1526159" y="4854321"/>
            <a:ext cx="10078085" cy="111379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微软雅黑" panose="020B0503020204020204" charset="-122"/>
                <a:ea typeface="微软雅黑" panose="020B0503020204020204" charset="-122"/>
              </a:rPr>
              <a:t>首部开销小，只有</a:t>
            </a:r>
            <a:r>
              <a:rPr lang="en-US" altLang="zh-CN" sz="2000" dirty="0">
                <a:solidFill>
                  <a:schemeClr val="tx1"/>
                </a:solidFill>
                <a:latin typeface="微软雅黑" panose="020B0503020204020204" charset="-122"/>
                <a:ea typeface="微软雅黑" panose="020B0503020204020204" charset="-122"/>
              </a:rPr>
              <a:t>8</a:t>
            </a:r>
            <a:r>
              <a:rPr lang="zh-CN" altLang="en-US" sz="2000" dirty="0">
                <a:solidFill>
                  <a:schemeClr val="tx1"/>
                </a:solidFill>
                <a:latin typeface="微软雅黑" panose="020B0503020204020204" charset="-122"/>
                <a:ea typeface="微软雅黑" panose="020B0503020204020204" charset="-122"/>
              </a:rPr>
              <a:t>个字节。</a:t>
            </a:r>
          </a:p>
        </p:txBody>
      </p:sp>
    </p:spTree>
    <p:extLst>
      <p:ext uri="{BB962C8B-B14F-4D97-AF65-F5344CB8AC3E}">
        <p14:creationId xmlns:p14="http://schemas.microsoft.com/office/powerpoint/2010/main" val="156923609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0" y="2613101"/>
            <a:ext cx="2288540" cy="1134413"/>
          </a:xfrm>
          <a:prstGeom prst="rect">
            <a:avLst/>
          </a:prstGeom>
          <a:noFill/>
        </p:spPr>
        <p:txBody>
          <a:bodyPr wrap="square" rtlCol="0">
            <a:spAutoFit/>
          </a:bodyPr>
          <a:lstStyle/>
          <a:p>
            <a:pPr>
              <a:lnSpc>
                <a:spcPct val="150000"/>
              </a:lnSpc>
            </a:pPr>
            <a:r>
              <a:rPr lang="zh-CN" altLang="en-US" sz="2400" dirty="0"/>
              <a:t>用户数据报</a:t>
            </a:r>
            <a:endParaRPr lang="en-US" altLang="zh-CN" sz="2400" dirty="0"/>
          </a:p>
          <a:p>
            <a:pPr>
              <a:lnSpc>
                <a:spcPct val="150000"/>
              </a:lnSpc>
            </a:pPr>
            <a:r>
              <a:rPr lang="zh-CN" altLang="en-US" sz="2400" dirty="0"/>
              <a:t>协议（</a:t>
            </a:r>
            <a:r>
              <a:rPr lang="en-US" altLang="zh-CN" sz="2400" dirty="0"/>
              <a:t>UDP</a:t>
            </a:r>
            <a:r>
              <a:rPr lang="zh-CN" altLang="en-US" sz="2400" dirty="0"/>
              <a:t>）</a:t>
            </a:r>
          </a:p>
        </p:txBody>
      </p:sp>
      <p:sp>
        <p:nvSpPr>
          <p:cNvPr id="6" name="文本框 5"/>
          <p:cNvSpPr txBox="1"/>
          <p:nvPr/>
        </p:nvSpPr>
        <p:spPr>
          <a:xfrm>
            <a:off x="2288540" y="1287481"/>
            <a:ext cx="4763643" cy="3785652"/>
          </a:xfrm>
          <a:prstGeom prst="rect">
            <a:avLst/>
          </a:prstGeom>
          <a:noFill/>
        </p:spPr>
        <p:txBody>
          <a:bodyPr wrap="square" rtlCol="0">
            <a:spAutoFit/>
          </a:bodyPr>
          <a:lstStyle/>
          <a:p>
            <a:pPr>
              <a:lnSpc>
                <a:spcPct val="200000"/>
              </a:lnSpc>
            </a:pPr>
            <a:r>
              <a:rPr lang="en-US" altLang="zh-CN" sz="2400" dirty="0"/>
              <a:t>UDP</a:t>
            </a:r>
            <a:r>
              <a:rPr lang="zh-CN" altLang="en-US" sz="2400" dirty="0"/>
              <a:t>特点</a:t>
            </a:r>
            <a:endParaRPr lang="en-US" altLang="zh-CN" sz="2400" dirty="0"/>
          </a:p>
          <a:p>
            <a:pPr>
              <a:lnSpc>
                <a:spcPct val="200000"/>
              </a:lnSpc>
            </a:pPr>
            <a:endParaRPr lang="en-US" altLang="zh-CN" sz="2400" dirty="0"/>
          </a:p>
          <a:p>
            <a:pPr>
              <a:lnSpc>
                <a:spcPct val="200000"/>
              </a:lnSpc>
            </a:pPr>
            <a:r>
              <a:rPr lang="en-US" altLang="zh-CN" sz="2400" dirty="0">
                <a:solidFill>
                  <a:srgbClr val="FF0000"/>
                </a:solidFill>
              </a:rPr>
              <a:t>UDP</a:t>
            </a:r>
            <a:r>
              <a:rPr lang="zh-CN" altLang="en-US" sz="2400" dirty="0">
                <a:solidFill>
                  <a:srgbClr val="FF0000"/>
                </a:solidFill>
              </a:rPr>
              <a:t>数据报结构</a:t>
            </a:r>
            <a:endParaRPr lang="en-US" altLang="zh-CN" sz="2400" dirty="0">
              <a:solidFill>
                <a:srgbClr val="FF0000"/>
              </a:solidFill>
            </a:endParaRPr>
          </a:p>
          <a:p>
            <a:pPr>
              <a:lnSpc>
                <a:spcPct val="200000"/>
              </a:lnSpc>
            </a:pPr>
            <a:endParaRPr lang="en-US" altLang="zh-CN" sz="2400" dirty="0"/>
          </a:p>
          <a:p>
            <a:pPr>
              <a:lnSpc>
                <a:spcPct val="200000"/>
              </a:lnSpc>
            </a:pPr>
            <a:r>
              <a:rPr lang="en-US" altLang="zh-CN" sz="2400" dirty="0"/>
              <a:t>UDP</a:t>
            </a:r>
            <a:r>
              <a:rPr lang="zh-CN" altLang="en-US" sz="2400" dirty="0"/>
              <a:t>校验和</a:t>
            </a:r>
          </a:p>
        </p:txBody>
      </p:sp>
      <p:sp>
        <p:nvSpPr>
          <p:cNvPr id="9" name="左大括号 8"/>
          <p:cNvSpPr/>
          <p:nvPr/>
        </p:nvSpPr>
        <p:spPr>
          <a:xfrm>
            <a:off x="1750695" y="1831164"/>
            <a:ext cx="537845" cy="291665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95010555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组合 14"/>
          <p:cNvGrpSpPr/>
          <p:nvPr/>
        </p:nvGrpSpPr>
        <p:grpSpPr>
          <a:xfrm>
            <a:off x="4878596" y="136297"/>
            <a:ext cx="5837278" cy="2857352"/>
            <a:chOff x="2796359" y="2682211"/>
            <a:chExt cx="5837278" cy="2857352"/>
          </a:xfrm>
          <a:noFill/>
        </p:grpSpPr>
        <p:sp>
          <p:nvSpPr>
            <p:cNvPr id="5" name="矩形 4"/>
            <p:cNvSpPr/>
            <p:nvPr/>
          </p:nvSpPr>
          <p:spPr>
            <a:xfrm>
              <a:off x="2966484" y="4572000"/>
              <a:ext cx="5178056" cy="967563"/>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charset="-122"/>
                  <a:ea typeface="微软雅黑" panose="020B0503020204020204" charset="-122"/>
                </a:rPr>
                <a:t>应用数据</a:t>
              </a:r>
            </a:p>
          </p:txBody>
        </p:sp>
        <p:sp>
          <p:nvSpPr>
            <p:cNvPr id="6" name="矩形 5"/>
            <p:cNvSpPr/>
            <p:nvPr/>
          </p:nvSpPr>
          <p:spPr>
            <a:xfrm>
              <a:off x="2966484" y="3965944"/>
              <a:ext cx="2589028" cy="606056"/>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charset="-122"/>
                  <a:ea typeface="微软雅黑" panose="020B0503020204020204" charset="-122"/>
                </a:rPr>
                <a:t>长度</a:t>
              </a:r>
            </a:p>
          </p:txBody>
        </p:sp>
        <p:sp>
          <p:nvSpPr>
            <p:cNvPr id="7" name="矩形 6"/>
            <p:cNvSpPr/>
            <p:nvPr/>
          </p:nvSpPr>
          <p:spPr>
            <a:xfrm>
              <a:off x="5555512" y="3970388"/>
              <a:ext cx="2589028" cy="606056"/>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charset="-122"/>
                  <a:ea typeface="微软雅黑" panose="020B0503020204020204" charset="-122"/>
                </a:rPr>
                <a:t>校验和</a:t>
              </a:r>
            </a:p>
          </p:txBody>
        </p:sp>
        <p:sp>
          <p:nvSpPr>
            <p:cNvPr id="8" name="矩形 7"/>
            <p:cNvSpPr/>
            <p:nvPr/>
          </p:nvSpPr>
          <p:spPr>
            <a:xfrm>
              <a:off x="2966484" y="3359888"/>
              <a:ext cx="2589028" cy="606056"/>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charset="-122"/>
                  <a:ea typeface="微软雅黑" panose="020B0503020204020204" charset="-122"/>
                </a:rPr>
                <a:t>源端口号</a:t>
              </a:r>
            </a:p>
          </p:txBody>
        </p:sp>
        <p:sp>
          <p:nvSpPr>
            <p:cNvPr id="9" name="矩形 8"/>
            <p:cNvSpPr/>
            <p:nvPr/>
          </p:nvSpPr>
          <p:spPr>
            <a:xfrm>
              <a:off x="5555512" y="3359888"/>
              <a:ext cx="2589028" cy="606056"/>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charset="-122"/>
                  <a:ea typeface="微软雅黑" panose="020B0503020204020204" charset="-122"/>
                </a:rPr>
                <a:t>目的端口号</a:t>
              </a:r>
            </a:p>
          </p:txBody>
        </p:sp>
        <p:cxnSp>
          <p:nvCxnSpPr>
            <p:cNvPr id="11" name="直接连接符 10"/>
            <p:cNvCxnSpPr/>
            <p:nvPr/>
          </p:nvCxnSpPr>
          <p:spPr>
            <a:xfrm>
              <a:off x="2966484" y="3104707"/>
              <a:ext cx="0" cy="329609"/>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555512" y="3129516"/>
              <a:ext cx="0" cy="329609"/>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8148084" y="3150781"/>
              <a:ext cx="0" cy="329609"/>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796359" y="2682211"/>
              <a:ext cx="5837278" cy="398780"/>
            </a:xfrm>
            <a:prstGeom prst="rect">
              <a:avLst/>
            </a:prstGeom>
            <a:grpFill/>
          </p:spPr>
          <p:txBody>
            <a:bodyPr wrap="square" rtlCol="0">
              <a:spAutoFit/>
            </a:bodyPr>
            <a:lstStyle/>
            <a:p>
              <a:r>
                <a:rPr lang="en-US" altLang="zh-CN" sz="2000" dirty="0">
                  <a:latin typeface="微软雅黑" panose="020B0503020204020204" charset="-122"/>
                  <a:ea typeface="微软雅黑" panose="020B0503020204020204" charset="-122"/>
                </a:rPr>
                <a:t>0                               15</a:t>
              </a:r>
              <a:r>
                <a:rPr lang="zh-CN" altLang="en-US" sz="2000" dirty="0">
                  <a:latin typeface="微软雅黑" panose="020B0503020204020204" charset="-122"/>
                  <a:ea typeface="微软雅黑" panose="020B0503020204020204" charset="-122"/>
                </a:rPr>
                <a:t> </a:t>
              </a:r>
              <a:r>
                <a:rPr lang="en-US" altLang="zh-CN" sz="2000" dirty="0">
                  <a:latin typeface="微软雅黑" panose="020B0503020204020204" charset="-122"/>
                  <a:ea typeface="微软雅黑" panose="020B0503020204020204" charset="-122"/>
                </a:rPr>
                <a:t>                            31            </a:t>
              </a:r>
            </a:p>
          </p:txBody>
        </p:sp>
      </p:grpSp>
      <p:sp>
        <p:nvSpPr>
          <p:cNvPr id="21" name="左大括号 20"/>
          <p:cNvSpPr/>
          <p:nvPr/>
        </p:nvSpPr>
        <p:spPr>
          <a:xfrm>
            <a:off x="4068572" y="934212"/>
            <a:ext cx="810260" cy="1012190"/>
          </a:xfrm>
          <a:prstGeom prst="leftBrace">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文本框 21"/>
          <p:cNvSpPr txBox="1"/>
          <p:nvPr/>
        </p:nvSpPr>
        <p:spPr>
          <a:xfrm>
            <a:off x="1526667" y="1054227"/>
            <a:ext cx="2428875" cy="581057"/>
          </a:xfrm>
          <a:prstGeom prst="rect">
            <a:avLst/>
          </a:prstGeom>
          <a:noFill/>
        </p:spPr>
        <p:txBody>
          <a:bodyPr wrap="square" rtlCol="0">
            <a:spAutoFit/>
          </a:bodyPr>
          <a:lstStyle/>
          <a:p>
            <a:pPr>
              <a:lnSpc>
                <a:spcPct val="150000"/>
              </a:lnSpc>
            </a:pPr>
            <a:r>
              <a:rPr lang="en-US" sz="2400" dirty="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数据报</a:t>
            </a:r>
            <a:r>
              <a:rPr lang="zh-CN" altLang="en-US" sz="2400" b="1" dirty="0">
                <a:latin typeface="微软雅黑" panose="020B0503020204020204" charset="-122"/>
                <a:ea typeface="微软雅黑" panose="020B0503020204020204" charset="-122"/>
                <a:cs typeface="微软雅黑" panose="020B0503020204020204" charset="-122"/>
              </a:rPr>
              <a:t>首部</a:t>
            </a:r>
          </a:p>
        </p:txBody>
      </p:sp>
      <p:sp>
        <p:nvSpPr>
          <p:cNvPr id="23" name="文本框 22"/>
          <p:cNvSpPr txBox="1"/>
          <p:nvPr/>
        </p:nvSpPr>
        <p:spPr>
          <a:xfrm>
            <a:off x="1534287" y="2111502"/>
            <a:ext cx="3345180" cy="646331"/>
          </a:xfrm>
          <a:prstGeom prst="rect">
            <a:avLst/>
          </a:prstGeom>
          <a:noFill/>
        </p:spPr>
        <p:txBody>
          <a:bodyPr wrap="square" rtlCol="0">
            <a:spAutoFit/>
          </a:bodyPr>
          <a:lstStyle/>
          <a:p>
            <a:pPr>
              <a:lnSpc>
                <a:spcPct val="150000"/>
              </a:lnSpc>
            </a:pPr>
            <a:r>
              <a:rPr lang="en-US" sz="2400" dirty="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数据报</a:t>
            </a:r>
            <a:r>
              <a:rPr lang="zh-CN" altLang="en-US" sz="2400" b="1" dirty="0">
                <a:latin typeface="微软雅黑" panose="020B0503020204020204" charset="-122"/>
                <a:ea typeface="微软雅黑" panose="020B0503020204020204" charset="-122"/>
                <a:cs typeface="微软雅黑" panose="020B0503020204020204" charset="-122"/>
              </a:rPr>
              <a:t>数据</a:t>
            </a:r>
          </a:p>
        </p:txBody>
      </p:sp>
      <p:sp>
        <p:nvSpPr>
          <p:cNvPr id="30" name="文本框 29"/>
          <p:cNvSpPr txBox="1"/>
          <p:nvPr/>
        </p:nvSpPr>
        <p:spPr>
          <a:xfrm>
            <a:off x="555117" y="3448549"/>
            <a:ext cx="9952990" cy="2243050"/>
          </a:xfrm>
          <a:prstGeom prst="rect">
            <a:avLst/>
          </a:prstGeom>
          <a:noFill/>
        </p:spPr>
        <p:txBody>
          <a:bodyPr wrap="square" rtlCol="0">
            <a:spAutoFit/>
          </a:body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1</a:t>
            </a: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首部</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四个字段</a:t>
            </a:r>
            <a:r>
              <a:rPr lang="zh-CN" altLang="en-US" sz="2400" dirty="0">
                <a:latin typeface="微软雅黑" panose="020B0503020204020204" charset="-122"/>
                <a:ea typeface="微软雅黑" panose="020B0503020204020204" charset="-122"/>
                <a:cs typeface="微软雅黑" panose="020B0503020204020204" charset="-122"/>
              </a:rPr>
              <a:t>：每个字段长度都是</a:t>
            </a:r>
            <a:r>
              <a:rPr lang="en-US" altLang="zh-CN" sz="2400" dirty="0">
                <a:latin typeface="微软雅黑" panose="020B0503020204020204" charset="-122"/>
                <a:ea typeface="微软雅黑" panose="020B0503020204020204" charset="-122"/>
                <a:cs typeface="微软雅黑" panose="020B0503020204020204" charset="-122"/>
              </a:rPr>
              <a:t>2</a:t>
            </a:r>
            <a:r>
              <a:rPr lang="zh-CN" altLang="en-US" sz="2400" dirty="0">
                <a:latin typeface="微软雅黑" panose="020B0503020204020204" charset="-122"/>
                <a:ea typeface="微软雅黑" panose="020B0503020204020204" charset="-122"/>
                <a:cs typeface="微软雅黑" panose="020B0503020204020204" charset="-122"/>
              </a:rPr>
              <a:t>个字节，共</a:t>
            </a:r>
            <a:r>
              <a:rPr lang="en-US" altLang="zh-CN" sz="2400" dirty="0">
                <a:latin typeface="微软雅黑" panose="020B0503020204020204" charset="-122"/>
                <a:ea typeface="微软雅黑" panose="020B0503020204020204" charset="-122"/>
                <a:cs typeface="微软雅黑" panose="020B0503020204020204" charset="-122"/>
              </a:rPr>
              <a:t>8</a:t>
            </a:r>
            <a:r>
              <a:rPr lang="zh-CN" altLang="en-US" sz="2400" dirty="0">
                <a:latin typeface="微软雅黑" panose="020B0503020204020204" charset="-122"/>
                <a:ea typeface="微软雅黑" panose="020B0503020204020204" charset="-122"/>
                <a:cs typeface="微软雅黑" panose="020B0503020204020204" charset="-122"/>
              </a:rPr>
              <a:t>个字节。</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源端口号</a:t>
            </a:r>
            <a:r>
              <a:rPr lang="zh-CN" altLang="en-US" sz="2400" dirty="0">
                <a:latin typeface="微软雅黑" panose="020B0503020204020204" charset="-122"/>
                <a:ea typeface="微软雅黑" panose="020B0503020204020204" charset="-122"/>
                <a:cs typeface="微软雅黑" panose="020B0503020204020204" charset="-122"/>
              </a:rPr>
              <a:t>和</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目的端口号</a:t>
            </a:r>
            <a:r>
              <a:rPr lang="zh-CN" altLang="en-US" sz="2400" dirty="0">
                <a:latin typeface="微软雅黑" panose="020B0503020204020204" charset="-122"/>
                <a:ea typeface="微软雅黑" panose="020B0503020204020204" charset="-122"/>
                <a:cs typeface="微软雅黑" panose="020B0503020204020204" charset="-122"/>
              </a:rPr>
              <a:t>：用于</a:t>
            </a:r>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实现复用和分解</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长度</a:t>
            </a:r>
            <a:r>
              <a:rPr lang="zh-CN" altLang="en-US" sz="2400" dirty="0">
                <a:latin typeface="微软雅黑" panose="020B0503020204020204" charset="-122"/>
                <a:ea typeface="微软雅黑" panose="020B0503020204020204" charset="-122"/>
                <a:cs typeface="微软雅黑" panose="020B0503020204020204" charset="-122"/>
              </a:rPr>
              <a:t>：指示</a:t>
            </a:r>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报文段中的字节数（首部和数据的总和）。</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校验和</a:t>
            </a:r>
            <a:r>
              <a:rPr lang="zh-CN" altLang="en-US" sz="2400" dirty="0">
                <a:latin typeface="微软雅黑" panose="020B0503020204020204" charset="-122"/>
                <a:ea typeface="微软雅黑" panose="020B0503020204020204" charset="-122"/>
                <a:cs typeface="微软雅黑" panose="020B0503020204020204" charset="-122"/>
              </a:rPr>
              <a:t>：接收方使用来检测数据报是否出现差错</a:t>
            </a:r>
          </a:p>
        </p:txBody>
      </p:sp>
    </p:spTree>
    <p:extLst>
      <p:ext uri="{BB962C8B-B14F-4D97-AF65-F5344CB8AC3E}">
        <p14:creationId xmlns:p14="http://schemas.microsoft.com/office/powerpoint/2010/main" val="129100985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0" y="2613101"/>
            <a:ext cx="2288540" cy="1134413"/>
          </a:xfrm>
          <a:prstGeom prst="rect">
            <a:avLst/>
          </a:prstGeom>
          <a:noFill/>
        </p:spPr>
        <p:txBody>
          <a:bodyPr wrap="square" rtlCol="0">
            <a:spAutoFit/>
          </a:bodyPr>
          <a:lstStyle/>
          <a:p>
            <a:pPr>
              <a:lnSpc>
                <a:spcPct val="150000"/>
              </a:lnSpc>
            </a:pPr>
            <a:r>
              <a:rPr lang="zh-CN" altLang="en-US" sz="2400" dirty="0"/>
              <a:t>用户数据报</a:t>
            </a:r>
            <a:endParaRPr lang="en-US" altLang="zh-CN" sz="2400" dirty="0"/>
          </a:p>
          <a:p>
            <a:pPr>
              <a:lnSpc>
                <a:spcPct val="150000"/>
              </a:lnSpc>
            </a:pPr>
            <a:r>
              <a:rPr lang="zh-CN" altLang="en-US" sz="2400" dirty="0"/>
              <a:t>协议（</a:t>
            </a:r>
            <a:r>
              <a:rPr lang="en-US" altLang="zh-CN" sz="2400" dirty="0"/>
              <a:t>UDP</a:t>
            </a:r>
            <a:r>
              <a:rPr lang="zh-CN" altLang="en-US" sz="2400" dirty="0"/>
              <a:t>）</a:t>
            </a:r>
          </a:p>
        </p:txBody>
      </p:sp>
      <p:sp>
        <p:nvSpPr>
          <p:cNvPr id="6" name="文本框 5"/>
          <p:cNvSpPr txBox="1"/>
          <p:nvPr/>
        </p:nvSpPr>
        <p:spPr>
          <a:xfrm>
            <a:off x="2288540" y="1287481"/>
            <a:ext cx="4763643" cy="3785652"/>
          </a:xfrm>
          <a:prstGeom prst="rect">
            <a:avLst/>
          </a:prstGeom>
          <a:noFill/>
        </p:spPr>
        <p:txBody>
          <a:bodyPr wrap="square" rtlCol="0">
            <a:spAutoFit/>
          </a:bodyPr>
          <a:lstStyle/>
          <a:p>
            <a:pPr>
              <a:lnSpc>
                <a:spcPct val="200000"/>
              </a:lnSpc>
            </a:pPr>
            <a:r>
              <a:rPr lang="en-US" altLang="zh-CN" sz="2400" dirty="0"/>
              <a:t>UDP</a:t>
            </a:r>
            <a:r>
              <a:rPr lang="zh-CN" altLang="en-US" sz="2400" dirty="0"/>
              <a:t>特点</a:t>
            </a:r>
            <a:endParaRPr lang="en-US" altLang="zh-CN" sz="2400" dirty="0"/>
          </a:p>
          <a:p>
            <a:pPr>
              <a:lnSpc>
                <a:spcPct val="200000"/>
              </a:lnSpc>
            </a:pPr>
            <a:endParaRPr lang="en-US" altLang="zh-CN" sz="2400" dirty="0"/>
          </a:p>
          <a:p>
            <a:pPr>
              <a:lnSpc>
                <a:spcPct val="200000"/>
              </a:lnSpc>
            </a:pPr>
            <a:r>
              <a:rPr lang="en-US" altLang="zh-CN" sz="2400" dirty="0"/>
              <a:t>UDP</a:t>
            </a:r>
            <a:r>
              <a:rPr lang="zh-CN" altLang="en-US" sz="2400" dirty="0"/>
              <a:t>数据报结构</a:t>
            </a:r>
            <a:endParaRPr lang="en-US" altLang="zh-CN" sz="2400" dirty="0"/>
          </a:p>
          <a:p>
            <a:pPr>
              <a:lnSpc>
                <a:spcPct val="200000"/>
              </a:lnSpc>
            </a:pPr>
            <a:endParaRPr lang="en-US" altLang="zh-CN" sz="2400" dirty="0"/>
          </a:p>
          <a:p>
            <a:pPr>
              <a:lnSpc>
                <a:spcPct val="200000"/>
              </a:lnSpc>
            </a:pPr>
            <a:r>
              <a:rPr lang="en-US" altLang="zh-CN" sz="2400" dirty="0">
                <a:solidFill>
                  <a:srgbClr val="FF0000"/>
                </a:solidFill>
              </a:rPr>
              <a:t>UDP</a:t>
            </a:r>
            <a:r>
              <a:rPr lang="zh-CN" altLang="en-US" sz="2400" dirty="0">
                <a:solidFill>
                  <a:srgbClr val="FF0000"/>
                </a:solidFill>
              </a:rPr>
              <a:t>校验和</a:t>
            </a:r>
          </a:p>
        </p:txBody>
      </p:sp>
      <p:sp>
        <p:nvSpPr>
          <p:cNvPr id="9" name="左大括号 8"/>
          <p:cNvSpPr/>
          <p:nvPr/>
        </p:nvSpPr>
        <p:spPr>
          <a:xfrm>
            <a:off x="1750695" y="1831164"/>
            <a:ext cx="537845" cy="291665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69472153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extBox 17"/>
          <p:cNvSpPr txBox="1"/>
          <p:nvPr/>
        </p:nvSpPr>
        <p:spPr>
          <a:xfrm>
            <a:off x="1134745" y="1150493"/>
            <a:ext cx="10049510" cy="1753235"/>
          </a:xfrm>
          <a:prstGeom prst="rect">
            <a:avLst/>
          </a:prstGeom>
          <a:noFill/>
        </p:spPr>
        <p:txBody>
          <a:bodyPr wrap="square" rtlCol="0">
            <a:spAutoFit/>
          </a:body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校验和</a:t>
            </a:r>
            <a:r>
              <a:rPr lang="zh-CN" sz="2400" dirty="0">
                <a:latin typeface="微软雅黑" panose="020B0503020204020204" charset="-122"/>
                <a:ea typeface="微软雅黑" panose="020B0503020204020204" charset="-122"/>
                <a:cs typeface="微软雅黑" panose="020B0503020204020204" charset="-122"/>
              </a:rPr>
              <a:t>：提供差错检测功能。</a:t>
            </a:r>
          </a:p>
          <a:p>
            <a:pPr>
              <a:lnSpc>
                <a:spcPct val="150000"/>
              </a:lnSpc>
            </a:pPr>
            <a:r>
              <a:rPr lang="zh-CN" sz="2400" dirty="0">
                <a:latin typeface="微软雅黑" panose="020B0503020204020204" charset="-122"/>
                <a:ea typeface="微软雅黑" panose="020B0503020204020204" charset="-122"/>
                <a:cs typeface="微软雅黑" panose="020B0503020204020204" charset="-122"/>
              </a:rPr>
              <a:t>       </a:t>
            </a:r>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的校验和用于检测</a:t>
            </a:r>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报文段从源到目的地传送过程中，其中的数据是否发生了改变。</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4528" y="4890595"/>
            <a:ext cx="1491917" cy="1491917"/>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5872" y="3398679"/>
            <a:ext cx="994806" cy="994806"/>
          </a:xfrm>
          <a:prstGeom prst="rect">
            <a:avLst/>
          </a:prstGeom>
        </p:spPr>
      </p:pic>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7317" y="4890595"/>
            <a:ext cx="1491917" cy="1491917"/>
          </a:xfrm>
          <a:prstGeom prst="rect">
            <a:avLst/>
          </a:prstGeom>
        </p:spPr>
      </p:pic>
      <p:cxnSp>
        <p:nvCxnSpPr>
          <p:cNvPr id="25" name="曲线连接符 24"/>
          <p:cNvCxnSpPr>
            <a:stCxn id="2" idx="0"/>
            <a:endCxn id="15" idx="0"/>
          </p:cNvCxnSpPr>
          <p:nvPr/>
        </p:nvCxnSpPr>
        <p:spPr>
          <a:xfrm rot="5400000" flipH="1" flipV="1">
            <a:off x="6176881" y="1764201"/>
            <a:ext cx="12700" cy="6252789"/>
          </a:xfrm>
          <a:prstGeom prst="curvedConnector3">
            <a:avLst>
              <a:gd name="adj1" fmla="val 11147370"/>
            </a:avLst>
          </a:prstGeom>
          <a:ln w="5715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934935" y="5115186"/>
            <a:ext cx="1171074"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源主机</a:t>
            </a:r>
          </a:p>
        </p:txBody>
      </p:sp>
      <p:sp>
        <p:nvSpPr>
          <p:cNvPr id="28" name="文本框 27"/>
          <p:cNvSpPr txBox="1"/>
          <p:nvPr/>
        </p:nvSpPr>
        <p:spPr>
          <a:xfrm>
            <a:off x="10333871" y="5115185"/>
            <a:ext cx="1559347"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目的主机</a:t>
            </a:r>
          </a:p>
        </p:txBody>
      </p:sp>
    </p:spTree>
    <p:extLst>
      <p:ext uri="{BB962C8B-B14F-4D97-AF65-F5344CB8AC3E}">
        <p14:creationId xmlns:p14="http://schemas.microsoft.com/office/powerpoint/2010/main" val="146879337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extBox 17"/>
          <p:cNvSpPr txBox="1"/>
          <p:nvPr/>
        </p:nvSpPr>
        <p:spPr>
          <a:xfrm>
            <a:off x="907288" y="1211707"/>
            <a:ext cx="10876915" cy="565785"/>
          </a:xfrm>
          <a:prstGeom prst="rect">
            <a:avLst/>
          </a:prstGeom>
          <a:noFill/>
        </p:spPr>
        <p:txBody>
          <a:bodyPr wrap="square" rtlCol="0">
            <a:spAutoFit/>
          </a:bodyPr>
          <a:lstStyle/>
          <a:p>
            <a:pPr>
              <a:lnSpc>
                <a:spcPts val="3700"/>
              </a:lnSpc>
            </a:pPr>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校验和计算的内容包括</a:t>
            </a:r>
            <a:r>
              <a:rPr lang="en-US" altLang="zh-CN" sz="2400" dirty="0">
                <a:latin typeface="微软雅黑" panose="020B0503020204020204" charset="-122"/>
                <a:ea typeface="微软雅黑" panose="020B0503020204020204" charset="-122"/>
                <a:cs typeface="微软雅黑" panose="020B0503020204020204" charset="-122"/>
              </a:rPr>
              <a:t>3</a:t>
            </a:r>
            <a:r>
              <a:rPr lang="zh-CN" altLang="en-US" sz="2400" dirty="0">
                <a:latin typeface="微软雅黑" panose="020B0503020204020204" charset="-122"/>
                <a:ea typeface="微软雅黑" panose="020B0503020204020204" charset="-122"/>
                <a:cs typeface="微软雅黑" panose="020B0503020204020204" charset="-122"/>
              </a:rPr>
              <a:t>部分：</a:t>
            </a:r>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伪</a:t>
            </a:r>
            <a:r>
              <a:rPr lang="zh-CN" altLang="en-US" sz="2400" dirty="0">
                <a:latin typeface="微软雅黑" panose="020B0503020204020204" charset="-122"/>
                <a:ea typeface="微软雅黑" panose="020B0503020204020204" charset="-122"/>
                <a:cs typeface="微软雅黑" panose="020B0503020204020204" charset="-122"/>
              </a:rPr>
              <a:t>首部、</a:t>
            </a:r>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首部、应用数据</a:t>
            </a:r>
          </a:p>
        </p:txBody>
      </p:sp>
    </p:spTree>
    <p:extLst>
      <p:ext uri="{BB962C8B-B14F-4D97-AF65-F5344CB8AC3E}">
        <p14:creationId xmlns:p14="http://schemas.microsoft.com/office/powerpoint/2010/main" val="23710492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 name="组合 30"/>
          <p:cNvGrpSpPr/>
          <p:nvPr/>
        </p:nvGrpSpPr>
        <p:grpSpPr>
          <a:xfrm>
            <a:off x="4391778" y="941365"/>
            <a:ext cx="7421245" cy="2495845"/>
            <a:chOff x="3301228" y="2714614"/>
            <a:chExt cx="7421245" cy="2495845"/>
          </a:xfrm>
          <a:noFill/>
        </p:grpSpPr>
        <p:sp>
          <p:nvSpPr>
            <p:cNvPr id="7" name="矩形 6"/>
            <p:cNvSpPr/>
            <p:nvPr/>
          </p:nvSpPr>
          <p:spPr>
            <a:xfrm>
              <a:off x="3448493" y="3998347"/>
              <a:ext cx="6987895" cy="606056"/>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dirty="0">
                  <a:solidFill>
                    <a:schemeClr val="tx1"/>
                  </a:solidFill>
                  <a:latin typeface="微软雅黑" panose="020B0503020204020204" charset="-122"/>
                  <a:ea typeface="微软雅黑" panose="020B0503020204020204" charset="-122"/>
                  <a:cs typeface="微软雅黑" panose="020B0503020204020204" charset="-122"/>
                </a:rPr>
                <a:t>目的</a:t>
              </a:r>
              <a:r>
                <a:rPr lang="en-US" altLang="zh-CN" dirty="0">
                  <a:solidFill>
                    <a:schemeClr val="tx1"/>
                  </a:solidFill>
                  <a:latin typeface="微软雅黑" panose="020B0503020204020204" charset="-122"/>
                  <a:ea typeface="微软雅黑" panose="020B0503020204020204" charset="-122"/>
                  <a:cs typeface="微软雅黑" panose="020B0503020204020204" charset="-122"/>
                </a:rPr>
                <a:t>IP</a:t>
              </a:r>
              <a:r>
                <a:rPr lang="zh-CN" altLang="en-US" dirty="0">
                  <a:solidFill>
                    <a:schemeClr val="tx1"/>
                  </a:solidFill>
                  <a:latin typeface="微软雅黑" panose="020B0503020204020204" charset="-122"/>
                  <a:ea typeface="微软雅黑" panose="020B0503020204020204" charset="-122"/>
                  <a:cs typeface="微软雅黑" panose="020B0503020204020204" charset="-122"/>
                </a:rPr>
                <a:t>地址</a:t>
              </a:r>
            </a:p>
          </p:txBody>
        </p:sp>
        <p:sp>
          <p:nvSpPr>
            <p:cNvPr id="9" name="矩形 8"/>
            <p:cNvSpPr/>
            <p:nvPr/>
          </p:nvSpPr>
          <p:spPr>
            <a:xfrm>
              <a:off x="3448494" y="3392291"/>
              <a:ext cx="6992678" cy="606056"/>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dirty="0">
                  <a:solidFill>
                    <a:schemeClr val="tx1"/>
                  </a:solidFill>
                  <a:latin typeface="微软雅黑" panose="020B0503020204020204" charset="-122"/>
                  <a:ea typeface="微软雅黑" panose="020B0503020204020204" charset="-122"/>
                  <a:cs typeface="微软雅黑" panose="020B0503020204020204" charset="-122"/>
                </a:rPr>
                <a:t>源</a:t>
              </a:r>
              <a:r>
                <a:rPr lang="en-US" altLang="zh-CN" dirty="0">
                  <a:solidFill>
                    <a:schemeClr val="tx1"/>
                  </a:solidFill>
                  <a:latin typeface="微软雅黑" panose="020B0503020204020204" charset="-122"/>
                  <a:ea typeface="微软雅黑" panose="020B0503020204020204" charset="-122"/>
                  <a:cs typeface="微软雅黑" panose="020B0503020204020204" charset="-122"/>
                </a:rPr>
                <a:t>IP</a:t>
              </a:r>
              <a:r>
                <a:rPr lang="zh-CN" altLang="en-US" dirty="0">
                  <a:solidFill>
                    <a:schemeClr val="tx1"/>
                  </a:solidFill>
                  <a:latin typeface="微软雅黑" panose="020B0503020204020204" charset="-122"/>
                  <a:ea typeface="微软雅黑" panose="020B0503020204020204" charset="-122"/>
                  <a:cs typeface="微软雅黑" panose="020B0503020204020204" charset="-122"/>
                </a:rPr>
                <a:t>地址</a:t>
              </a:r>
            </a:p>
          </p:txBody>
        </p:sp>
        <p:cxnSp>
          <p:nvCxnSpPr>
            <p:cNvPr id="11" name="直接连接符 10"/>
            <p:cNvCxnSpPr/>
            <p:nvPr/>
          </p:nvCxnSpPr>
          <p:spPr>
            <a:xfrm>
              <a:off x="3448494" y="3137110"/>
              <a:ext cx="0" cy="329609"/>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endCxn id="9" idx="0"/>
            </p:cNvCxnSpPr>
            <p:nvPr/>
          </p:nvCxnSpPr>
          <p:spPr>
            <a:xfrm>
              <a:off x="6942440" y="3183184"/>
              <a:ext cx="2393" cy="209107"/>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0436388" y="3202674"/>
              <a:ext cx="0" cy="329609"/>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301228" y="2714614"/>
              <a:ext cx="7421245" cy="458908"/>
            </a:xfrm>
            <a:prstGeom prst="rect">
              <a:avLst/>
            </a:prstGeom>
            <a:grpFill/>
          </p:spPr>
          <p:txBody>
            <a:bodyPr wrap="square" rtlCol="0">
              <a:spAutoFit/>
            </a:bodyPr>
            <a:lstStyle/>
            <a:p>
              <a:pPr>
                <a:lnSpc>
                  <a:spcPct val="150000"/>
                </a:lnSpc>
              </a:pPr>
              <a:r>
                <a:rPr lang="en-US" altLang="zh-CN" dirty="0">
                  <a:latin typeface="微软雅黑" panose="020B0503020204020204" charset="-122"/>
                  <a:ea typeface="微软雅黑" panose="020B0503020204020204" charset="-122"/>
                </a:rPr>
                <a:t>0                       7                       15                                              31</a:t>
              </a:r>
            </a:p>
          </p:txBody>
        </p:sp>
        <p:cxnSp>
          <p:nvCxnSpPr>
            <p:cNvPr id="26" name="直接连接符 25"/>
            <p:cNvCxnSpPr/>
            <p:nvPr/>
          </p:nvCxnSpPr>
          <p:spPr>
            <a:xfrm>
              <a:off x="5195467" y="3157107"/>
              <a:ext cx="1772" cy="230372"/>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3448494" y="4604403"/>
              <a:ext cx="1746973" cy="606056"/>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dirty="0">
                  <a:solidFill>
                    <a:schemeClr val="tx1"/>
                  </a:solidFill>
                  <a:latin typeface="微软雅黑" panose="020B0503020204020204" charset="-122"/>
                  <a:ea typeface="微软雅黑" panose="020B0503020204020204" charset="-122"/>
                  <a:cs typeface="微软雅黑" panose="020B0503020204020204" charset="-122"/>
                </a:rPr>
                <a:t>全</a:t>
              </a:r>
              <a:r>
                <a:rPr lang="en-US" altLang="zh-CN" dirty="0">
                  <a:solidFill>
                    <a:schemeClr val="tx1"/>
                  </a:solidFill>
                  <a:latin typeface="微软雅黑" panose="020B0503020204020204" charset="-122"/>
                  <a:ea typeface="微软雅黑" panose="020B0503020204020204" charset="-122"/>
                  <a:cs typeface="微软雅黑" panose="020B0503020204020204" charset="-122"/>
                </a:rPr>
                <a:t>0</a:t>
              </a:r>
              <a:endParaRPr lang="zh-CN" altLang="en-US"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28" name="矩形 27"/>
            <p:cNvSpPr/>
            <p:nvPr/>
          </p:nvSpPr>
          <p:spPr>
            <a:xfrm>
              <a:off x="6944833" y="4604403"/>
              <a:ext cx="3491555" cy="606056"/>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dirty="0">
                  <a:solidFill>
                    <a:schemeClr val="tx1"/>
                  </a:solidFill>
                  <a:latin typeface="微软雅黑" panose="020B0503020204020204" charset="-122"/>
                  <a:ea typeface="微软雅黑" panose="020B0503020204020204" charset="-122"/>
                  <a:cs typeface="微软雅黑" panose="020B0503020204020204" charset="-122"/>
                </a:rPr>
                <a:t>UDP</a:t>
              </a:r>
              <a:r>
                <a:rPr lang="zh-CN" altLang="en-US" dirty="0">
                  <a:solidFill>
                    <a:schemeClr val="tx1"/>
                  </a:solidFill>
                  <a:latin typeface="微软雅黑" panose="020B0503020204020204" charset="-122"/>
                  <a:ea typeface="微软雅黑" panose="020B0503020204020204" charset="-122"/>
                  <a:cs typeface="微软雅黑" panose="020B0503020204020204" charset="-122"/>
                </a:rPr>
                <a:t>长度</a:t>
              </a:r>
            </a:p>
          </p:txBody>
        </p:sp>
        <p:sp>
          <p:nvSpPr>
            <p:cNvPr id="29" name="矩形 28"/>
            <p:cNvSpPr/>
            <p:nvPr/>
          </p:nvSpPr>
          <p:spPr>
            <a:xfrm>
              <a:off x="5197238" y="4604403"/>
              <a:ext cx="1745201" cy="606056"/>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dirty="0">
                  <a:solidFill>
                    <a:schemeClr val="tx1"/>
                  </a:solidFill>
                  <a:latin typeface="微软雅黑" panose="020B0503020204020204" charset="-122"/>
                  <a:ea typeface="微软雅黑" panose="020B0503020204020204" charset="-122"/>
                  <a:cs typeface="微软雅黑" panose="020B0503020204020204" charset="-122"/>
                </a:rPr>
                <a:t>协议号（</a:t>
              </a:r>
              <a:r>
                <a:rPr lang="en-US" altLang="zh-CN" dirty="0">
                  <a:solidFill>
                    <a:schemeClr val="tx1"/>
                  </a:solidFill>
                  <a:latin typeface="微软雅黑" panose="020B0503020204020204" charset="-122"/>
                  <a:ea typeface="微软雅黑" panose="020B0503020204020204" charset="-122"/>
                  <a:cs typeface="微软雅黑" panose="020B0503020204020204" charset="-122"/>
                </a:rPr>
                <a:t>17</a:t>
              </a:r>
              <a:r>
                <a:rPr lang="zh-CN" altLang="en-US" dirty="0">
                  <a:solidFill>
                    <a:schemeClr val="tx1"/>
                  </a:solidFill>
                  <a:latin typeface="微软雅黑" panose="020B0503020204020204" charset="-122"/>
                  <a:ea typeface="微软雅黑" panose="020B0503020204020204" charset="-122"/>
                  <a:cs typeface="微软雅黑" panose="020B0503020204020204" charset="-122"/>
                </a:rPr>
                <a:t>）</a:t>
              </a:r>
            </a:p>
          </p:txBody>
        </p:sp>
      </p:grpSp>
      <p:sp>
        <p:nvSpPr>
          <p:cNvPr id="33" name="TextBox 32"/>
          <p:cNvSpPr txBox="1"/>
          <p:nvPr/>
        </p:nvSpPr>
        <p:spPr>
          <a:xfrm>
            <a:off x="824738" y="1376807"/>
            <a:ext cx="2644775" cy="581057"/>
          </a:xfrm>
          <a:prstGeom prst="rect">
            <a:avLst/>
          </a:prstGeom>
          <a:noFill/>
        </p:spPr>
        <p:txBody>
          <a:bodyPr wrap="square" rtlCol="0">
            <a:spAutoFit/>
          </a:body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伪首都结构</a:t>
            </a:r>
          </a:p>
        </p:txBody>
      </p:sp>
      <p:sp>
        <p:nvSpPr>
          <p:cNvPr id="5" name="文本框 4"/>
          <p:cNvSpPr txBox="1"/>
          <p:nvPr/>
        </p:nvSpPr>
        <p:spPr>
          <a:xfrm>
            <a:off x="570738" y="3688207"/>
            <a:ext cx="11121390" cy="1200329"/>
          </a:xfrm>
          <a:prstGeom prst="rect">
            <a:avLst/>
          </a:prstGeom>
          <a:noFill/>
        </p:spPr>
        <p:txBody>
          <a:bodyPr wrap="square" rtlCol="0">
            <a:spAutoFit/>
          </a:bodyPr>
          <a:lstStyle/>
          <a:p>
            <a:pPr>
              <a:lnSpc>
                <a:spcPct val="150000"/>
              </a:lnSpc>
            </a:pP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源</a:t>
            </a:r>
            <a:r>
              <a:rPr lang="en-US" altLang="zh-CN" sz="2400" dirty="0">
                <a:solidFill>
                  <a:srgbClr val="C00000"/>
                </a:solidFill>
                <a:latin typeface="微软雅黑" panose="020B0503020204020204" charset="-122"/>
                <a:ea typeface="微软雅黑" panose="020B0503020204020204" charset="-122"/>
                <a:cs typeface="微软雅黑" panose="020B0503020204020204" charset="-122"/>
              </a:rPr>
              <a:t>IP</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地址、目的</a:t>
            </a:r>
            <a:r>
              <a:rPr lang="en-US" altLang="zh-CN" sz="2400" dirty="0">
                <a:solidFill>
                  <a:srgbClr val="C00000"/>
                </a:solidFill>
                <a:latin typeface="微软雅黑" panose="020B0503020204020204" charset="-122"/>
                <a:ea typeface="微软雅黑" panose="020B0503020204020204" charset="-122"/>
                <a:cs typeface="微软雅黑" panose="020B0503020204020204" charset="-122"/>
              </a:rPr>
              <a:t>IP</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地址、协议号</a:t>
            </a:r>
            <a:r>
              <a:rPr lang="zh-CN" altLang="en-US" sz="2400" dirty="0">
                <a:latin typeface="微软雅黑" panose="020B0503020204020204" charset="-122"/>
                <a:ea typeface="微软雅黑" panose="020B0503020204020204" charset="-122"/>
                <a:cs typeface="微软雅黑" panose="020B0503020204020204" charset="-122"/>
              </a:rPr>
              <a:t>：对应封装</a:t>
            </a:r>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数据报的</a:t>
            </a:r>
            <a:r>
              <a:rPr lang="en-US" altLang="zh-CN" sz="2400" dirty="0">
                <a:latin typeface="微软雅黑" panose="020B0503020204020204" charset="-122"/>
                <a:ea typeface="微软雅黑" panose="020B0503020204020204" charset="-122"/>
                <a:cs typeface="微软雅黑" panose="020B0503020204020204" charset="-122"/>
              </a:rPr>
              <a:t>IP</a:t>
            </a:r>
            <a:r>
              <a:rPr lang="zh-CN" altLang="en-US" sz="2400" dirty="0">
                <a:latin typeface="微软雅黑" panose="020B0503020204020204" charset="-122"/>
                <a:ea typeface="微软雅黑" panose="020B0503020204020204" charset="-122"/>
                <a:cs typeface="微软雅黑" panose="020B0503020204020204" charset="-122"/>
              </a:rPr>
              <a:t>分组的字段。</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长度字段：是该</a:t>
            </a:r>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数据报的字段，该字段参与计算两次。</a:t>
            </a:r>
          </a:p>
        </p:txBody>
      </p:sp>
    </p:spTree>
    <p:extLst>
      <p:ext uri="{BB962C8B-B14F-4D97-AF65-F5344CB8AC3E}">
        <p14:creationId xmlns:p14="http://schemas.microsoft.com/office/powerpoint/2010/main" val="56009279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p:cNvSpPr txBox="1"/>
          <p:nvPr/>
        </p:nvSpPr>
        <p:spPr>
          <a:xfrm>
            <a:off x="1134745" y="1351661"/>
            <a:ext cx="3632835" cy="460375"/>
          </a:xfrm>
          <a:prstGeom prst="rect">
            <a:avLst/>
          </a:prstGeom>
          <a:noFill/>
        </p:spPr>
        <p:txBody>
          <a:bodyPr wrap="square" rtlCol="0">
            <a:spAutoFit/>
          </a:bodyPr>
          <a:lstStyle/>
          <a:p>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计算校验和：</a:t>
            </a:r>
          </a:p>
        </p:txBody>
      </p:sp>
      <p:sp>
        <p:nvSpPr>
          <p:cNvPr id="19" name="TextBox 4"/>
          <p:cNvSpPr txBox="1"/>
          <p:nvPr/>
        </p:nvSpPr>
        <p:spPr>
          <a:xfrm>
            <a:off x="2578371" y="2138754"/>
            <a:ext cx="4383903" cy="1754326"/>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第一步：求三个数值之和。</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第二步：溢出回卷。</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第三步：求反码。</a:t>
            </a:r>
          </a:p>
        </p:txBody>
      </p:sp>
      <p:sp>
        <p:nvSpPr>
          <p:cNvPr id="4" name="TextBox 4"/>
          <p:cNvSpPr txBox="1"/>
          <p:nvPr/>
        </p:nvSpPr>
        <p:spPr>
          <a:xfrm>
            <a:off x="6919315" y="1351661"/>
            <a:ext cx="4620173" cy="2123658"/>
          </a:xfrm>
          <a:prstGeom prst="rect">
            <a:avLst/>
          </a:prstGeom>
          <a:noFill/>
          <a:ln>
            <a:solidFill>
              <a:schemeClr val="tx1"/>
            </a:solidFill>
          </a:ln>
        </p:spPr>
        <p:txBody>
          <a:bodyPr wrap="square" rtlCol="0">
            <a:spAutoFit/>
          </a:bodyPr>
          <a:lstStyle/>
          <a:p>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计算校验和示例：</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数值</a:t>
            </a:r>
            <a:r>
              <a:rPr lang="en-US" altLang="zh-CN" sz="2400" dirty="0">
                <a:latin typeface="微软雅黑" panose="020B0503020204020204" charset="-122"/>
                <a:ea typeface="微软雅黑" panose="020B0503020204020204" charset="-122"/>
                <a:cs typeface="微软雅黑" panose="020B0503020204020204" charset="-122"/>
              </a:rPr>
              <a:t>1</a:t>
            </a: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0110 0110 0110 0000</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数值</a:t>
            </a:r>
            <a:r>
              <a:rPr lang="en-US" altLang="zh-CN" sz="2400" dirty="0">
                <a:latin typeface="微软雅黑" panose="020B0503020204020204" charset="-122"/>
                <a:ea typeface="微软雅黑" panose="020B0503020204020204" charset="-122"/>
                <a:cs typeface="微软雅黑" panose="020B0503020204020204" charset="-122"/>
              </a:rPr>
              <a:t>2</a:t>
            </a: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0101 0101 0101 0101</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数值</a:t>
            </a:r>
            <a:r>
              <a:rPr lang="en-US" altLang="zh-CN" sz="2400" dirty="0">
                <a:latin typeface="微软雅黑" panose="020B0503020204020204" charset="-122"/>
                <a:ea typeface="微软雅黑" panose="020B0503020204020204" charset="-122"/>
                <a:cs typeface="微软雅黑" panose="020B0503020204020204" charset="-122"/>
              </a:rPr>
              <a:t>3</a:t>
            </a: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1000 1111 0000 1100</a:t>
            </a:r>
            <a:endParaRPr lang="zh-CN" altLang="en-US" sz="24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137252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4" name="矩形 23"/>
          <p:cNvSpPr/>
          <p:nvPr/>
        </p:nvSpPr>
        <p:spPr>
          <a:xfrm>
            <a:off x="3127375" y="2168336"/>
            <a:ext cx="8813250" cy="2862322"/>
          </a:xfrm>
          <a:prstGeom prst="rect">
            <a:avLst/>
          </a:prstGeom>
        </p:spPr>
        <p:txBody>
          <a:bodyPr wrap="square">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sym typeface="+mn-ea"/>
              </a:rPr>
              <a:t>环形拓扑结构：利用通信链路将所有结点连接成一个闭合的环。</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sym typeface="+mn-ea"/>
              </a:rPr>
              <a:t>优点：电缆长度短，可以使用光纤，易于避免冲突。</a:t>
            </a:r>
            <a:endParaRPr lang="zh-CN" altLang="en-US" sz="24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sym typeface="+mn-ea"/>
              </a:rPr>
              <a:t>缺点：某结点故障引起全网瘫痪，加新（撤出）结点麻烦，等待时间较长。</a:t>
            </a:r>
            <a:endParaRPr lang="zh-CN" altLang="en-US" sz="2400" dirty="0">
              <a:latin typeface="微软雅黑" panose="020B0503020204020204" charset="-122"/>
              <a:ea typeface="微软雅黑" panose="020B0503020204020204" charset="-122"/>
              <a:cs typeface="微软雅黑" panose="020B0503020204020204" charset="-122"/>
            </a:endParaRPr>
          </a:p>
        </p:txBody>
      </p:sp>
      <p:pic>
        <p:nvPicPr>
          <p:cNvPr id="5" name="图片 4" descr="1295a42cc3ce10b35290fe6ced36b28"/>
          <p:cNvPicPr>
            <a:picLocks noChangeAspect="1"/>
          </p:cNvPicPr>
          <p:nvPr/>
        </p:nvPicPr>
        <p:blipFill>
          <a:blip r:embed="rId4"/>
          <a:stretch>
            <a:fillRect/>
          </a:stretch>
        </p:blipFill>
        <p:spPr>
          <a:xfrm>
            <a:off x="840105" y="2595245"/>
            <a:ext cx="2287270" cy="2008505"/>
          </a:xfrm>
          <a:prstGeom prst="rect">
            <a:avLst/>
          </a:prstGeom>
        </p:spPr>
      </p:pic>
    </p:spTree>
    <p:custDataLst>
      <p:tags r:id="rId1"/>
    </p:custDataLst>
    <p:extLst>
      <p:ext uri="{BB962C8B-B14F-4D97-AF65-F5344CB8AC3E}">
        <p14:creationId xmlns:p14="http://schemas.microsoft.com/office/powerpoint/2010/main" val="152353082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aphicFrame>
        <p:nvGraphicFramePr>
          <p:cNvPr id="7" name="表格 6"/>
          <p:cNvGraphicFramePr>
            <a:graphicFrameLocks noGrp="1"/>
          </p:cNvGraphicFramePr>
          <p:nvPr/>
        </p:nvGraphicFramePr>
        <p:xfrm>
          <a:off x="1062890" y="2265572"/>
          <a:ext cx="10739385" cy="3094640"/>
        </p:xfrm>
        <a:graphic>
          <a:graphicData uri="http://schemas.openxmlformats.org/drawingml/2006/table">
            <a:tbl>
              <a:tblPr>
                <a:tableStyleId>{5940675A-B579-460E-94D1-54222C63F5DA}</a:tableStyleId>
              </a:tblPr>
              <a:tblGrid>
                <a:gridCol w="586938">
                  <a:extLst>
                    <a:ext uri="{9D8B030D-6E8A-4147-A177-3AD203B41FA5}">
                      <a16:colId xmlns:a16="http://schemas.microsoft.com/office/drawing/2014/main" val="20000"/>
                    </a:ext>
                  </a:extLst>
                </a:gridCol>
                <a:gridCol w="586938">
                  <a:extLst>
                    <a:ext uri="{9D8B030D-6E8A-4147-A177-3AD203B41FA5}">
                      <a16:colId xmlns:a16="http://schemas.microsoft.com/office/drawing/2014/main" val="20001"/>
                    </a:ext>
                  </a:extLst>
                </a:gridCol>
                <a:gridCol w="586938">
                  <a:extLst>
                    <a:ext uri="{9D8B030D-6E8A-4147-A177-3AD203B41FA5}">
                      <a16:colId xmlns:a16="http://schemas.microsoft.com/office/drawing/2014/main" val="20002"/>
                    </a:ext>
                  </a:extLst>
                </a:gridCol>
                <a:gridCol w="586938">
                  <a:extLst>
                    <a:ext uri="{9D8B030D-6E8A-4147-A177-3AD203B41FA5}">
                      <a16:colId xmlns:a16="http://schemas.microsoft.com/office/drawing/2014/main" val="20003"/>
                    </a:ext>
                  </a:extLst>
                </a:gridCol>
                <a:gridCol w="586938">
                  <a:extLst>
                    <a:ext uri="{9D8B030D-6E8A-4147-A177-3AD203B41FA5}">
                      <a16:colId xmlns:a16="http://schemas.microsoft.com/office/drawing/2014/main" val="20004"/>
                    </a:ext>
                  </a:extLst>
                </a:gridCol>
                <a:gridCol w="253813">
                  <a:extLst>
                    <a:ext uri="{9D8B030D-6E8A-4147-A177-3AD203B41FA5}">
                      <a16:colId xmlns:a16="http://schemas.microsoft.com/office/drawing/2014/main" val="20005"/>
                    </a:ext>
                  </a:extLst>
                </a:gridCol>
                <a:gridCol w="586938">
                  <a:extLst>
                    <a:ext uri="{9D8B030D-6E8A-4147-A177-3AD203B41FA5}">
                      <a16:colId xmlns:a16="http://schemas.microsoft.com/office/drawing/2014/main" val="20006"/>
                    </a:ext>
                  </a:extLst>
                </a:gridCol>
                <a:gridCol w="586938">
                  <a:extLst>
                    <a:ext uri="{9D8B030D-6E8A-4147-A177-3AD203B41FA5}">
                      <a16:colId xmlns:a16="http://schemas.microsoft.com/office/drawing/2014/main" val="20007"/>
                    </a:ext>
                  </a:extLst>
                </a:gridCol>
                <a:gridCol w="586938">
                  <a:extLst>
                    <a:ext uri="{9D8B030D-6E8A-4147-A177-3AD203B41FA5}">
                      <a16:colId xmlns:a16="http://schemas.microsoft.com/office/drawing/2014/main" val="20008"/>
                    </a:ext>
                  </a:extLst>
                </a:gridCol>
                <a:gridCol w="586938">
                  <a:extLst>
                    <a:ext uri="{9D8B030D-6E8A-4147-A177-3AD203B41FA5}">
                      <a16:colId xmlns:a16="http://schemas.microsoft.com/office/drawing/2014/main" val="20009"/>
                    </a:ext>
                  </a:extLst>
                </a:gridCol>
                <a:gridCol w="253813">
                  <a:extLst>
                    <a:ext uri="{9D8B030D-6E8A-4147-A177-3AD203B41FA5}">
                      <a16:colId xmlns:a16="http://schemas.microsoft.com/office/drawing/2014/main" val="20010"/>
                    </a:ext>
                  </a:extLst>
                </a:gridCol>
                <a:gridCol w="586938">
                  <a:extLst>
                    <a:ext uri="{9D8B030D-6E8A-4147-A177-3AD203B41FA5}">
                      <a16:colId xmlns:a16="http://schemas.microsoft.com/office/drawing/2014/main" val="20011"/>
                    </a:ext>
                  </a:extLst>
                </a:gridCol>
                <a:gridCol w="586938">
                  <a:extLst>
                    <a:ext uri="{9D8B030D-6E8A-4147-A177-3AD203B41FA5}">
                      <a16:colId xmlns:a16="http://schemas.microsoft.com/office/drawing/2014/main" val="20012"/>
                    </a:ext>
                  </a:extLst>
                </a:gridCol>
                <a:gridCol w="586938">
                  <a:extLst>
                    <a:ext uri="{9D8B030D-6E8A-4147-A177-3AD203B41FA5}">
                      <a16:colId xmlns:a16="http://schemas.microsoft.com/office/drawing/2014/main" val="20013"/>
                    </a:ext>
                  </a:extLst>
                </a:gridCol>
                <a:gridCol w="586938">
                  <a:extLst>
                    <a:ext uri="{9D8B030D-6E8A-4147-A177-3AD203B41FA5}">
                      <a16:colId xmlns:a16="http://schemas.microsoft.com/office/drawing/2014/main" val="20014"/>
                    </a:ext>
                  </a:extLst>
                </a:gridCol>
                <a:gridCol w="253813">
                  <a:extLst>
                    <a:ext uri="{9D8B030D-6E8A-4147-A177-3AD203B41FA5}">
                      <a16:colId xmlns:a16="http://schemas.microsoft.com/office/drawing/2014/main" val="20015"/>
                    </a:ext>
                  </a:extLst>
                </a:gridCol>
                <a:gridCol w="586938">
                  <a:extLst>
                    <a:ext uri="{9D8B030D-6E8A-4147-A177-3AD203B41FA5}">
                      <a16:colId xmlns:a16="http://schemas.microsoft.com/office/drawing/2014/main" val="20016"/>
                    </a:ext>
                  </a:extLst>
                </a:gridCol>
                <a:gridCol w="586938">
                  <a:extLst>
                    <a:ext uri="{9D8B030D-6E8A-4147-A177-3AD203B41FA5}">
                      <a16:colId xmlns:a16="http://schemas.microsoft.com/office/drawing/2014/main" val="20017"/>
                    </a:ext>
                  </a:extLst>
                </a:gridCol>
                <a:gridCol w="586938">
                  <a:extLst>
                    <a:ext uri="{9D8B030D-6E8A-4147-A177-3AD203B41FA5}">
                      <a16:colId xmlns:a16="http://schemas.microsoft.com/office/drawing/2014/main" val="20018"/>
                    </a:ext>
                  </a:extLst>
                </a:gridCol>
                <a:gridCol w="586938">
                  <a:extLst>
                    <a:ext uri="{9D8B030D-6E8A-4147-A177-3AD203B41FA5}">
                      <a16:colId xmlns:a16="http://schemas.microsoft.com/office/drawing/2014/main" val="20019"/>
                    </a:ext>
                  </a:extLst>
                </a:gridCol>
              </a:tblGrid>
              <a:tr h="618928">
                <a:tc>
                  <a:txBody>
                    <a:bodyPr/>
                    <a:lstStyle/>
                    <a:p>
                      <a:pPr algn="ctr" fontAlgn="ctr">
                        <a:lnSpc>
                          <a:spcPct val="150000"/>
                        </a:lnSpc>
                      </a:pPr>
                      <a:r>
                        <a:rPr lang="zh-CN" altLang="en-US" sz="2000" u="none" strike="noStrike">
                          <a:effectLst/>
                        </a:rPr>
                        <a:t>　</a:t>
                      </a: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extLst>
                  <a:ext uri="{0D108BD9-81ED-4DB2-BD59-A6C34878D82A}">
                    <a16:rowId xmlns:a16="http://schemas.microsoft.com/office/drawing/2014/main" val="10000"/>
                  </a:ext>
                </a:extLst>
              </a:tr>
              <a:tr h="618928">
                <a:tc>
                  <a:txBody>
                    <a:bodyPr/>
                    <a:lstStyle/>
                    <a:p>
                      <a:pPr algn="ctr" fontAlgn="ctr">
                        <a:lnSpc>
                          <a:spcPct val="150000"/>
                        </a:lnSpc>
                      </a:pPr>
                      <a:r>
                        <a:rPr lang="zh-CN" altLang="en-US" sz="2000" u="none" strike="noStrike" dirty="0">
                          <a:effectLst/>
                        </a:rPr>
                        <a:t>　</a:t>
                      </a:r>
                      <a:endParaRPr lang="zh-CN" altLang="en-US" sz="2000" b="0" i="0" u="none" strike="noStrike" dirty="0">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extLst>
                  <a:ext uri="{0D108BD9-81ED-4DB2-BD59-A6C34878D82A}">
                    <a16:rowId xmlns:a16="http://schemas.microsoft.com/office/drawing/2014/main" val="10001"/>
                  </a:ext>
                </a:extLst>
              </a:tr>
              <a:tr h="618928">
                <a:tc>
                  <a:txBody>
                    <a:bodyPr/>
                    <a:lstStyle/>
                    <a:p>
                      <a:pPr algn="ctr" fontAlgn="ctr">
                        <a:lnSpc>
                          <a:spcPct val="150000"/>
                        </a:lnSpc>
                      </a:pPr>
                      <a:r>
                        <a:rPr lang="zh-CN" altLang="en-US" sz="2000" u="none" strike="noStrike" dirty="0">
                          <a:effectLst/>
                        </a:rPr>
                        <a:t>　</a:t>
                      </a:r>
                      <a:endParaRPr lang="zh-CN" altLang="en-US"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extLst>
                  <a:ext uri="{0D108BD9-81ED-4DB2-BD59-A6C34878D82A}">
                    <a16:rowId xmlns:a16="http://schemas.microsoft.com/office/drawing/2014/main" val="10002"/>
                  </a:ext>
                </a:extLst>
              </a:tr>
              <a:tr h="618928">
                <a:tc>
                  <a:txBody>
                    <a:bodyPr/>
                    <a:lstStyle/>
                    <a:p>
                      <a:pPr algn="ctr" fontAlgn="ctr">
                        <a:lnSpc>
                          <a:spcPct val="150000"/>
                        </a:lnSpc>
                      </a:pPr>
                      <a:r>
                        <a:rPr lang="zh-CN" altLang="en-US" sz="2000" u="none" strike="noStrike" dirty="0">
                          <a:effectLst/>
                        </a:rPr>
                        <a:t>　</a:t>
                      </a:r>
                      <a:endParaRPr lang="zh-CN" altLang="en-US" sz="2000" b="0" i="0" u="none" strike="noStrike" dirty="0">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tc>
                <a:extLst>
                  <a:ext uri="{0D108BD9-81ED-4DB2-BD59-A6C34878D82A}">
                    <a16:rowId xmlns:a16="http://schemas.microsoft.com/office/drawing/2014/main" val="10003"/>
                  </a:ext>
                </a:extLst>
              </a:tr>
              <a:tr h="618928">
                <a:tc>
                  <a:txBody>
                    <a:bodyPr/>
                    <a:lstStyle/>
                    <a:p>
                      <a:pPr algn="ctr" fontAlgn="ctr">
                        <a:lnSpc>
                          <a:spcPct val="150000"/>
                        </a:lnSpc>
                      </a:pPr>
                      <a:r>
                        <a:rPr lang="en-US" altLang="zh-CN" sz="2000" u="none" strike="noStrike" dirty="0">
                          <a:solidFill>
                            <a:schemeClr val="accent6"/>
                          </a:solidFill>
                          <a:effectLst/>
                        </a:rPr>
                        <a:t>1</a:t>
                      </a:r>
                      <a:endParaRPr lang="en-US" altLang="zh-CN" sz="2000" b="0" i="0" u="none" strike="noStrike" dirty="0">
                        <a:solidFill>
                          <a:schemeClr val="accent6"/>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extLst>
                  <a:ext uri="{0D108BD9-81ED-4DB2-BD59-A6C34878D82A}">
                    <a16:rowId xmlns:a16="http://schemas.microsoft.com/office/drawing/2014/main" val="10004"/>
                  </a:ext>
                </a:extLst>
              </a:tr>
            </a:tbl>
          </a:graphicData>
        </a:graphic>
      </p:graphicFrame>
      <p:sp>
        <p:nvSpPr>
          <p:cNvPr id="8" name="文本框 7"/>
          <p:cNvSpPr txBox="1"/>
          <p:nvPr/>
        </p:nvSpPr>
        <p:spPr>
          <a:xfrm>
            <a:off x="14293516" y="4973053"/>
            <a:ext cx="184731" cy="369332"/>
          </a:xfrm>
          <a:prstGeom prst="rect">
            <a:avLst/>
          </a:prstGeom>
          <a:noFill/>
        </p:spPr>
        <p:txBody>
          <a:bodyPr wrap="none" rtlCol="0">
            <a:spAutoFit/>
          </a:bodyPr>
          <a:lstStyle/>
          <a:p>
            <a:endParaRPr kumimoji="1" lang="zh-CN" altLang="en-US" dirty="0"/>
          </a:p>
        </p:txBody>
      </p:sp>
      <p:sp>
        <p:nvSpPr>
          <p:cNvPr id="19" name="TextBox 4"/>
          <p:cNvSpPr txBox="1"/>
          <p:nvPr/>
        </p:nvSpPr>
        <p:spPr>
          <a:xfrm>
            <a:off x="318085" y="1544807"/>
            <a:ext cx="3632835" cy="581057"/>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第一步：求三个数值之和。</a:t>
            </a:r>
          </a:p>
        </p:txBody>
      </p:sp>
      <p:sp>
        <p:nvSpPr>
          <p:cNvPr id="20" name="矩形 19"/>
          <p:cNvSpPr/>
          <p:nvPr/>
        </p:nvSpPr>
        <p:spPr>
          <a:xfrm>
            <a:off x="-31138" y="2398045"/>
            <a:ext cx="848309" cy="400110"/>
          </a:xfrm>
          <a:prstGeom prst="rect">
            <a:avLst/>
          </a:prstGeom>
        </p:spPr>
        <p:txBody>
          <a:bodyPr wrap="none">
            <a:spAutoFit/>
          </a:bodyPr>
          <a:lstStyle/>
          <a:p>
            <a:r>
              <a:rPr lang="zh-CN" altLang="en-US" sz="2000" dirty="0">
                <a:latin typeface="微软雅黑" panose="020B0503020204020204" charset="-122"/>
                <a:ea typeface="微软雅黑" panose="020B0503020204020204" charset="-122"/>
                <a:cs typeface="微软雅黑" panose="020B0503020204020204" charset="-122"/>
              </a:rPr>
              <a:t>数值</a:t>
            </a:r>
            <a:r>
              <a:rPr lang="en-US" altLang="zh-CN" sz="2000" dirty="0">
                <a:latin typeface="微软雅黑" panose="020B0503020204020204" charset="-122"/>
                <a:ea typeface="微软雅黑" panose="020B0503020204020204" charset="-122"/>
                <a:cs typeface="微软雅黑" panose="020B0503020204020204" charset="-122"/>
              </a:rPr>
              <a:t>1</a:t>
            </a:r>
            <a:endParaRPr lang="zh-CN" altLang="en-US" sz="2000" dirty="0"/>
          </a:p>
        </p:txBody>
      </p:sp>
      <p:sp>
        <p:nvSpPr>
          <p:cNvPr id="21" name="矩形 20"/>
          <p:cNvSpPr/>
          <p:nvPr/>
        </p:nvSpPr>
        <p:spPr>
          <a:xfrm>
            <a:off x="-1" y="2989447"/>
            <a:ext cx="848309" cy="400110"/>
          </a:xfrm>
          <a:prstGeom prst="rect">
            <a:avLst/>
          </a:prstGeom>
        </p:spPr>
        <p:txBody>
          <a:bodyPr wrap="none">
            <a:spAutoFit/>
          </a:bodyPr>
          <a:lstStyle/>
          <a:p>
            <a:r>
              <a:rPr lang="zh-CN" altLang="en-US" sz="2000" dirty="0">
                <a:latin typeface="微软雅黑" panose="020B0503020204020204" charset="-122"/>
                <a:ea typeface="微软雅黑" panose="020B0503020204020204" charset="-122"/>
                <a:cs typeface="微软雅黑" panose="020B0503020204020204" charset="-122"/>
              </a:rPr>
              <a:t>数值</a:t>
            </a:r>
            <a:r>
              <a:rPr lang="en-US" altLang="zh-CN" sz="2000" dirty="0">
                <a:latin typeface="微软雅黑" panose="020B0503020204020204" charset="-122"/>
                <a:ea typeface="微软雅黑" panose="020B0503020204020204" charset="-122"/>
                <a:cs typeface="微软雅黑" panose="020B0503020204020204" charset="-122"/>
              </a:rPr>
              <a:t>2</a:t>
            </a:r>
            <a:endParaRPr lang="zh-CN" altLang="en-US" sz="2000" dirty="0"/>
          </a:p>
        </p:txBody>
      </p:sp>
      <p:sp>
        <p:nvSpPr>
          <p:cNvPr id="22" name="矩形 21"/>
          <p:cNvSpPr/>
          <p:nvPr/>
        </p:nvSpPr>
        <p:spPr>
          <a:xfrm>
            <a:off x="3275" y="3514258"/>
            <a:ext cx="676788" cy="400110"/>
          </a:xfrm>
          <a:prstGeom prst="rect">
            <a:avLst/>
          </a:prstGeom>
        </p:spPr>
        <p:txBody>
          <a:bodyPr wrap="none">
            <a:spAutoFit/>
          </a:bodyPr>
          <a:lstStyle/>
          <a:p>
            <a:r>
              <a:rPr lang="en-US" altLang="zh-CN" sz="2000">
                <a:latin typeface="微软雅黑" panose="020B0503020204020204" charset="-122"/>
                <a:ea typeface="微软雅黑" panose="020B0503020204020204" charset="-122"/>
                <a:cs typeface="微软雅黑" panose="020B0503020204020204" charset="-122"/>
              </a:rPr>
              <a:t>1+2</a:t>
            </a:r>
            <a:endParaRPr lang="zh-CN" altLang="en-US" sz="2000" dirty="0"/>
          </a:p>
        </p:txBody>
      </p:sp>
      <p:sp>
        <p:nvSpPr>
          <p:cNvPr id="23" name="矩形 22"/>
          <p:cNvSpPr/>
          <p:nvPr/>
        </p:nvSpPr>
        <p:spPr>
          <a:xfrm>
            <a:off x="0" y="4204264"/>
            <a:ext cx="848309" cy="400110"/>
          </a:xfrm>
          <a:prstGeom prst="rect">
            <a:avLst/>
          </a:prstGeom>
        </p:spPr>
        <p:txBody>
          <a:bodyPr wrap="none">
            <a:spAutoFit/>
          </a:bodyPr>
          <a:lstStyle/>
          <a:p>
            <a:r>
              <a:rPr lang="zh-CN" altLang="en-US" sz="2000">
                <a:latin typeface="微软雅黑" panose="020B0503020204020204" charset="-122"/>
                <a:ea typeface="微软雅黑" panose="020B0503020204020204" charset="-122"/>
                <a:cs typeface="微软雅黑" panose="020B0503020204020204" charset="-122"/>
              </a:rPr>
              <a:t>数值</a:t>
            </a:r>
            <a:r>
              <a:rPr lang="en-US" altLang="zh-CN" sz="2000" dirty="0">
                <a:latin typeface="微软雅黑" panose="020B0503020204020204" charset="-122"/>
                <a:ea typeface="微软雅黑" panose="020B0503020204020204" charset="-122"/>
                <a:cs typeface="微软雅黑" panose="020B0503020204020204" charset="-122"/>
              </a:rPr>
              <a:t>3</a:t>
            </a:r>
            <a:endParaRPr lang="zh-CN" altLang="en-US" sz="2000" dirty="0"/>
          </a:p>
        </p:txBody>
      </p:sp>
      <p:sp>
        <p:nvSpPr>
          <p:cNvPr id="24" name="矩形 23"/>
          <p:cNvSpPr/>
          <p:nvPr/>
        </p:nvSpPr>
        <p:spPr>
          <a:xfrm>
            <a:off x="0" y="4938082"/>
            <a:ext cx="1018227" cy="400110"/>
          </a:xfrm>
          <a:prstGeom prst="rect">
            <a:avLst/>
          </a:prstGeom>
        </p:spPr>
        <p:txBody>
          <a:bodyPr wrap="none">
            <a:spAutoFit/>
          </a:bodyPr>
          <a:lstStyle/>
          <a:p>
            <a:r>
              <a:rPr lang="en-US" altLang="zh-CN" sz="2000">
                <a:latin typeface="微软雅黑" panose="020B0503020204020204" charset="-122"/>
                <a:ea typeface="微软雅黑" panose="020B0503020204020204" charset="-122"/>
                <a:cs typeface="微软雅黑" panose="020B0503020204020204" charset="-122"/>
              </a:rPr>
              <a:t>1+2+3</a:t>
            </a:r>
            <a:endParaRPr lang="zh-CN" altLang="en-US" sz="2000" dirty="0"/>
          </a:p>
        </p:txBody>
      </p:sp>
    </p:spTree>
    <p:extLst>
      <p:ext uri="{BB962C8B-B14F-4D97-AF65-F5344CB8AC3E}">
        <p14:creationId xmlns:p14="http://schemas.microsoft.com/office/powerpoint/2010/main" val="185366608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aphicFrame>
        <p:nvGraphicFramePr>
          <p:cNvPr id="7" name="表格 6"/>
          <p:cNvGraphicFramePr>
            <a:graphicFrameLocks noGrp="1"/>
          </p:cNvGraphicFramePr>
          <p:nvPr/>
        </p:nvGraphicFramePr>
        <p:xfrm>
          <a:off x="1062890" y="2265572"/>
          <a:ext cx="10739385" cy="618928"/>
        </p:xfrm>
        <a:graphic>
          <a:graphicData uri="http://schemas.openxmlformats.org/drawingml/2006/table">
            <a:tbl>
              <a:tblPr>
                <a:tableStyleId>{5940675A-B579-460E-94D1-54222C63F5DA}</a:tableStyleId>
              </a:tblPr>
              <a:tblGrid>
                <a:gridCol w="586938">
                  <a:extLst>
                    <a:ext uri="{9D8B030D-6E8A-4147-A177-3AD203B41FA5}">
                      <a16:colId xmlns:a16="http://schemas.microsoft.com/office/drawing/2014/main" val="20000"/>
                    </a:ext>
                  </a:extLst>
                </a:gridCol>
                <a:gridCol w="586938">
                  <a:extLst>
                    <a:ext uri="{9D8B030D-6E8A-4147-A177-3AD203B41FA5}">
                      <a16:colId xmlns:a16="http://schemas.microsoft.com/office/drawing/2014/main" val="20001"/>
                    </a:ext>
                  </a:extLst>
                </a:gridCol>
                <a:gridCol w="586938">
                  <a:extLst>
                    <a:ext uri="{9D8B030D-6E8A-4147-A177-3AD203B41FA5}">
                      <a16:colId xmlns:a16="http://schemas.microsoft.com/office/drawing/2014/main" val="20002"/>
                    </a:ext>
                  </a:extLst>
                </a:gridCol>
                <a:gridCol w="586938">
                  <a:extLst>
                    <a:ext uri="{9D8B030D-6E8A-4147-A177-3AD203B41FA5}">
                      <a16:colId xmlns:a16="http://schemas.microsoft.com/office/drawing/2014/main" val="20003"/>
                    </a:ext>
                  </a:extLst>
                </a:gridCol>
                <a:gridCol w="586938">
                  <a:extLst>
                    <a:ext uri="{9D8B030D-6E8A-4147-A177-3AD203B41FA5}">
                      <a16:colId xmlns:a16="http://schemas.microsoft.com/office/drawing/2014/main" val="20004"/>
                    </a:ext>
                  </a:extLst>
                </a:gridCol>
                <a:gridCol w="253813">
                  <a:extLst>
                    <a:ext uri="{9D8B030D-6E8A-4147-A177-3AD203B41FA5}">
                      <a16:colId xmlns:a16="http://schemas.microsoft.com/office/drawing/2014/main" val="20005"/>
                    </a:ext>
                  </a:extLst>
                </a:gridCol>
                <a:gridCol w="586938">
                  <a:extLst>
                    <a:ext uri="{9D8B030D-6E8A-4147-A177-3AD203B41FA5}">
                      <a16:colId xmlns:a16="http://schemas.microsoft.com/office/drawing/2014/main" val="20006"/>
                    </a:ext>
                  </a:extLst>
                </a:gridCol>
                <a:gridCol w="586938">
                  <a:extLst>
                    <a:ext uri="{9D8B030D-6E8A-4147-A177-3AD203B41FA5}">
                      <a16:colId xmlns:a16="http://schemas.microsoft.com/office/drawing/2014/main" val="20007"/>
                    </a:ext>
                  </a:extLst>
                </a:gridCol>
                <a:gridCol w="586938">
                  <a:extLst>
                    <a:ext uri="{9D8B030D-6E8A-4147-A177-3AD203B41FA5}">
                      <a16:colId xmlns:a16="http://schemas.microsoft.com/office/drawing/2014/main" val="20008"/>
                    </a:ext>
                  </a:extLst>
                </a:gridCol>
                <a:gridCol w="586938">
                  <a:extLst>
                    <a:ext uri="{9D8B030D-6E8A-4147-A177-3AD203B41FA5}">
                      <a16:colId xmlns:a16="http://schemas.microsoft.com/office/drawing/2014/main" val="20009"/>
                    </a:ext>
                  </a:extLst>
                </a:gridCol>
                <a:gridCol w="253813">
                  <a:extLst>
                    <a:ext uri="{9D8B030D-6E8A-4147-A177-3AD203B41FA5}">
                      <a16:colId xmlns:a16="http://schemas.microsoft.com/office/drawing/2014/main" val="20010"/>
                    </a:ext>
                  </a:extLst>
                </a:gridCol>
                <a:gridCol w="586938">
                  <a:extLst>
                    <a:ext uri="{9D8B030D-6E8A-4147-A177-3AD203B41FA5}">
                      <a16:colId xmlns:a16="http://schemas.microsoft.com/office/drawing/2014/main" val="20011"/>
                    </a:ext>
                  </a:extLst>
                </a:gridCol>
                <a:gridCol w="586938">
                  <a:extLst>
                    <a:ext uri="{9D8B030D-6E8A-4147-A177-3AD203B41FA5}">
                      <a16:colId xmlns:a16="http://schemas.microsoft.com/office/drawing/2014/main" val="20012"/>
                    </a:ext>
                  </a:extLst>
                </a:gridCol>
                <a:gridCol w="586938">
                  <a:extLst>
                    <a:ext uri="{9D8B030D-6E8A-4147-A177-3AD203B41FA5}">
                      <a16:colId xmlns:a16="http://schemas.microsoft.com/office/drawing/2014/main" val="20013"/>
                    </a:ext>
                  </a:extLst>
                </a:gridCol>
                <a:gridCol w="586938">
                  <a:extLst>
                    <a:ext uri="{9D8B030D-6E8A-4147-A177-3AD203B41FA5}">
                      <a16:colId xmlns:a16="http://schemas.microsoft.com/office/drawing/2014/main" val="20014"/>
                    </a:ext>
                  </a:extLst>
                </a:gridCol>
                <a:gridCol w="253813">
                  <a:extLst>
                    <a:ext uri="{9D8B030D-6E8A-4147-A177-3AD203B41FA5}">
                      <a16:colId xmlns:a16="http://schemas.microsoft.com/office/drawing/2014/main" val="20015"/>
                    </a:ext>
                  </a:extLst>
                </a:gridCol>
                <a:gridCol w="586938">
                  <a:extLst>
                    <a:ext uri="{9D8B030D-6E8A-4147-A177-3AD203B41FA5}">
                      <a16:colId xmlns:a16="http://schemas.microsoft.com/office/drawing/2014/main" val="20016"/>
                    </a:ext>
                  </a:extLst>
                </a:gridCol>
                <a:gridCol w="586938">
                  <a:extLst>
                    <a:ext uri="{9D8B030D-6E8A-4147-A177-3AD203B41FA5}">
                      <a16:colId xmlns:a16="http://schemas.microsoft.com/office/drawing/2014/main" val="20017"/>
                    </a:ext>
                  </a:extLst>
                </a:gridCol>
                <a:gridCol w="586938">
                  <a:extLst>
                    <a:ext uri="{9D8B030D-6E8A-4147-A177-3AD203B41FA5}">
                      <a16:colId xmlns:a16="http://schemas.microsoft.com/office/drawing/2014/main" val="20018"/>
                    </a:ext>
                  </a:extLst>
                </a:gridCol>
                <a:gridCol w="586938">
                  <a:extLst>
                    <a:ext uri="{9D8B030D-6E8A-4147-A177-3AD203B41FA5}">
                      <a16:colId xmlns:a16="http://schemas.microsoft.com/office/drawing/2014/main" val="20019"/>
                    </a:ext>
                  </a:extLst>
                </a:gridCol>
              </a:tblGrid>
              <a:tr h="618928">
                <a:tc>
                  <a:txBody>
                    <a:bodyPr/>
                    <a:lstStyle/>
                    <a:p>
                      <a:pPr algn="ctr" fontAlgn="ctr">
                        <a:lnSpc>
                          <a:spcPct val="150000"/>
                        </a:lnSpc>
                      </a:pPr>
                      <a:r>
                        <a:rPr lang="en-US" altLang="zh-CN" sz="2000" u="none" strike="noStrike" dirty="0">
                          <a:solidFill>
                            <a:schemeClr val="accent6"/>
                          </a:solidFill>
                          <a:effectLst/>
                          <a:latin typeface="Microsoft YaHei" charset="-122"/>
                          <a:ea typeface="Microsoft YaHei" charset="-122"/>
                          <a:cs typeface="Microsoft YaHei" charset="-122"/>
                        </a:rPr>
                        <a:t>1</a:t>
                      </a:r>
                      <a:endParaRPr lang="en-US" altLang="zh-CN" sz="2000" b="0" i="0" u="none" strike="noStrike" dirty="0">
                        <a:solidFill>
                          <a:schemeClr val="accent6"/>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a:effectLst/>
                          <a:latin typeface="Microsoft YaHei" charset="-122"/>
                          <a:ea typeface="Microsoft YaHei" charset="-122"/>
                          <a:cs typeface="Microsoft YaHei" charset="-122"/>
                        </a:rPr>
                        <a:t>0</a:t>
                      </a:r>
                      <a:endParaRPr lang="en-US" altLang="zh-CN" sz="2000" b="0" i="0" u="none" strike="noStrike">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a:effectLst/>
                          <a:latin typeface="Microsoft YaHei" charset="-122"/>
                          <a:ea typeface="Microsoft YaHei" charset="-122"/>
                          <a:cs typeface="Microsoft YaHei" charset="-122"/>
                        </a:rPr>
                        <a:t>1</a:t>
                      </a:r>
                      <a:endParaRPr lang="en-US" altLang="zh-CN" sz="2000" b="0" i="0" u="none" strike="noStrike">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extLst>
                  <a:ext uri="{0D108BD9-81ED-4DB2-BD59-A6C34878D82A}">
                    <a16:rowId xmlns:a16="http://schemas.microsoft.com/office/drawing/2014/main" val="10000"/>
                  </a:ext>
                </a:extLst>
              </a:tr>
            </a:tbl>
          </a:graphicData>
        </a:graphic>
      </p:graphicFrame>
      <p:sp>
        <p:nvSpPr>
          <p:cNvPr id="8" name="文本框 7"/>
          <p:cNvSpPr txBox="1"/>
          <p:nvPr/>
        </p:nvSpPr>
        <p:spPr>
          <a:xfrm>
            <a:off x="14293516" y="4973053"/>
            <a:ext cx="184731" cy="369332"/>
          </a:xfrm>
          <a:prstGeom prst="rect">
            <a:avLst/>
          </a:prstGeom>
          <a:noFill/>
        </p:spPr>
        <p:txBody>
          <a:bodyPr wrap="none" rtlCol="0">
            <a:spAutoFit/>
          </a:bodyPr>
          <a:lstStyle/>
          <a:p>
            <a:endParaRPr kumimoji="1" lang="zh-CN" altLang="en-US" dirty="0"/>
          </a:p>
        </p:txBody>
      </p:sp>
      <p:sp>
        <p:nvSpPr>
          <p:cNvPr id="19" name="TextBox 4"/>
          <p:cNvSpPr txBox="1"/>
          <p:nvPr/>
        </p:nvSpPr>
        <p:spPr>
          <a:xfrm>
            <a:off x="318085" y="1544807"/>
            <a:ext cx="3632835" cy="646331"/>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第二步：溢出回卷。</a:t>
            </a:r>
          </a:p>
        </p:txBody>
      </p:sp>
      <p:sp>
        <p:nvSpPr>
          <p:cNvPr id="24" name="矩形 23"/>
          <p:cNvSpPr/>
          <p:nvPr/>
        </p:nvSpPr>
        <p:spPr>
          <a:xfrm>
            <a:off x="0" y="2374981"/>
            <a:ext cx="1018227" cy="400110"/>
          </a:xfrm>
          <a:prstGeom prst="rect">
            <a:avLst/>
          </a:prstGeom>
        </p:spPr>
        <p:txBody>
          <a:bodyPr wrap="none">
            <a:spAutoFit/>
          </a:bodyPr>
          <a:lstStyle/>
          <a:p>
            <a:r>
              <a:rPr lang="en-US" altLang="zh-CN" sz="2000" dirty="0">
                <a:latin typeface="微软雅黑" panose="020B0503020204020204" charset="-122"/>
                <a:ea typeface="微软雅黑" panose="020B0503020204020204" charset="-122"/>
                <a:cs typeface="微软雅黑" panose="020B0503020204020204" charset="-122"/>
              </a:rPr>
              <a:t>1+2+3</a:t>
            </a:r>
            <a:endParaRPr lang="zh-CN" altLang="en-US" sz="2000" dirty="0"/>
          </a:p>
        </p:txBody>
      </p:sp>
      <p:graphicFrame>
        <p:nvGraphicFramePr>
          <p:cNvPr id="25" name="表格 24"/>
          <p:cNvGraphicFramePr>
            <a:graphicFrameLocks noGrp="1"/>
          </p:cNvGraphicFramePr>
          <p:nvPr/>
        </p:nvGraphicFramePr>
        <p:xfrm>
          <a:off x="1062889" y="3593462"/>
          <a:ext cx="10739385" cy="1856784"/>
        </p:xfrm>
        <a:graphic>
          <a:graphicData uri="http://schemas.openxmlformats.org/drawingml/2006/table">
            <a:tbl>
              <a:tblPr>
                <a:tableStyleId>{5940675A-B579-460E-94D1-54222C63F5DA}</a:tableStyleId>
              </a:tblPr>
              <a:tblGrid>
                <a:gridCol w="586938">
                  <a:extLst>
                    <a:ext uri="{9D8B030D-6E8A-4147-A177-3AD203B41FA5}">
                      <a16:colId xmlns:a16="http://schemas.microsoft.com/office/drawing/2014/main" val="20000"/>
                    </a:ext>
                  </a:extLst>
                </a:gridCol>
                <a:gridCol w="586938">
                  <a:extLst>
                    <a:ext uri="{9D8B030D-6E8A-4147-A177-3AD203B41FA5}">
                      <a16:colId xmlns:a16="http://schemas.microsoft.com/office/drawing/2014/main" val="20001"/>
                    </a:ext>
                  </a:extLst>
                </a:gridCol>
                <a:gridCol w="586938">
                  <a:extLst>
                    <a:ext uri="{9D8B030D-6E8A-4147-A177-3AD203B41FA5}">
                      <a16:colId xmlns:a16="http://schemas.microsoft.com/office/drawing/2014/main" val="20002"/>
                    </a:ext>
                  </a:extLst>
                </a:gridCol>
                <a:gridCol w="586938">
                  <a:extLst>
                    <a:ext uri="{9D8B030D-6E8A-4147-A177-3AD203B41FA5}">
                      <a16:colId xmlns:a16="http://schemas.microsoft.com/office/drawing/2014/main" val="20003"/>
                    </a:ext>
                  </a:extLst>
                </a:gridCol>
                <a:gridCol w="586938">
                  <a:extLst>
                    <a:ext uri="{9D8B030D-6E8A-4147-A177-3AD203B41FA5}">
                      <a16:colId xmlns:a16="http://schemas.microsoft.com/office/drawing/2014/main" val="20004"/>
                    </a:ext>
                  </a:extLst>
                </a:gridCol>
                <a:gridCol w="253813">
                  <a:extLst>
                    <a:ext uri="{9D8B030D-6E8A-4147-A177-3AD203B41FA5}">
                      <a16:colId xmlns:a16="http://schemas.microsoft.com/office/drawing/2014/main" val="20005"/>
                    </a:ext>
                  </a:extLst>
                </a:gridCol>
                <a:gridCol w="586938">
                  <a:extLst>
                    <a:ext uri="{9D8B030D-6E8A-4147-A177-3AD203B41FA5}">
                      <a16:colId xmlns:a16="http://schemas.microsoft.com/office/drawing/2014/main" val="20006"/>
                    </a:ext>
                  </a:extLst>
                </a:gridCol>
                <a:gridCol w="586938">
                  <a:extLst>
                    <a:ext uri="{9D8B030D-6E8A-4147-A177-3AD203B41FA5}">
                      <a16:colId xmlns:a16="http://schemas.microsoft.com/office/drawing/2014/main" val="20007"/>
                    </a:ext>
                  </a:extLst>
                </a:gridCol>
                <a:gridCol w="586938">
                  <a:extLst>
                    <a:ext uri="{9D8B030D-6E8A-4147-A177-3AD203B41FA5}">
                      <a16:colId xmlns:a16="http://schemas.microsoft.com/office/drawing/2014/main" val="20008"/>
                    </a:ext>
                  </a:extLst>
                </a:gridCol>
                <a:gridCol w="586938">
                  <a:extLst>
                    <a:ext uri="{9D8B030D-6E8A-4147-A177-3AD203B41FA5}">
                      <a16:colId xmlns:a16="http://schemas.microsoft.com/office/drawing/2014/main" val="20009"/>
                    </a:ext>
                  </a:extLst>
                </a:gridCol>
                <a:gridCol w="253813">
                  <a:extLst>
                    <a:ext uri="{9D8B030D-6E8A-4147-A177-3AD203B41FA5}">
                      <a16:colId xmlns:a16="http://schemas.microsoft.com/office/drawing/2014/main" val="20010"/>
                    </a:ext>
                  </a:extLst>
                </a:gridCol>
                <a:gridCol w="586938">
                  <a:extLst>
                    <a:ext uri="{9D8B030D-6E8A-4147-A177-3AD203B41FA5}">
                      <a16:colId xmlns:a16="http://schemas.microsoft.com/office/drawing/2014/main" val="20011"/>
                    </a:ext>
                  </a:extLst>
                </a:gridCol>
                <a:gridCol w="586938">
                  <a:extLst>
                    <a:ext uri="{9D8B030D-6E8A-4147-A177-3AD203B41FA5}">
                      <a16:colId xmlns:a16="http://schemas.microsoft.com/office/drawing/2014/main" val="20012"/>
                    </a:ext>
                  </a:extLst>
                </a:gridCol>
                <a:gridCol w="586938">
                  <a:extLst>
                    <a:ext uri="{9D8B030D-6E8A-4147-A177-3AD203B41FA5}">
                      <a16:colId xmlns:a16="http://schemas.microsoft.com/office/drawing/2014/main" val="20013"/>
                    </a:ext>
                  </a:extLst>
                </a:gridCol>
                <a:gridCol w="586938">
                  <a:extLst>
                    <a:ext uri="{9D8B030D-6E8A-4147-A177-3AD203B41FA5}">
                      <a16:colId xmlns:a16="http://schemas.microsoft.com/office/drawing/2014/main" val="20014"/>
                    </a:ext>
                  </a:extLst>
                </a:gridCol>
                <a:gridCol w="253813">
                  <a:extLst>
                    <a:ext uri="{9D8B030D-6E8A-4147-A177-3AD203B41FA5}">
                      <a16:colId xmlns:a16="http://schemas.microsoft.com/office/drawing/2014/main" val="20015"/>
                    </a:ext>
                  </a:extLst>
                </a:gridCol>
                <a:gridCol w="586938">
                  <a:extLst>
                    <a:ext uri="{9D8B030D-6E8A-4147-A177-3AD203B41FA5}">
                      <a16:colId xmlns:a16="http://schemas.microsoft.com/office/drawing/2014/main" val="20016"/>
                    </a:ext>
                  </a:extLst>
                </a:gridCol>
                <a:gridCol w="586938">
                  <a:extLst>
                    <a:ext uri="{9D8B030D-6E8A-4147-A177-3AD203B41FA5}">
                      <a16:colId xmlns:a16="http://schemas.microsoft.com/office/drawing/2014/main" val="20017"/>
                    </a:ext>
                  </a:extLst>
                </a:gridCol>
                <a:gridCol w="586938">
                  <a:extLst>
                    <a:ext uri="{9D8B030D-6E8A-4147-A177-3AD203B41FA5}">
                      <a16:colId xmlns:a16="http://schemas.microsoft.com/office/drawing/2014/main" val="20018"/>
                    </a:ext>
                  </a:extLst>
                </a:gridCol>
                <a:gridCol w="586938">
                  <a:extLst>
                    <a:ext uri="{9D8B030D-6E8A-4147-A177-3AD203B41FA5}">
                      <a16:colId xmlns:a16="http://schemas.microsoft.com/office/drawing/2014/main" val="20019"/>
                    </a:ext>
                  </a:extLst>
                </a:gridCol>
              </a:tblGrid>
              <a:tr h="618928">
                <a:tc>
                  <a:txBody>
                    <a:bodyPr/>
                    <a:lstStyle/>
                    <a:p>
                      <a:pPr algn="ctr" fontAlgn="ctr">
                        <a:lnSpc>
                          <a:spcPct val="150000"/>
                        </a:lnSpc>
                      </a:pPr>
                      <a:endParaRPr lang="en-US" altLang="zh-CN" sz="2000" b="0" i="0" u="none" strike="noStrike" dirty="0">
                        <a:solidFill>
                          <a:schemeClr val="accent6"/>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endParaRPr lang="zh-CN" altLang="en-US"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endParaRPr lang="zh-CN" altLang="en-US"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endParaRPr lang="zh-CN" altLang="en-US"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extLst>
                  <a:ext uri="{0D108BD9-81ED-4DB2-BD59-A6C34878D82A}">
                    <a16:rowId xmlns:a16="http://schemas.microsoft.com/office/drawing/2014/main" val="10000"/>
                  </a:ext>
                </a:extLst>
              </a:tr>
              <a:tr h="618928">
                <a:tc>
                  <a:txBody>
                    <a:bodyPr/>
                    <a:lstStyle/>
                    <a:p>
                      <a:pPr algn="ctr" fontAlgn="ctr">
                        <a:lnSpc>
                          <a:spcPct val="150000"/>
                        </a:lnSpc>
                      </a:pPr>
                      <a:endParaRPr lang="en-US" altLang="zh-CN" sz="2000" b="0" i="0" u="none" strike="noStrike" dirty="0">
                        <a:solidFill>
                          <a:schemeClr val="accent6"/>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endParaRPr lang="zh-CN" altLang="en-US" sz="2000" b="0" i="0" u="none" strike="noStrike">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endParaRPr lang="zh-CN" altLang="en-US"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endParaRPr lang="zh-CN" altLang="en-US"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r>
                        <a:rPr lang="en-US" altLang="zh-CN" sz="2000" b="0" i="0" u="none" strike="noStrike" dirty="0">
                          <a:solidFill>
                            <a:srgbClr val="000000"/>
                          </a:solidFill>
                          <a:effectLst/>
                          <a:latin typeface="Microsoft YaHei" charset="-122"/>
                          <a:ea typeface="Microsoft YaHei" charset="-122"/>
                          <a:cs typeface="Microsoft YaHei" charset="-122"/>
                        </a:rPr>
                        <a:t>1</a:t>
                      </a:r>
                    </a:p>
                  </a:txBody>
                  <a:tcPr marL="6350" marR="6350" marT="6350" marB="0" anchor="ctr">
                    <a:noFill/>
                  </a:tcPr>
                </a:tc>
                <a:extLst>
                  <a:ext uri="{0D108BD9-81ED-4DB2-BD59-A6C34878D82A}">
                    <a16:rowId xmlns:a16="http://schemas.microsoft.com/office/drawing/2014/main" val="10001"/>
                  </a:ext>
                </a:extLst>
              </a:tr>
              <a:tr h="618928">
                <a:tc>
                  <a:txBody>
                    <a:bodyPr/>
                    <a:lstStyle/>
                    <a:p>
                      <a:pPr algn="ctr" fontAlgn="ctr">
                        <a:lnSpc>
                          <a:spcPct val="150000"/>
                        </a:lnSpc>
                      </a:pPr>
                      <a:endParaRPr lang="en-US" altLang="zh-CN" sz="2000" b="0" i="0" u="none" strike="noStrike" dirty="0">
                        <a:solidFill>
                          <a:schemeClr val="accent6"/>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endParaRPr lang="zh-CN" altLang="en-US"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endParaRPr lang="zh-CN" altLang="en-US"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endParaRPr lang="zh-CN" altLang="en-US"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6354548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8" name="文本框 7"/>
          <p:cNvSpPr txBox="1"/>
          <p:nvPr/>
        </p:nvSpPr>
        <p:spPr>
          <a:xfrm>
            <a:off x="14293516" y="4973053"/>
            <a:ext cx="184731" cy="369332"/>
          </a:xfrm>
          <a:prstGeom prst="rect">
            <a:avLst/>
          </a:prstGeom>
          <a:noFill/>
        </p:spPr>
        <p:txBody>
          <a:bodyPr wrap="none" rtlCol="0">
            <a:spAutoFit/>
          </a:bodyPr>
          <a:lstStyle/>
          <a:p>
            <a:endParaRPr kumimoji="1" lang="zh-CN" altLang="en-US" dirty="0"/>
          </a:p>
        </p:txBody>
      </p:sp>
      <p:sp>
        <p:nvSpPr>
          <p:cNvPr id="19" name="TextBox 4"/>
          <p:cNvSpPr txBox="1"/>
          <p:nvPr/>
        </p:nvSpPr>
        <p:spPr>
          <a:xfrm>
            <a:off x="318085" y="1544807"/>
            <a:ext cx="3632835" cy="646331"/>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第三步：取反码。</a:t>
            </a:r>
          </a:p>
        </p:txBody>
      </p:sp>
      <p:graphicFrame>
        <p:nvGraphicFramePr>
          <p:cNvPr id="25" name="表格 24"/>
          <p:cNvGraphicFramePr>
            <a:graphicFrameLocks noGrp="1"/>
          </p:cNvGraphicFramePr>
          <p:nvPr/>
        </p:nvGraphicFramePr>
        <p:xfrm>
          <a:off x="1062890" y="2492796"/>
          <a:ext cx="10739385" cy="618928"/>
        </p:xfrm>
        <a:graphic>
          <a:graphicData uri="http://schemas.openxmlformats.org/drawingml/2006/table">
            <a:tbl>
              <a:tblPr>
                <a:tableStyleId>{5940675A-B579-460E-94D1-54222C63F5DA}</a:tableStyleId>
              </a:tblPr>
              <a:tblGrid>
                <a:gridCol w="586938">
                  <a:extLst>
                    <a:ext uri="{9D8B030D-6E8A-4147-A177-3AD203B41FA5}">
                      <a16:colId xmlns:a16="http://schemas.microsoft.com/office/drawing/2014/main" val="20000"/>
                    </a:ext>
                  </a:extLst>
                </a:gridCol>
                <a:gridCol w="586938">
                  <a:extLst>
                    <a:ext uri="{9D8B030D-6E8A-4147-A177-3AD203B41FA5}">
                      <a16:colId xmlns:a16="http://schemas.microsoft.com/office/drawing/2014/main" val="20001"/>
                    </a:ext>
                  </a:extLst>
                </a:gridCol>
                <a:gridCol w="586938">
                  <a:extLst>
                    <a:ext uri="{9D8B030D-6E8A-4147-A177-3AD203B41FA5}">
                      <a16:colId xmlns:a16="http://schemas.microsoft.com/office/drawing/2014/main" val="20002"/>
                    </a:ext>
                  </a:extLst>
                </a:gridCol>
                <a:gridCol w="586938">
                  <a:extLst>
                    <a:ext uri="{9D8B030D-6E8A-4147-A177-3AD203B41FA5}">
                      <a16:colId xmlns:a16="http://schemas.microsoft.com/office/drawing/2014/main" val="20003"/>
                    </a:ext>
                  </a:extLst>
                </a:gridCol>
                <a:gridCol w="586938">
                  <a:extLst>
                    <a:ext uri="{9D8B030D-6E8A-4147-A177-3AD203B41FA5}">
                      <a16:colId xmlns:a16="http://schemas.microsoft.com/office/drawing/2014/main" val="20004"/>
                    </a:ext>
                  </a:extLst>
                </a:gridCol>
                <a:gridCol w="253813">
                  <a:extLst>
                    <a:ext uri="{9D8B030D-6E8A-4147-A177-3AD203B41FA5}">
                      <a16:colId xmlns:a16="http://schemas.microsoft.com/office/drawing/2014/main" val="20005"/>
                    </a:ext>
                  </a:extLst>
                </a:gridCol>
                <a:gridCol w="586938">
                  <a:extLst>
                    <a:ext uri="{9D8B030D-6E8A-4147-A177-3AD203B41FA5}">
                      <a16:colId xmlns:a16="http://schemas.microsoft.com/office/drawing/2014/main" val="20006"/>
                    </a:ext>
                  </a:extLst>
                </a:gridCol>
                <a:gridCol w="586938">
                  <a:extLst>
                    <a:ext uri="{9D8B030D-6E8A-4147-A177-3AD203B41FA5}">
                      <a16:colId xmlns:a16="http://schemas.microsoft.com/office/drawing/2014/main" val="20007"/>
                    </a:ext>
                  </a:extLst>
                </a:gridCol>
                <a:gridCol w="586938">
                  <a:extLst>
                    <a:ext uri="{9D8B030D-6E8A-4147-A177-3AD203B41FA5}">
                      <a16:colId xmlns:a16="http://schemas.microsoft.com/office/drawing/2014/main" val="20008"/>
                    </a:ext>
                  </a:extLst>
                </a:gridCol>
                <a:gridCol w="586938">
                  <a:extLst>
                    <a:ext uri="{9D8B030D-6E8A-4147-A177-3AD203B41FA5}">
                      <a16:colId xmlns:a16="http://schemas.microsoft.com/office/drawing/2014/main" val="20009"/>
                    </a:ext>
                  </a:extLst>
                </a:gridCol>
                <a:gridCol w="253813">
                  <a:extLst>
                    <a:ext uri="{9D8B030D-6E8A-4147-A177-3AD203B41FA5}">
                      <a16:colId xmlns:a16="http://schemas.microsoft.com/office/drawing/2014/main" val="20010"/>
                    </a:ext>
                  </a:extLst>
                </a:gridCol>
                <a:gridCol w="586938">
                  <a:extLst>
                    <a:ext uri="{9D8B030D-6E8A-4147-A177-3AD203B41FA5}">
                      <a16:colId xmlns:a16="http://schemas.microsoft.com/office/drawing/2014/main" val="20011"/>
                    </a:ext>
                  </a:extLst>
                </a:gridCol>
                <a:gridCol w="586938">
                  <a:extLst>
                    <a:ext uri="{9D8B030D-6E8A-4147-A177-3AD203B41FA5}">
                      <a16:colId xmlns:a16="http://schemas.microsoft.com/office/drawing/2014/main" val="20012"/>
                    </a:ext>
                  </a:extLst>
                </a:gridCol>
                <a:gridCol w="586938">
                  <a:extLst>
                    <a:ext uri="{9D8B030D-6E8A-4147-A177-3AD203B41FA5}">
                      <a16:colId xmlns:a16="http://schemas.microsoft.com/office/drawing/2014/main" val="20013"/>
                    </a:ext>
                  </a:extLst>
                </a:gridCol>
                <a:gridCol w="586938">
                  <a:extLst>
                    <a:ext uri="{9D8B030D-6E8A-4147-A177-3AD203B41FA5}">
                      <a16:colId xmlns:a16="http://schemas.microsoft.com/office/drawing/2014/main" val="20014"/>
                    </a:ext>
                  </a:extLst>
                </a:gridCol>
                <a:gridCol w="253813">
                  <a:extLst>
                    <a:ext uri="{9D8B030D-6E8A-4147-A177-3AD203B41FA5}">
                      <a16:colId xmlns:a16="http://schemas.microsoft.com/office/drawing/2014/main" val="20015"/>
                    </a:ext>
                  </a:extLst>
                </a:gridCol>
                <a:gridCol w="586938">
                  <a:extLst>
                    <a:ext uri="{9D8B030D-6E8A-4147-A177-3AD203B41FA5}">
                      <a16:colId xmlns:a16="http://schemas.microsoft.com/office/drawing/2014/main" val="20016"/>
                    </a:ext>
                  </a:extLst>
                </a:gridCol>
                <a:gridCol w="586938">
                  <a:extLst>
                    <a:ext uri="{9D8B030D-6E8A-4147-A177-3AD203B41FA5}">
                      <a16:colId xmlns:a16="http://schemas.microsoft.com/office/drawing/2014/main" val="20017"/>
                    </a:ext>
                  </a:extLst>
                </a:gridCol>
                <a:gridCol w="586938">
                  <a:extLst>
                    <a:ext uri="{9D8B030D-6E8A-4147-A177-3AD203B41FA5}">
                      <a16:colId xmlns:a16="http://schemas.microsoft.com/office/drawing/2014/main" val="20018"/>
                    </a:ext>
                  </a:extLst>
                </a:gridCol>
                <a:gridCol w="586938">
                  <a:extLst>
                    <a:ext uri="{9D8B030D-6E8A-4147-A177-3AD203B41FA5}">
                      <a16:colId xmlns:a16="http://schemas.microsoft.com/office/drawing/2014/main" val="20019"/>
                    </a:ext>
                  </a:extLst>
                </a:gridCol>
              </a:tblGrid>
              <a:tr h="618928">
                <a:tc>
                  <a:txBody>
                    <a:bodyPr/>
                    <a:lstStyle/>
                    <a:p>
                      <a:pPr algn="ctr" fontAlgn="ctr">
                        <a:lnSpc>
                          <a:spcPct val="150000"/>
                        </a:lnSpc>
                      </a:pPr>
                      <a:endParaRPr lang="en-US" altLang="zh-CN" sz="2000" b="0" i="0" u="none" strike="noStrike" dirty="0">
                        <a:solidFill>
                          <a:schemeClr val="accent6"/>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endParaRPr lang="zh-CN" altLang="en-US"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endParaRPr lang="zh-CN" altLang="en-US"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endParaRPr lang="zh-CN" altLang="en-US"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extLst>
                  <a:ext uri="{0D108BD9-81ED-4DB2-BD59-A6C34878D82A}">
                    <a16:rowId xmlns:a16="http://schemas.microsoft.com/office/drawing/2014/main" val="10000"/>
                  </a:ext>
                </a:extLst>
              </a:tr>
            </a:tbl>
          </a:graphicData>
        </a:graphic>
      </p:graphicFrame>
      <p:sp>
        <p:nvSpPr>
          <p:cNvPr id="2" name="下箭头 1"/>
          <p:cNvSpPr/>
          <p:nvPr/>
        </p:nvSpPr>
        <p:spPr>
          <a:xfrm>
            <a:off x="5638799" y="3217287"/>
            <a:ext cx="558800" cy="982134"/>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graphicFrame>
        <p:nvGraphicFramePr>
          <p:cNvPr id="16" name="表格 15"/>
          <p:cNvGraphicFramePr>
            <a:graphicFrameLocks noGrp="1"/>
          </p:cNvGraphicFramePr>
          <p:nvPr/>
        </p:nvGraphicFramePr>
        <p:xfrm>
          <a:off x="1062890" y="4267285"/>
          <a:ext cx="10739385" cy="618928"/>
        </p:xfrm>
        <a:graphic>
          <a:graphicData uri="http://schemas.openxmlformats.org/drawingml/2006/table">
            <a:tbl>
              <a:tblPr>
                <a:tableStyleId>{5940675A-B579-460E-94D1-54222C63F5DA}</a:tableStyleId>
              </a:tblPr>
              <a:tblGrid>
                <a:gridCol w="586938">
                  <a:extLst>
                    <a:ext uri="{9D8B030D-6E8A-4147-A177-3AD203B41FA5}">
                      <a16:colId xmlns:a16="http://schemas.microsoft.com/office/drawing/2014/main" val="20000"/>
                    </a:ext>
                  </a:extLst>
                </a:gridCol>
                <a:gridCol w="586938">
                  <a:extLst>
                    <a:ext uri="{9D8B030D-6E8A-4147-A177-3AD203B41FA5}">
                      <a16:colId xmlns:a16="http://schemas.microsoft.com/office/drawing/2014/main" val="20001"/>
                    </a:ext>
                  </a:extLst>
                </a:gridCol>
                <a:gridCol w="586938">
                  <a:extLst>
                    <a:ext uri="{9D8B030D-6E8A-4147-A177-3AD203B41FA5}">
                      <a16:colId xmlns:a16="http://schemas.microsoft.com/office/drawing/2014/main" val="20002"/>
                    </a:ext>
                  </a:extLst>
                </a:gridCol>
                <a:gridCol w="586938">
                  <a:extLst>
                    <a:ext uri="{9D8B030D-6E8A-4147-A177-3AD203B41FA5}">
                      <a16:colId xmlns:a16="http://schemas.microsoft.com/office/drawing/2014/main" val="20003"/>
                    </a:ext>
                  </a:extLst>
                </a:gridCol>
                <a:gridCol w="586938">
                  <a:extLst>
                    <a:ext uri="{9D8B030D-6E8A-4147-A177-3AD203B41FA5}">
                      <a16:colId xmlns:a16="http://schemas.microsoft.com/office/drawing/2014/main" val="20004"/>
                    </a:ext>
                  </a:extLst>
                </a:gridCol>
                <a:gridCol w="253813">
                  <a:extLst>
                    <a:ext uri="{9D8B030D-6E8A-4147-A177-3AD203B41FA5}">
                      <a16:colId xmlns:a16="http://schemas.microsoft.com/office/drawing/2014/main" val="20005"/>
                    </a:ext>
                  </a:extLst>
                </a:gridCol>
                <a:gridCol w="586938">
                  <a:extLst>
                    <a:ext uri="{9D8B030D-6E8A-4147-A177-3AD203B41FA5}">
                      <a16:colId xmlns:a16="http://schemas.microsoft.com/office/drawing/2014/main" val="20006"/>
                    </a:ext>
                  </a:extLst>
                </a:gridCol>
                <a:gridCol w="586938">
                  <a:extLst>
                    <a:ext uri="{9D8B030D-6E8A-4147-A177-3AD203B41FA5}">
                      <a16:colId xmlns:a16="http://schemas.microsoft.com/office/drawing/2014/main" val="20007"/>
                    </a:ext>
                  </a:extLst>
                </a:gridCol>
                <a:gridCol w="586938">
                  <a:extLst>
                    <a:ext uri="{9D8B030D-6E8A-4147-A177-3AD203B41FA5}">
                      <a16:colId xmlns:a16="http://schemas.microsoft.com/office/drawing/2014/main" val="20008"/>
                    </a:ext>
                  </a:extLst>
                </a:gridCol>
                <a:gridCol w="586938">
                  <a:extLst>
                    <a:ext uri="{9D8B030D-6E8A-4147-A177-3AD203B41FA5}">
                      <a16:colId xmlns:a16="http://schemas.microsoft.com/office/drawing/2014/main" val="20009"/>
                    </a:ext>
                  </a:extLst>
                </a:gridCol>
                <a:gridCol w="253813">
                  <a:extLst>
                    <a:ext uri="{9D8B030D-6E8A-4147-A177-3AD203B41FA5}">
                      <a16:colId xmlns:a16="http://schemas.microsoft.com/office/drawing/2014/main" val="20010"/>
                    </a:ext>
                  </a:extLst>
                </a:gridCol>
                <a:gridCol w="586938">
                  <a:extLst>
                    <a:ext uri="{9D8B030D-6E8A-4147-A177-3AD203B41FA5}">
                      <a16:colId xmlns:a16="http://schemas.microsoft.com/office/drawing/2014/main" val="20011"/>
                    </a:ext>
                  </a:extLst>
                </a:gridCol>
                <a:gridCol w="586938">
                  <a:extLst>
                    <a:ext uri="{9D8B030D-6E8A-4147-A177-3AD203B41FA5}">
                      <a16:colId xmlns:a16="http://schemas.microsoft.com/office/drawing/2014/main" val="20012"/>
                    </a:ext>
                  </a:extLst>
                </a:gridCol>
                <a:gridCol w="586938">
                  <a:extLst>
                    <a:ext uri="{9D8B030D-6E8A-4147-A177-3AD203B41FA5}">
                      <a16:colId xmlns:a16="http://schemas.microsoft.com/office/drawing/2014/main" val="20013"/>
                    </a:ext>
                  </a:extLst>
                </a:gridCol>
                <a:gridCol w="586938">
                  <a:extLst>
                    <a:ext uri="{9D8B030D-6E8A-4147-A177-3AD203B41FA5}">
                      <a16:colId xmlns:a16="http://schemas.microsoft.com/office/drawing/2014/main" val="20014"/>
                    </a:ext>
                  </a:extLst>
                </a:gridCol>
                <a:gridCol w="253813">
                  <a:extLst>
                    <a:ext uri="{9D8B030D-6E8A-4147-A177-3AD203B41FA5}">
                      <a16:colId xmlns:a16="http://schemas.microsoft.com/office/drawing/2014/main" val="20015"/>
                    </a:ext>
                  </a:extLst>
                </a:gridCol>
                <a:gridCol w="586938">
                  <a:extLst>
                    <a:ext uri="{9D8B030D-6E8A-4147-A177-3AD203B41FA5}">
                      <a16:colId xmlns:a16="http://schemas.microsoft.com/office/drawing/2014/main" val="20016"/>
                    </a:ext>
                  </a:extLst>
                </a:gridCol>
                <a:gridCol w="586938">
                  <a:extLst>
                    <a:ext uri="{9D8B030D-6E8A-4147-A177-3AD203B41FA5}">
                      <a16:colId xmlns:a16="http://schemas.microsoft.com/office/drawing/2014/main" val="20017"/>
                    </a:ext>
                  </a:extLst>
                </a:gridCol>
                <a:gridCol w="586938">
                  <a:extLst>
                    <a:ext uri="{9D8B030D-6E8A-4147-A177-3AD203B41FA5}">
                      <a16:colId xmlns:a16="http://schemas.microsoft.com/office/drawing/2014/main" val="20018"/>
                    </a:ext>
                  </a:extLst>
                </a:gridCol>
                <a:gridCol w="586938">
                  <a:extLst>
                    <a:ext uri="{9D8B030D-6E8A-4147-A177-3AD203B41FA5}">
                      <a16:colId xmlns:a16="http://schemas.microsoft.com/office/drawing/2014/main" val="20019"/>
                    </a:ext>
                  </a:extLst>
                </a:gridCol>
              </a:tblGrid>
              <a:tr h="618928">
                <a:tc>
                  <a:txBody>
                    <a:bodyPr/>
                    <a:lstStyle/>
                    <a:p>
                      <a:pPr algn="ctr" fontAlgn="ctr">
                        <a:lnSpc>
                          <a:spcPct val="150000"/>
                        </a:lnSpc>
                      </a:pPr>
                      <a:endParaRPr lang="en-US" altLang="zh-CN" sz="2000" b="0" i="0" u="none" strike="noStrike" dirty="0">
                        <a:solidFill>
                          <a:schemeClr val="accent6"/>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b="0" i="0" u="none" strike="noStrike" dirty="0">
                          <a:solidFill>
                            <a:schemeClr val="tx1"/>
                          </a:solidFill>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b="0" i="0" u="none" strike="noStrike" dirty="0">
                          <a:solidFill>
                            <a:schemeClr val="tx1"/>
                          </a:solidFill>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b="0" i="0" u="none" strike="noStrike" dirty="0">
                          <a:solidFill>
                            <a:schemeClr val="tx1"/>
                          </a:solidFill>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b="0" i="0" u="none" strike="noStrike" dirty="0">
                          <a:solidFill>
                            <a:schemeClr val="tx1"/>
                          </a:solidFill>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endParaRPr lang="zh-CN" altLang="en-US"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b="0" i="0" u="none" strike="noStrike" dirty="0">
                          <a:solidFill>
                            <a:schemeClr val="tx1"/>
                          </a:solidFill>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endParaRPr lang="zh-CN" altLang="en-US"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endParaRPr lang="zh-CN" altLang="en-US"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extLst>
                  <a:ext uri="{0D108BD9-81ED-4DB2-BD59-A6C34878D82A}">
                    <a16:rowId xmlns:a16="http://schemas.microsoft.com/office/drawing/2014/main" val="10000"/>
                  </a:ext>
                </a:extLst>
              </a:tr>
            </a:tbl>
          </a:graphicData>
        </a:graphic>
      </p:graphicFrame>
      <p:sp>
        <p:nvSpPr>
          <p:cNvPr id="20" name="TextBox 4"/>
          <p:cNvSpPr txBox="1"/>
          <p:nvPr/>
        </p:nvSpPr>
        <p:spPr>
          <a:xfrm>
            <a:off x="6472049" y="3349588"/>
            <a:ext cx="2671951" cy="646331"/>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反码：</a:t>
            </a:r>
            <a:r>
              <a:rPr lang="en-US" altLang="zh-CN" sz="2400" dirty="0">
                <a:latin typeface="微软雅黑" panose="020B0503020204020204" charset="-122"/>
                <a:ea typeface="微软雅黑" panose="020B0503020204020204" charset="-122"/>
                <a:cs typeface="微软雅黑" panose="020B0503020204020204" charset="-122"/>
              </a:rPr>
              <a:t>0-1</a:t>
            </a: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1-0</a:t>
            </a:r>
            <a:endParaRPr lang="zh-CN" altLang="en-US" sz="24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79095532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6"/>
          <p:cNvSpPr txBox="1"/>
          <p:nvPr/>
        </p:nvSpPr>
        <p:spPr>
          <a:xfrm>
            <a:off x="0" y="3173332"/>
            <a:ext cx="1106905" cy="830997"/>
          </a:xfrm>
          <a:prstGeom prst="rect">
            <a:avLst/>
          </a:prstGeom>
          <a:noFill/>
        </p:spPr>
        <p:txBody>
          <a:bodyPr wrap="square" rtlCol="0">
            <a:spAutoFit/>
          </a:bodyPr>
          <a:lstStyle/>
          <a:p>
            <a:r>
              <a:rPr lang="zh-CN" altLang="en-US" sz="2400" dirty="0"/>
              <a:t>第三章   </a:t>
            </a:r>
            <a:endParaRPr lang="en-US" altLang="zh-CN" sz="2400" dirty="0"/>
          </a:p>
          <a:p>
            <a:r>
              <a:rPr lang="zh-CN" altLang="en-US" sz="2400" dirty="0"/>
              <a:t>传输层</a:t>
            </a:r>
          </a:p>
        </p:txBody>
      </p:sp>
      <p:sp>
        <p:nvSpPr>
          <p:cNvPr id="9" name="文本框 8"/>
          <p:cNvSpPr txBox="1"/>
          <p:nvPr/>
        </p:nvSpPr>
        <p:spPr>
          <a:xfrm>
            <a:off x="1831757" y="1634208"/>
            <a:ext cx="4763643" cy="3785652"/>
          </a:xfrm>
          <a:prstGeom prst="rect">
            <a:avLst/>
          </a:prstGeom>
          <a:noFill/>
        </p:spPr>
        <p:txBody>
          <a:bodyPr wrap="square" rtlCol="0">
            <a:spAutoFit/>
          </a:bodyPr>
          <a:lstStyle/>
          <a:p>
            <a:pPr>
              <a:lnSpc>
                <a:spcPct val="200000"/>
              </a:lnSpc>
            </a:pPr>
            <a:r>
              <a:rPr lang="zh-CN" altLang="en-US" sz="2400" dirty="0"/>
              <a:t>第一节 传输层的基本服务</a:t>
            </a:r>
            <a:endParaRPr lang="en-US" altLang="zh-CN" sz="2400" dirty="0"/>
          </a:p>
          <a:p>
            <a:pPr>
              <a:lnSpc>
                <a:spcPct val="200000"/>
              </a:lnSpc>
            </a:pPr>
            <a:r>
              <a:rPr lang="zh-CN" altLang="en-US" sz="2400" dirty="0"/>
              <a:t>第二节 传输层的复用与分解</a:t>
            </a:r>
            <a:endParaRPr lang="en-US" altLang="zh-CN" sz="2400" dirty="0"/>
          </a:p>
          <a:p>
            <a:pPr>
              <a:lnSpc>
                <a:spcPct val="200000"/>
              </a:lnSpc>
            </a:pPr>
            <a:r>
              <a:rPr lang="zh-CN" altLang="en-US" sz="2400" dirty="0"/>
              <a:t>第三节 停</a:t>
            </a:r>
            <a:r>
              <a:rPr lang="en-US" altLang="zh-CN" sz="2400" dirty="0"/>
              <a:t>-</a:t>
            </a:r>
            <a:r>
              <a:rPr lang="zh-CN" altLang="en-US" sz="2400" dirty="0"/>
              <a:t>等协议与滑动窗口协议</a:t>
            </a:r>
            <a:endParaRPr lang="en-US" altLang="zh-CN" sz="2400" dirty="0"/>
          </a:p>
          <a:p>
            <a:pPr>
              <a:lnSpc>
                <a:spcPct val="200000"/>
              </a:lnSpc>
            </a:pPr>
            <a:r>
              <a:rPr lang="zh-CN" altLang="en-US" sz="2400" dirty="0">
                <a:solidFill>
                  <a:srgbClr val="FF0000"/>
                </a:solidFill>
              </a:rPr>
              <a:t>第四节 用户数据报协议（</a:t>
            </a:r>
            <a:r>
              <a:rPr lang="en-US" altLang="zh-CN" sz="2400" dirty="0">
                <a:solidFill>
                  <a:srgbClr val="FF0000"/>
                </a:solidFill>
              </a:rPr>
              <a:t>UDP</a:t>
            </a:r>
            <a:r>
              <a:rPr lang="zh-CN" altLang="en-US" sz="2400" dirty="0">
                <a:solidFill>
                  <a:srgbClr val="FF0000"/>
                </a:solidFill>
              </a:rPr>
              <a:t>）</a:t>
            </a:r>
            <a:endParaRPr lang="en-US" altLang="zh-CN" sz="2400" dirty="0">
              <a:solidFill>
                <a:srgbClr val="FF0000"/>
              </a:solidFill>
            </a:endParaRPr>
          </a:p>
          <a:p>
            <a:pPr>
              <a:lnSpc>
                <a:spcPct val="200000"/>
              </a:lnSpc>
            </a:pPr>
            <a:r>
              <a:rPr lang="zh-CN" altLang="en-US" sz="2400" dirty="0"/>
              <a:t>第五节 传输控制协议（</a:t>
            </a:r>
            <a:r>
              <a:rPr lang="en-US" altLang="zh-CN" sz="2400" dirty="0"/>
              <a:t>TCP</a:t>
            </a:r>
            <a:r>
              <a:rPr lang="zh-CN" altLang="en-US" sz="2400" dirty="0"/>
              <a:t>）</a:t>
            </a:r>
          </a:p>
        </p:txBody>
      </p:sp>
      <p:sp>
        <p:nvSpPr>
          <p:cNvPr id="10" name="左大括号 9"/>
          <p:cNvSpPr/>
          <p:nvPr/>
        </p:nvSpPr>
        <p:spPr>
          <a:xfrm>
            <a:off x="1106905" y="2058134"/>
            <a:ext cx="537845" cy="291665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5" name="左大括号 4"/>
          <p:cNvSpPr/>
          <p:nvPr/>
        </p:nvSpPr>
        <p:spPr>
          <a:xfrm>
            <a:off x="6350860" y="3493854"/>
            <a:ext cx="455930" cy="167165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6" name="文本框 5"/>
          <p:cNvSpPr txBox="1"/>
          <p:nvPr/>
        </p:nvSpPr>
        <p:spPr>
          <a:xfrm>
            <a:off x="6806789" y="3300347"/>
            <a:ext cx="5272915" cy="553998"/>
          </a:xfrm>
          <a:prstGeom prst="rect">
            <a:avLst/>
          </a:prstGeom>
          <a:noFill/>
        </p:spPr>
        <p:txBody>
          <a:bodyPr wrap="square" rtlCol="0">
            <a:spAutoFit/>
          </a:bodyPr>
          <a:lstStyle/>
          <a:p>
            <a:pPr>
              <a:lnSpc>
                <a:spcPct val="150000"/>
              </a:lnSpc>
            </a:pPr>
            <a:r>
              <a:rPr lang="zh-CN" altLang="en-US" sz="2000" dirty="0">
                <a:latin typeface="Microsoft YaHei" charset="-122"/>
                <a:ea typeface="Microsoft YaHei" charset="-122"/>
                <a:cs typeface="Microsoft YaHei" charset="-122"/>
              </a:rPr>
              <a:t>特点：控制容易、无连接、不保持、开销小</a:t>
            </a:r>
          </a:p>
        </p:txBody>
      </p:sp>
      <p:sp>
        <p:nvSpPr>
          <p:cNvPr id="8" name="文本框 7"/>
          <p:cNvSpPr txBox="1"/>
          <p:nvPr/>
        </p:nvSpPr>
        <p:spPr>
          <a:xfrm>
            <a:off x="6806789" y="4052683"/>
            <a:ext cx="5385211" cy="553998"/>
          </a:xfrm>
          <a:prstGeom prst="rect">
            <a:avLst/>
          </a:prstGeom>
          <a:noFill/>
        </p:spPr>
        <p:txBody>
          <a:bodyPr wrap="square" rtlCol="0">
            <a:spAutoFit/>
          </a:bodyPr>
          <a:lstStyle/>
          <a:p>
            <a:pPr>
              <a:lnSpc>
                <a:spcPct val="150000"/>
              </a:lnSpc>
            </a:pPr>
            <a:r>
              <a:rPr lang="en-US" altLang="zh-CN" sz="2000" dirty="0">
                <a:latin typeface="Microsoft YaHei" charset="-122"/>
                <a:ea typeface="Microsoft YaHei" charset="-122"/>
                <a:cs typeface="Microsoft YaHei" charset="-122"/>
              </a:rPr>
              <a:t>UDP</a:t>
            </a:r>
            <a:r>
              <a:rPr lang="zh-CN" altLang="en-US" sz="2000" dirty="0">
                <a:latin typeface="Microsoft YaHei" charset="-122"/>
                <a:ea typeface="Microsoft YaHei" charset="-122"/>
                <a:cs typeface="Microsoft YaHei" charset="-122"/>
              </a:rPr>
              <a:t>首部：</a:t>
            </a:r>
            <a:r>
              <a:rPr kumimoji="1" lang="zh-CN" altLang="en-US" dirty="0">
                <a:latin typeface="Microsoft YaHei" charset="-122"/>
                <a:ea typeface="Microsoft YaHei" charset="-122"/>
                <a:cs typeface="Microsoft YaHei" charset="-122"/>
              </a:rPr>
              <a:t>源端口号、目的端口号、长度、校验和</a:t>
            </a:r>
            <a:endParaRPr kumimoji="1" lang="en-US" altLang="zh-CN" dirty="0">
              <a:latin typeface="Microsoft YaHei" charset="-122"/>
              <a:ea typeface="Microsoft YaHei" charset="-122"/>
              <a:cs typeface="Microsoft YaHei" charset="-122"/>
            </a:endParaRPr>
          </a:p>
        </p:txBody>
      </p:sp>
      <p:sp>
        <p:nvSpPr>
          <p:cNvPr id="11" name="文本框 10"/>
          <p:cNvSpPr txBox="1"/>
          <p:nvPr/>
        </p:nvSpPr>
        <p:spPr>
          <a:xfrm>
            <a:off x="6806789" y="4805019"/>
            <a:ext cx="5385211" cy="1884618"/>
          </a:xfrm>
          <a:prstGeom prst="rect">
            <a:avLst/>
          </a:prstGeom>
          <a:noFill/>
        </p:spPr>
        <p:txBody>
          <a:bodyPr wrap="square" rtlCol="0">
            <a:spAutoFit/>
          </a:bodyPr>
          <a:lstStyle/>
          <a:p>
            <a:pPr>
              <a:lnSpc>
                <a:spcPct val="150000"/>
              </a:lnSpc>
            </a:pPr>
            <a:r>
              <a:rPr lang="zh-CN" altLang="en-US" sz="2000" dirty="0">
                <a:latin typeface="Microsoft YaHei" charset="-122"/>
                <a:ea typeface="Microsoft YaHei" charset="-122"/>
                <a:cs typeface="Microsoft YaHei" charset="-122"/>
              </a:rPr>
              <a:t>校验和计算：</a:t>
            </a:r>
            <a:endParaRPr lang="en-US" altLang="zh-CN" sz="2000" dirty="0">
              <a:latin typeface="Microsoft YaHei" charset="-122"/>
              <a:ea typeface="Microsoft YaHei" charset="-122"/>
              <a:cs typeface="Microsoft YaHei" charset="-122"/>
            </a:endParaRPr>
          </a:p>
          <a:p>
            <a:pPr>
              <a:lnSpc>
                <a:spcPct val="150000"/>
              </a:lnSpc>
            </a:pPr>
            <a:r>
              <a:rPr lang="zh-CN" altLang="en-US" sz="2000" dirty="0">
                <a:latin typeface="Microsoft YaHei" charset="-122"/>
                <a:ea typeface="Microsoft YaHei" charset="-122"/>
                <a:cs typeface="Microsoft YaHei" charset="-122"/>
              </a:rPr>
              <a:t>       </a:t>
            </a:r>
            <a:r>
              <a:rPr lang="zh-CN" altLang="en-US" sz="2000" dirty="0">
                <a:latin typeface="微软雅黑" panose="020B0503020204020204" charset="-122"/>
                <a:ea typeface="微软雅黑" panose="020B0503020204020204" charset="-122"/>
                <a:cs typeface="微软雅黑" panose="020B0503020204020204" charset="-122"/>
              </a:rPr>
              <a:t>第一步：求数值之和。</a:t>
            </a:r>
            <a:endParaRPr lang="en-US" altLang="zh-CN" sz="20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第二步：溢出回卷。</a:t>
            </a: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第三步：求反码。</a:t>
            </a:r>
            <a:r>
              <a:rPr kumimoji="1" lang="zh-CN" altLang="en-US" sz="2000" dirty="0">
                <a:latin typeface="Microsoft YaHei" charset="-122"/>
                <a:ea typeface="Microsoft YaHei" charset="-122"/>
                <a:cs typeface="Microsoft YaHei" charset="-122"/>
              </a:rPr>
              <a:t>      </a:t>
            </a:r>
            <a:endParaRPr kumimoji="1" lang="en-US" altLang="zh-CN"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6983804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6"/>
          <p:cNvSpPr txBox="1"/>
          <p:nvPr/>
        </p:nvSpPr>
        <p:spPr>
          <a:xfrm>
            <a:off x="688245" y="3221457"/>
            <a:ext cx="2288540" cy="461665"/>
          </a:xfrm>
          <a:prstGeom prst="rect">
            <a:avLst/>
          </a:prstGeom>
          <a:noFill/>
        </p:spPr>
        <p:txBody>
          <a:bodyPr wrap="square" rtlCol="0">
            <a:spAutoFit/>
          </a:bodyPr>
          <a:lstStyle/>
          <a:p>
            <a:r>
              <a:rPr lang="zh-CN" altLang="en-US" sz="2400" dirty="0"/>
              <a:t>第三章   传输层</a:t>
            </a:r>
          </a:p>
        </p:txBody>
      </p:sp>
      <p:sp>
        <p:nvSpPr>
          <p:cNvPr id="9" name="文本框 8"/>
          <p:cNvSpPr txBox="1"/>
          <p:nvPr/>
        </p:nvSpPr>
        <p:spPr>
          <a:xfrm>
            <a:off x="3795140" y="1570039"/>
            <a:ext cx="4763643" cy="3785652"/>
          </a:xfrm>
          <a:prstGeom prst="rect">
            <a:avLst/>
          </a:prstGeom>
          <a:noFill/>
        </p:spPr>
        <p:txBody>
          <a:bodyPr wrap="square" rtlCol="0">
            <a:spAutoFit/>
          </a:bodyPr>
          <a:lstStyle/>
          <a:p>
            <a:pPr>
              <a:lnSpc>
                <a:spcPct val="200000"/>
              </a:lnSpc>
            </a:pPr>
            <a:r>
              <a:rPr lang="zh-CN" altLang="en-US" sz="2400" dirty="0"/>
              <a:t>第一节 传输层的基本服务</a:t>
            </a:r>
            <a:endParaRPr lang="en-US" altLang="zh-CN" sz="2400" dirty="0"/>
          </a:p>
          <a:p>
            <a:pPr>
              <a:lnSpc>
                <a:spcPct val="200000"/>
              </a:lnSpc>
            </a:pPr>
            <a:r>
              <a:rPr lang="zh-CN" altLang="en-US" sz="2400" dirty="0"/>
              <a:t>第二节 传输层的复用与分解</a:t>
            </a:r>
            <a:endParaRPr lang="en-US" altLang="zh-CN" sz="2400" dirty="0"/>
          </a:p>
          <a:p>
            <a:pPr>
              <a:lnSpc>
                <a:spcPct val="200000"/>
              </a:lnSpc>
            </a:pPr>
            <a:r>
              <a:rPr lang="zh-CN" altLang="en-US" sz="2400" dirty="0"/>
              <a:t>第三节 停</a:t>
            </a:r>
            <a:r>
              <a:rPr lang="en-US" altLang="zh-CN" sz="2400" dirty="0"/>
              <a:t>-</a:t>
            </a:r>
            <a:r>
              <a:rPr lang="zh-CN" altLang="en-US" sz="2400" dirty="0"/>
              <a:t>等协议与滑动窗口协议</a:t>
            </a:r>
            <a:endParaRPr lang="en-US" altLang="zh-CN" sz="2400" dirty="0"/>
          </a:p>
          <a:p>
            <a:pPr>
              <a:lnSpc>
                <a:spcPct val="200000"/>
              </a:lnSpc>
            </a:pPr>
            <a:r>
              <a:rPr lang="zh-CN" altLang="en-US" sz="2400" dirty="0"/>
              <a:t>第四节 用户数据报协议（</a:t>
            </a:r>
            <a:r>
              <a:rPr lang="en-US" altLang="zh-CN" sz="2400" dirty="0"/>
              <a:t>UDP</a:t>
            </a:r>
            <a:r>
              <a:rPr lang="zh-CN" altLang="en-US" sz="2400" dirty="0"/>
              <a:t>）</a:t>
            </a:r>
            <a:endParaRPr lang="en-US" altLang="zh-CN" sz="2400" dirty="0"/>
          </a:p>
          <a:p>
            <a:pPr>
              <a:lnSpc>
                <a:spcPct val="200000"/>
              </a:lnSpc>
            </a:pPr>
            <a:r>
              <a:rPr lang="zh-CN" altLang="en-US" sz="2400" dirty="0">
                <a:solidFill>
                  <a:srgbClr val="FF0000"/>
                </a:solidFill>
              </a:rPr>
              <a:t>第五节 传输控制协议（</a:t>
            </a:r>
            <a:r>
              <a:rPr lang="en-US" altLang="zh-CN" sz="2400" dirty="0">
                <a:solidFill>
                  <a:srgbClr val="FF0000"/>
                </a:solidFill>
              </a:rPr>
              <a:t>TCP</a:t>
            </a:r>
            <a:r>
              <a:rPr lang="zh-CN" altLang="en-US" sz="2400" dirty="0">
                <a:solidFill>
                  <a:srgbClr val="FF0000"/>
                </a:solidFill>
              </a:rPr>
              <a:t>）</a:t>
            </a:r>
          </a:p>
        </p:txBody>
      </p:sp>
      <p:sp>
        <p:nvSpPr>
          <p:cNvPr id="10" name="左大括号 9"/>
          <p:cNvSpPr/>
          <p:nvPr/>
        </p:nvSpPr>
        <p:spPr>
          <a:xfrm>
            <a:off x="3070288" y="1993965"/>
            <a:ext cx="537845" cy="291665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29987846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0" y="2508225"/>
            <a:ext cx="1651413" cy="1323439"/>
          </a:xfrm>
          <a:prstGeom prst="rect">
            <a:avLst/>
          </a:prstGeom>
          <a:noFill/>
        </p:spPr>
        <p:txBody>
          <a:bodyPr wrap="square" rtlCol="0">
            <a:spAutoFit/>
          </a:bodyPr>
          <a:lstStyle/>
          <a:p>
            <a:pPr>
              <a:lnSpc>
                <a:spcPct val="200000"/>
              </a:lnSpc>
            </a:pPr>
            <a:r>
              <a:rPr lang="zh-CN" altLang="en-US" sz="2000" dirty="0"/>
              <a:t>传输控制</a:t>
            </a:r>
            <a:endParaRPr lang="en-US" altLang="zh-CN" sz="2000" dirty="0"/>
          </a:p>
          <a:p>
            <a:pPr>
              <a:lnSpc>
                <a:spcPct val="200000"/>
              </a:lnSpc>
            </a:pPr>
            <a:r>
              <a:rPr lang="zh-CN" altLang="en-US" sz="2000" dirty="0"/>
              <a:t>协议（</a:t>
            </a:r>
            <a:r>
              <a:rPr lang="en-US" altLang="zh-CN" sz="2000" dirty="0"/>
              <a:t>TCP</a:t>
            </a:r>
            <a:r>
              <a:rPr lang="zh-CN" altLang="en-US" sz="2000" dirty="0"/>
              <a:t>）</a:t>
            </a:r>
          </a:p>
        </p:txBody>
      </p:sp>
      <p:sp>
        <p:nvSpPr>
          <p:cNvPr id="6" name="文本框 5"/>
          <p:cNvSpPr txBox="1"/>
          <p:nvPr/>
        </p:nvSpPr>
        <p:spPr>
          <a:xfrm>
            <a:off x="1966008" y="627391"/>
            <a:ext cx="4763643" cy="5078313"/>
          </a:xfrm>
          <a:prstGeom prst="rect">
            <a:avLst/>
          </a:prstGeom>
          <a:noFill/>
        </p:spPr>
        <p:txBody>
          <a:bodyPr wrap="square" rtlCol="0">
            <a:spAutoFit/>
          </a:bodyPr>
          <a:lstStyle/>
          <a:p>
            <a:pPr>
              <a:lnSpc>
                <a:spcPct val="150000"/>
              </a:lnSpc>
            </a:pPr>
            <a:r>
              <a:rPr lang="en-US" altLang="zh-CN" sz="2400" dirty="0">
                <a:solidFill>
                  <a:srgbClr val="FF0000"/>
                </a:solidFill>
              </a:rPr>
              <a:t>TCP</a:t>
            </a:r>
            <a:r>
              <a:rPr lang="zh-CN" altLang="en-US" sz="2400" dirty="0">
                <a:solidFill>
                  <a:srgbClr val="FF0000"/>
                </a:solidFill>
              </a:rPr>
              <a:t>报文段结构</a:t>
            </a:r>
            <a:endParaRPr lang="en-US" altLang="zh-CN" sz="2400" dirty="0">
              <a:solidFill>
                <a:srgbClr val="FF0000"/>
              </a:solidFill>
            </a:endParaRPr>
          </a:p>
          <a:p>
            <a:pPr>
              <a:lnSpc>
                <a:spcPct val="150000"/>
              </a:lnSpc>
            </a:pPr>
            <a:endParaRPr lang="en-US" altLang="zh-CN" sz="2400" dirty="0"/>
          </a:p>
          <a:p>
            <a:pPr>
              <a:lnSpc>
                <a:spcPct val="150000"/>
              </a:lnSpc>
            </a:pPr>
            <a:r>
              <a:rPr lang="en-US" altLang="zh-CN" sz="2400" dirty="0"/>
              <a:t>TCP</a:t>
            </a:r>
            <a:r>
              <a:rPr lang="zh-CN" altLang="en-US" sz="2400" dirty="0"/>
              <a:t>连接管理</a:t>
            </a:r>
            <a:endParaRPr lang="en-US" altLang="zh-CN" sz="2400" dirty="0"/>
          </a:p>
          <a:p>
            <a:pPr>
              <a:lnSpc>
                <a:spcPct val="150000"/>
              </a:lnSpc>
            </a:pPr>
            <a:endParaRPr lang="en-US" altLang="zh-CN" sz="2400" dirty="0"/>
          </a:p>
          <a:p>
            <a:pPr>
              <a:lnSpc>
                <a:spcPct val="150000"/>
              </a:lnSpc>
            </a:pPr>
            <a:r>
              <a:rPr lang="en-US" altLang="zh-CN" sz="2400" dirty="0"/>
              <a:t>TCP</a:t>
            </a:r>
            <a:r>
              <a:rPr lang="zh-CN" altLang="en-US" sz="2400" dirty="0"/>
              <a:t>可靠数据传输</a:t>
            </a:r>
            <a:endParaRPr lang="en-US" altLang="zh-CN" sz="2400" dirty="0"/>
          </a:p>
          <a:p>
            <a:pPr>
              <a:lnSpc>
                <a:spcPct val="150000"/>
              </a:lnSpc>
            </a:pPr>
            <a:endParaRPr lang="en-US" altLang="zh-CN" sz="2400" dirty="0"/>
          </a:p>
          <a:p>
            <a:pPr>
              <a:lnSpc>
                <a:spcPct val="150000"/>
              </a:lnSpc>
            </a:pPr>
            <a:r>
              <a:rPr lang="en-US" altLang="zh-CN" sz="2400" dirty="0"/>
              <a:t>TCP</a:t>
            </a:r>
            <a:r>
              <a:rPr lang="zh-CN" altLang="en-US" sz="2400" dirty="0"/>
              <a:t>流量控制</a:t>
            </a:r>
            <a:endParaRPr lang="en-US" altLang="zh-CN" sz="2400" dirty="0"/>
          </a:p>
          <a:p>
            <a:pPr>
              <a:lnSpc>
                <a:spcPct val="150000"/>
              </a:lnSpc>
            </a:pPr>
            <a:endParaRPr lang="en-US" altLang="zh-CN" sz="2400" dirty="0"/>
          </a:p>
          <a:p>
            <a:pPr>
              <a:lnSpc>
                <a:spcPct val="150000"/>
              </a:lnSpc>
            </a:pPr>
            <a:r>
              <a:rPr lang="en-US" altLang="zh-CN" sz="2400" dirty="0"/>
              <a:t>TCP</a:t>
            </a:r>
            <a:r>
              <a:rPr lang="zh-CN" altLang="en-US" sz="2400" dirty="0"/>
              <a:t>拥塞控制</a:t>
            </a:r>
          </a:p>
        </p:txBody>
      </p:sp>
      <p:sp>
        <p:nvSpPr>
          <p:cNvPr id="9" name="左大括号 8"/>
          <p:cNvSpPr/>
          <p:nvPr/>
        </p:nvSpPr>
        <p:spPr>
          <a:xfrm>
            <a:off x="1336818" y="977405"/>
            <a:ext cx="629190" cy="437828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96570106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文本框 24"/>
          <p:cNvSpPr txBox="1"/>
          <p:nvPr/>
        </p:nvSpPr>
        <p:spPr>
          <a:xfrm>
            <a:off x="614143" y="944244"/>
            <a:ext cx="10723167" cy="4431983"/>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传输控制协议</a:t>
            </a:r>
            <a:r>
              <a:rPr lang="en-US" altLang="zh-CN" sz="2400" dirty="0">
                <a:latin typeface="微软雅黑" panose="020B0503020204020204" charset="-122"/>
                <a:ea typeface="微软雅黑" panose="020B0503020204020204" charset="-122"/>
                <a:cs typeface="微软雅黑" panose="020B0503020204020204" charset="-122"/>
              </a:rPr>
              <a:t>(</a:t>
            </a:r>
            <a:r>
              <a:rPr lang="en-US" altLang="zh-CN" sz="2400" dirty="0"/>
              <a:t>Transmission Control Protocol ,</a:t>
            </a: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：传输层协议。提供面向连接、可靠、有序、字节流 传输服务。</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a:t>
            </a: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第一、应用进程</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先建立连接</a:t>
            </a:r>
            <a:r>
              <a:rPr lang="zh-CN" altLang="en-US" sz="2400" dirty="0">
                <a:latin typeface="微软雅黑" panose="020B0503020204020204" charset="-122"/>
                <a:ea typeface="微软雅黑" panose="020B0503020204020204" charset="-122"/>
                <a:cs typeface="微软雅黑" panose="020B0503020204020204" charset="-122"/>
              </a:rPr>
              <a:t>。</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第二、每一条</a:t>
            </a: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连接只有</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两个</a:t>
            </a:r>
            <a:r>
              <a:rPr lang="zh-CN" altLang="en-US" sz="2400" dirty="0">
                <a:latin typeface="微软雅黑" panose="020B0503020204020204" charset="-122"/>
                <a:ea typeface="微软雅黑" panose="020B0503020204020204" charset="-122"/>
                <a:cs typeface="微软雅黑" panose="020B0503020204020204" charset="-122"/>
              </a:rPr>
              <a:t>端点。</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第三、</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可靠交付</a:t>
            </a:r>
            <a:r>
              <a:rPr lang="zh-CN" altLang="en-US" sz="2400" dirty="0">
                <a:latin typeface="微软雅黑" panose="020B0503020204020204" charset="-122"/>
                <a:ea typeface="微软雅黑" panose="020B0503020204020204" charset="-122"/>
                <a:cs typeface="微软雅黑" panose="020B0503020204020204" charset="-122"/>
              </a:rPr>
              <a:t>：无差错，不丢失，不重复，按序到达</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第四、</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全双工</a:t>
            </a:r>
            <a:r>
              <a:rPr lang="zh-CN" altLang="en-US" sz="2400" dirty="0">
                <a:latin typeface="微软雅黑" panose="020B0503020204020204" charset="-122"/>
                <a:ea typeface="微软雅黑" panose="020B0503020204020204" charset="-122"/>
                <a:cs typeface="微软雅黑" panose="020B0503020204020204" charset="-122"/>
              </a:rPr>
              <a:t>通信。</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第五、面向</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字节流</a:t>
            </a:r>
            <a:r>
              <a:rPr lang="zh-CN" altLang="en-US" sz="2400" dirty="0">
                <a:latin typeface="微软雅黑" panose="020B0503020204020204" charset="-122"/>
                <a:ea typeface="微软雅黑" panose="020B0503020204020204" charset="-122"/>
                <a:cs typeface="微软雅黑" panose="020B0503020204020204" charset="-122"/>
              </a:rPr>
              <a:t>。</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流：字节序列。应用程序和</a:t>
            </a:r>
            <a:r>
              <a:rPr lang="en-US" altLang="zh-CN" sz="2000" dirty="0">
                <a:latin typeface="微软雅黑" panose="020B0503020204020204" charset="-122"/>
                <a:ea typeface="微软雅黑" panose="020B0503020204020204" charset="-122"/>
                <a:cs typeface="微软雅黑" panose="020B0503020204020204" charset="-122"/>
              </a:rPr>
              <a:t>TCP</a:t>
            </a:r>
            <a:r>
              <a:rPr lang="zh-CN" altLang="en-US" sz="2000" dirty="0">
                <a:latin typeface="微软雅黑" panose="020B0503020204020204" charset="-122"/>
                <a:ea typeface="微软雅黑" panose="020B0503020204020204" charset="-122"/>
                <a:cs typeface="微软雅黑" panose="020B0503020204020204" charset="-122"/>
              </a:rPr>
              <a:t>的交互是一个个数据块，</a:t>
            </a:r>
            <a:r>
              <a:rPr lang="en-US" altLang="zh-CN" sz="2000" dirty="0">
                <a:latin typeface="微软雅黑" panose="020B0503020204020204" charset="-122"/>
                <a:ea typeface="微软雅黑" panose="020B0503020204020204" charset="-122"/>
                <a:cs typeface="微软雅黑" panose="020B0503020204020204" charset="-122"/>
              </a:rPr>
              <a:t>TCP</a:t>
            </a:r>
            <a:r>
              <a:rPr lang="zh-CN" altLang="en-US" sz="2000" dirty="0">
                <a:latin typeface="微软雅黑" panose="020B0503020204020204" charset="-122"/>
                <a:ea typeface="微软雅黑" panose="020B0503020204020204" charset="-122"/>
                <a:cs typeface="微软雅黑" panose="020B0503020204020204" charset="-122"/>
              </a:rPr>
              <a:t>把他们看做是无结构字节流。</a:t>
            </a:r>
          </a:p>
        </p:txBody>
      </p:sp>
    </p:spTree>
    <p:extLst>
      <p:ext uri="{BB962C8B-B14F-4D97-AF65-F5344CB8AC3E}">
        <p14:creationId xmlns:p14="http://schemas.microsoft.com/office/powerpoint/2010/main" val="51704159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aphicFrame>
        <p:nvGraphicFramePr>
          <p:cNvPr id="6" name="表格 5"/>
          <p:cNvGraphicFramePr/>
          <p:nvPr>
            <p:extLst>
              <p:ext uri="{D42A27DB-BD31-4B8C-83A1-F6EECF244321}">
                <p14:modId xmlns:p14="http://schemas.microsoft.com/office/powerpoint/2010/main" val="2094998152"/>
              </p:ext>
            </p:extLst>
          </p:nvPr>
        </p:nvGraphicFramePr>
        <p:xfrm>
          <a:off x="1915825" y="1564208"/>
          <a:ext cx="7881620" cy="3749040"/>
        </p:xfrm>
        <a:graphic>
          <a:graphicData uri="http://schemas.openxmlformats.org/drawingml/2006/table">
            <a:tbl>
              <a:tblPr firstRow="1" bandRow="1">
                <a:tableStyleId>{5940675A-B579-460E-94D1-54222C63F5DA}</a:tableStyleId>
              </a:tblPr>
              <a:tblGrid>
                <a:gridCol w="960755">
                  <a:extLst>
                    <a:ext uri="{9D8B030D-6E8A-4147-A177-3AD203B41FA5}">
                      <a16:colId xmlns:a16="http://schemas.microsoft.com/office/drawing/2014/main" val="20000"/>
                    </a:ext>
                  </a:extLst>
                </a:gridCol>
                <a:gridCol w="1458595">
                  <a:extLst>
                    <a:ext uri="{9D8B030D-6E8A-4147-A177-3AD203B41FA5}">
                      <a16:colId xmlns:a16="http://schemas.microsoft.com/office/drawing/2014/main" val="20001"/>
                    </a:ext>
                  </a:extLst>
                </a:gridCol>
                <a:gridCol w="29464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45745">
                  <a:extLst>
                    <a:ext uri="{9D8B030D-6E8A-4147-A177-3AD203B41FA5}">
                      <a16:colId xmlns:a16="http://schemas.microsoft.com/office/drawing/2014/main" val="20004"/>
                    </a:ext>
                  </a:extLst>
                </a:gridCol>
                <a:gridCol w="223520">
                  <a:extLst>
                    <a:ext uri="{9D8B030D-6E8A-4147-A177-3AD203B41FA5}">
                      <a16:colId xmlns:a16="http://schemas.microsoft.com/office/drawing/2014/main" val="20005"/>
                    </a:ext>
                  </a:extLst>
                </a:gridCol>
                <a:gridCol w="294640">
                  <a:extLst>
                    <a:ext uri="{9D8B030D-6E8A-4147-A177-3AD203B41FA5}">
                      <a16:colId xmlns:a16="http://schemas.microsoft.com/office/drawing/2014/main" val="20006"/>
                    </a:ext>
                  </a:extLst>
                </a:gridCol>
                <a:gridCol w="267970">
                  <a:extLst>
                    <a:ext uri="{9D8B030D-6E8A-4147-A177-3AD203B41FA5}">
                      <a16:colId xmlns:a16="http://schemas.microsoft.com/office/drawing/2014/main" val="20007"/>
                    </a:ext>
                  </a:extLst>
                </a:gridCol>
                <a:gridCol w="2172970">
                  <a:extLst>
                    <a:ext uri="{9D8B030D-6E8A-4147-A177-3AD203B41FA5}">
                      <a16:colId xmlns:a16="http://schemas.microsoft.com/office/drawing/2014/main" val="20008"/>
                    </a:ext>
                  </a:extLst>
                </a:gridCol>
                <a:gridCol w="1754505">
                  <a:extLst>
                    <a:ext uri="{9D8B030D-6E8A-4147-A177-3AD203B41FA5}">
                      <a16:colId xmlns:a16="http://schemas.microsoft.com/office/drawing/2014/main" val="20009"/>
                    </a:ext>
                  </a:extLst>
                </a:gridCol>
              </a:tblGrid>
              <a:tr h="396240">
                <a:tc gridSpan="8">
                  <a:txBody>
                    <a:bodyPr/>
                    <a:lstStyle/>
                    <a:p>
                      <a:pPr algn="ctr">
                        <a:buNone/>
                      </a:pPr>
                      <a:r>
                        <a:rPr lang="zh-CN" altLang="en-US" sz="2000"/>
                        <a:t>源端口号</a:t>
                      </a:r>
                      <a:endParaRPr lang="zh-CN" altLang="en-US" sz="2000" b="1">
                        <a:solidFill>
                          <a:schemeClr val="tx1"/>
                        </a:solidFill>
                        <a:latin typeface="微软雅黑" panose="020B0503020204020204" charset="-122"/>
                        <a:ea typeface="微软雅黑" panose="020B0503020204020204" charset="-122"/>
                      </a:endParaRPr>
                    </a:p>
                  </a:txBody>
                  <a:tcPr anchor="ct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2">
                  <a:txBody>
                    <a:bodyPr/>
                    <a:lstStyle/>
                    <a:p>
                      <a:pPr algn="ctr">
                        <a:buNone/>
                      </a:pPr>
                      <a:r>
                        <a:rPr lang="zh-CN" altLang="en-US" sz="2000" dirty="0"/>
                        <a:t>目的端口号</a:t>
                      </a:r>
                      <a:endParaRPr lang="zh-CN" altLang="en-US" sz="2000" b="1" dirty="0">
                        <a:solidFill>
                          <a:schemeClr val="tx1"/>
                        </a:solidFill>
                        <a:latin typeface="微软雅黑" panose="020B0503020204020204" charset="-122"/>
                        <a:ea typeface="微软雅黑" panose="020B0503020204020204" charset="-122"/>
                      </a:endParaRPr>
                    </a:p>
                  </a:txBody>
                  <a:tcPr anchor="ctr"/>
                </a:tc>
                <a:tc hMerge="1">
                  <a:txBody>
                    <a:bodyPr/>
                    <a:lstStyle/>
                    <a:p>
                      <a:endParaRPr lang="zh-CN"/>
                    </a:p>
                  </a:txBody>
                  <a:tcPr/>
                </a:tc>
                <a:extLst>
                  <a:ext uri="{0D108BD9-81ED-4DB2-BD59-A6C34878D82A}">
                    <a16:rowId xmlns:a16="http://schemas.microsoft.com/office/drawing/2014/main" val="10000"/>
                  </a:ext>
                </a:extLst>
              </a:tr>
              <a:tr h="381000">
                <a:tc gridSpan="10">
                  <a:txBody>
                    <a:bodyPr/>
                    <a:lstStyle/>
                    <a:p>
                      <a:pPr algn="ctr">
                        <a:buNone/>
                      </a:pPr>
                      <a:r>
                        <a:rPr lang="zh-CN" altLang="en-US" sz="2000" dirty="0"/>
                        <a:t>序号</a:t>
                      </a:r>
                      <a:endParaRPr lang="zh-CN" altLang="en-US" sz="2000" b="1" dirty="0">
                        <a:solidFill>
                          <a:schemeClr val="tx1"/>
                        </a:solidFill>
                        <a:latin typeface="微软雅黑" panose="020B0503020204020204" charset="-122"/>
                        <a:ea typeface="微软雅黑" panose="020B0503020204020204" charset="-122"/>
                      </a:endParaRPr>
                    </a:p>
                  </a:txBody>
                  <a:tcPr anchor="ct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396240">
                <a:tc gridSpan="10">
                  <a:txBody>
                    <a:bodyPr/>
                    <a:lstStyle/>
                    <a:p>
                      <a:pPr algn="ctr">
                        <a:buNone/>
                      </a:pPr>
                      <a:r>
                        <a:rPr lang="zh-CN" altLang="en-US" sz="2000" dirty="0"/>
                        <a:t>确认序号</a:t>
                      </a:r>
                      <a:endParaRPr lang="zh-CN" altLang="en-US" sz="2000" b="1" dirty="0">
                        <a:solidFill>
                          <a:schemeClr val="tx1"/>
                        </a:solidFill>
                        <a:latin typeface="微软雅黑" panose="020B0503020204020204" charset="-122"/>
                        <a:ea typeface="微软雅黑" panose="020B0503020204020204" charset="-122"/>
                      </a:endParaRPr>
                    </a:p>
                  </a:txBody>
                  <a:tcPr anchor="ct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381000">
                <a:tc>
                  <a:txBody>
                    <a:bodyPr/>
                    <a:lstStyle/>
                    <a:p>
                      <a:pPr algn="ctr">
                        <a:buNone/>
                      </a:pPr>
                      <a:r>
                        <a:rPr lang="zh-CN" altLang="en-US" sz="2000" dirty="0">
                          <a:sym typeface="+mn-ea"/>
                        </a:rPr>
                        <a:t>首部长度</a:t>
                      </a:r>
                      <a:endParaRPr lang="zh-CN" altLang="en-US" sz="2000" b="1" dirty="0">
                        <a:solidFill>
                          <a:schemeClr val="tx1"/>
                        </a:solidFill>
                        <a:latin typeface="微软雅黑" panose="020B0503020204020204" charset="-122"/>
                        <a:ea typeface="微软雅黑" panose="020B0503020204020204" charset="-122"/>
                        <a:sym typeface="+mn-ea"/>
                      </a:endParaRPr>
                    </a:p>
                  </a:txBody>
                  <a:tcPr anchor="ctr"/>
                </a:tc>
                <a:tc>
                  <a:txBody>
                    <a:bodyPr/>
                    <a:lstStyle/>
                    <a:p>
                      <a:pPr algn="ctr">
                        <a:buNone/>
                      </a:pPr>
                      <a:r>
                        <a:rPr lang="zh-CN" altLang="en-US" sz="2000">
                          <a:sym typeface="+mn-ea"/>
                        </a:rPr>
                        <a:t>保留</a:t>
                      </a:r>
                    </a:p>
                    <a:p>
                      <a:pPr algn="ctr">
                        <a:buNone/>
                      </a:pPr>
                      <a:endParaRPr lang="zh-CN" altLang="en-US" sz="2000" b="1">
                        <a:solidFill>
                          <a:schemeClr val="tx1"/>
                        </a:solidFill>
                        <a:latin typeface="微软雅黑" panose="020B0503020204020204" charset="-122"/>
                        <a:ea typeface="微软雅黑" panose="020B0503020204020204" charset="-122"/>
                        <a:sym typeface="+mn-ea"/>
                      </a:endParaRPr>
                    </a:p>
                  </a:txBody>
                  <a:tcPr anchor="ctr"/>
                </a:tc>
                <a:tc>
                  <a:txBody>
                    <a:bodyPr/>
                    <a:lstStyle/>
                    <a:p>
                      <a:pPr algn="ctr">
                        <a:buNone/>
                      </a:pPr>
                      <a:r>
                        <a:rPr lang="en-US" altLang="zh-CN" sz="2000" dirty="0"/>
                        <a:t>URG</a:t>
                      </a:r>
                      <a:endParaRPr lang="en-US" altLang="zh-CN" sz="2000" b="1" dirty="0">
                        <a:solidFill>
                          <a:schemeClr val="tx1"/>
                        </a:solidFill>
                        <a:latin typeface="微软雅黑" panose="020B0503020204020204" charset="-122"/>
                        <a:ea typeface="微软雅黑" panose="020B0503020204020204" charset="-122"/>
                      </a:endParaRPr>
                    </a:p>
                  </a:txBody>
                  <a:tcPr anchor="ctr"/>
                </a:tc>
                <a:tc>
                  <a:txBody>
                    <a:bodyPr/>
                    <a:lstStyle/>
                    <a:p>
                      <a:pPr algn="ctr">
                        <a:buNone/>
                      </a:pPr>
                      <a:r>
                        <a:rPr lang="en-US" altLang="zh-CN" sz="2000"/>
                        <a:t>ACK</a:t>
                      </a:r>
                      <a:endParaRPr lang="en-US" altLang="zh-CN" sz="2000" b="1">
                        <a:solidFill>
                          <a:schemeClr val="tx1"/>
                        </a:solidFill>
                        <a:latin typeface="微软雅黑" panose="020B0503020204020204" charset="-122"/>
                        <a:ea typeface="微软雅黑" panose="020B0503020204020204" charset="-122"/>
                      </a:endParaRPr>
                    </a:p>
                  </a:txBody>
                  <a:tcPr anchor="ctr"/>
                </a:tc>
                <a:tc>
                  <a:txBody>
                    <a:bodyPr/>
                    <a:lstStyle/>
                    <a:p>
                      <a:pPr algn="ctr">
                        <a:buNone/>
                      </a:pPr>
                      <a:r>
                        <a:rPr lang="en-US" altLang="zh-CN" sz="2000"/>
                        <a:t>PSH</a:t>
                      </a:r>
                      <a:endParaRPr lang="en-US" altLang="zh-CN" sz="2000" b="1">
                        <a:solidFill>
                          <a:schemeClr val="tx1"/>
                        </a:solidFill>
                        <a:latin typeface="微软雅黑" panose="020B0503020204020204" charset="-122"/>
                        <a:ea typeface="微软雅黑" panose="020B0503020204020204" charset="-122"/>
                      </a:endParaRPr>
                    </a:p>
                  </a:txBody>
                  <a:tcPr anchor="ctr"/>
                </a:tc>
                <a:tc>
                  <a:txBody>
                    <a:bodyPr/>
                    <a:lstStyle/>
                    <a:p>
                      <a:pPr algn="ctr">
                        <a:buNone/>
                      </a:pPr>
                      <a:r>
                        <a:rPr lang="en-US" altLang="zh-CN" sz="2000"/>
                        <a:t>RST</a:t>
                      </a:r>
                      <a:endParaRPr lang="en-US" altLang="zh-CN" sz="2000" b="1">
                        <a:solidFill>
                          <a:schemeClr val="tx1"/>
                        </a:solidFill>
                        <a:latin typeface="微软雅黑" panose="020B0503020204020204" charset="-122"/>
                        <a:ea typeface="微软雅黑" panose="020B0503020204020204" charset="-122"/>
                      </a:endParaRPr>
                    </a:p>
                  </a:txBody>
                  <a:tcPr anchor="ctr"/>
                </a:tc>
                <a:tc>
                  <a:txBody>
                    <a:bodyPr/>
                    <a:lstStyle/>
                    <a:p>
                      <a:pPr algn="ctr">
                        <a:buNone/>
                      </a:pPr>
                      <a:r>
                        <a:rPr lang="en-US" altLang="zh-CN" sz="2000"/>
                        <a:t>SYN</a:t>
                      </a:r>
                      <a:endParaRPr lang="en-US" altLang="zh-CN" sz="2000" b="1">
                        <a:solidFill>
                          <a:schemeClr val="tx1"/>
                        </a:solidFill>
                        <a:latin typeface="微软雅黑" panose="020B0503020204020204" charset="-122"/>
                        <a:ea typeface="微软雅黑" panose="020B0503020204020204" charset="-122"/>
                      </a:endParaRPr>
                    </a:p>
                  </a:txBody>
                  <a:tcPr anchor="ctr"/>
                </a:tc>
                <a:tc>
                  <a:txBody>
                    <a:bodyPr/>
                    <a:lstStyle/>
                    <a:p>
                      <a:pPr algn="ctr">
                        <a:buNone/>
                      </a:pPr>
                      <a:r>
                        <a:rPr lang="en-US" altLang="zh-CN" sz="2000"/>
                        <a:t>F</a:t>
                      </a:r>
                    </a:p>
                    <a:p>
                      <a:pPr algn="ctr">
                        <a:buNone/>
                      </a:pPr>
                      <a:r>
                        <a:rPr lang="en-US" altLang="zh-CN" sz="2000"/>
                        <a:t>IN</a:t>
                      </a:r>
                      <a:endParaRPr lang="en-US" altLang="zh-CN" sz="2000" b="1">
                        <a:solidFill>
                          <a:schemeClr val="tx1"/>
                        </a:solidFill>
                        <a:latin typeface="微软雅黑" panose="020B0503020204020204" charset="-122"/>
                        <a:ea typeface="微软雅黑" panose="020B0503020204020204" charset="-122"/>
                      </a:endParaRPr>
                    </a:p>
                  </a:txBody>
                  <a:tcPr anchor="ctr"/>
                </a:tc>
                <a:tc gridSpan="2">
                  <a:txBody>
                    <a:bodyPr/>
                    <a:lstStyle/>
                    <a:p>
                      <a:pPr algn="ctr">
                        <a:buNone/>
                      </a:pPr>
                      <a:r>
                        <a:rPr lang="zh-CN" altLang="en-US" sz="2000" dirty="0">
                          <a:sym typeface="+mn-ea"/>
                        </a:rPr>
                        <a:t>接收窗口</a:t>
                      </a:r>
                      <a:endParaRPr lang="zh-CN" altLang="en-US" sz="2000" b="1" dirty="0">
                        <a:solidFill>
                          <a:schemeClr val="tx1"/>
                        </a:solidFill>
                        <a:latin typeface="微软雅黑" panose="020B0503020204020204" charset="-122"/>
                        <a:ea typeface="微软雅黑" panose="020B0503020204020204" charset="-122"/>
                        <a:sym typeface="+mn-ea"/>
                      </a:endParaRPr>
                    </a:p>
                  </a:txBody>
                  <a:tcPr anchor="ctr"/>
                </a:tc>
                <a:tc hMerge="1">
                  <a:txBody>
                    <a:bodyPr/>
                    <a:lstStyle/>
                    <a:p>
                      <a:endParaRPr lang="zh-CN"/>
                    </a:p>
                  </a:txBody>
                  <a:tcPr/>
                </a:tc>
                <a:extLst>
                  <a:ext uri="{0D108BD9-81ED-4DB2-BD59-A6C34878D82A}">
                    <a16:rowId xmlns:a16="http://schemas.microsoft.com/office/drawing/2014/main" val="10003"/>
                  </a:ext>
                </a:extLst>
              </a:tr>
              <a:tr h="381000">
                <a:tc gridSpan="8">
                  <a:txBody>
                    <a:bodyPr/>
                    <a:lstStyle/>
                    <a:p>
                      <a:pPr algn="ctr">
                        <a:buNone/>
                      </a:pPr>
                      <a:endParaRPr lang="zh-CN" altLang="en-US" sz="2000" b="1">
                        <a:solidFill>
                          <a:schemeClr val="tx1"/>
                        </a:solidFill>
                        <a:latin typeface="微软雅黑" panose="020B0503020204020204" charset="-122"/>
                        <a:ea typeface="微软雅黑" panose="020B0503020204020204" charset="-122"/>
                      </a:endParaRPr>
                    </a:p>
                  </a:txBody>
                  <a:tcPr anchor="ctr"/>
                </a:tc>
                <a:tc hMerge="1">
                  <a:txBody>
                    <a:bodyPr/>
                    <a:lstStyle/>
                    <a:p>
                      <a:endParaRPr lang="zh-CN"/>
                    </a:p>
                  </a:txBody>
                  <a:tcPr anchor="ctr">
                    <a:solidFill>
                      <a:schemeClr val="bg1">
                        <a:lumMod val="75000"/>
                      </a:schemeClr>
                    </a:solidFill>
                  </a:tcPr>
                </a:tc>
                <a:tc hMerge="1">
                  <a:txBody>
                    <a:bodyPr/>
                    <a:lstStyle/>
                    <a:p>
                      <a:endParaRPr lang="zh-CN"/>
                    </a:p>
                  </a:txBody>
                  <a:tcPr anchor="ctr">
                    <a:solidFill>
                      <a:schemeClr val="bg1">
                        <a:lumMod val="7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nchor="ctr">
                    <a:solidFill>
                      <a:schemeClr val="bg1">
                        <a:lumMod val="75000"/>
                      </a:schemeClr>
                    </a:solidFill>
                  </a:tcPr>
                </a:tc>
                <a:tc hMerge="1">
                  <a:txBody>
                    <a:bodyPr/>
                    <a:lstStyle/>
                    <a:p>
                      <a:endParaRPr lang="zh-CN"/>
                    </a:p>
                  </a:txBody>
                  <a:tcPr/>
                </a:tc>
                <a:tc hMerge="1">
                  <a:txBody>
                    <a:bodyPr/>
                    <a:lstStyle/>
                    <a:p>
                      <a:endParaRPr lang="zh-CN"/>
                    </a:p>
                  </a:txBody>
                  <a:tcPr/>
                </a:tc>
                <a:tc gridSpan="2">
                  <a:txBody>
                    <a:bodyPr/>
                    <a:lstStyle/>
                    <a:p>
                      <a:pPr algn="ctr">
                        <a:buNone/>
                      </a:pPr>
                      <a:r>
                        <a:rPr lang="zh-CN" altLang="en-US" sz="2000" dirty="0"/>
                        <a:t>紧急指针</a:t>
                      </a:r>
                      <a:endParaRPr lang="zh-CN" altLang="en-US" sz="2000" b="1" dirty="0">
                        <a:solidFill>
                          <a:schemeClr val="tx1"/>
                        </a:solidFill>
                        <a:latin typeface="微软雅黑" panose="020B0503020204020204" charset="-122"/>
                        <a:ea typeface="微软雅黑" panose="020B0503020204020204" charset="-122"/>
                      </a:endParaRPr>
                    </a:p>
                  </a:txBody>
                  <a:tcPr anchor="ctr"/>
                </a:tc>
                <a:tc hMerge="1">
                  <a:txBody>
                    <a:bodyPr/>
                    <a:lstStyle/>
                    <a:p>
                      <a:endParaRPr lang="zh-CN"/>
                    </a:p>
                  </a:txBody>
                  <a:tcPr/>
                </a:tc>
                <a:extLst>
                  <a:ext uri="{0D108BD9-81ED-4DB2-BD59-A6C34878D82A}">
                    <a16:rowId xmlns:a16="http://schemas.microsoft.com/office/drawing/2014/main" val="10004"/>
                  </a:ext>
                </a:extLst>
              </a:tr>
              <a:tr h="396240">
                <a:tc gridSpan="9">
                  <a:txBody>
                    <a:bodyPr/>
                    <a:lstStyle/>
                    <a:p>
                      <a:pPr algn="ctr">
                        <a:buNone/>
                      </a:pPr>
                      <a:r>
                        <a:rPr lang="zh-CN" altLang="en-US" sz="2000"/>
                        <a:t>选项（长度可变）</a:t>
                      </a:r>
                      <a:endParaRPr lang="zh-CN" altLang="en-US" sz="2000" b="1">
                        <a:solidFill>
                          <a:schemeClr val="tx1"/>
                        </a:solidFill>
                        <a:latin typeface="微软雅黑" panose="020B0503020204020204" charset="-122"/>
                        <a:ea typeface="微软雅黑" panose="020B0503020204020204" charset="-122"/>
                      </a:endParaRPr>
                    </a:p>
                  </a:txBody>
                  <a:tcPr anchor="ct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algn="ctr">
                        <a:buNone/>
                      </a:pPr>
                      <a:r>
                        <a:rPr lang="zh-CN" altLang="en-US" sz="2000"/>
                        <a:t>填充</a:t>
                      </a:r>
                      <a:endParaRPr lang="zh-CN" altLang="en-US" sz="2000" b="1">
                        <a:solidFill>
                          <a:schemeClr val="tx1"/>
                        </a:solidFill>
                        <a:latin typeface="微软雅黑" panose="020B0503020204020204" charset="-122"/>
                        <a:ea typeface="微软雅黑" panose="020B0503020204020204" charset="-122"/>
                      </a:endParaRPr>
                    </a:p>
                  </a:txBody>
                  <a:tcPr anchor="ctr"/>
                </a:tc>
                <a:extLst>
                  <a:ext uri="{0D108BD9-81ED-4DB2-BD59-A6C34878D82A}">
                    <a16:rowId xmlns:a16="http://schemas.microsoft.com/office/drawing/2014/main" val="10005"/>
                  </a:ext>
                </a:extLst>
              </a:tr>
              <a:tr h="762000">
                <a:tc gridSpan="10">
                  <a:txBody>
                    <a:bodyPr/>
                    <a:lstStyle/>
                    <a:p>
                      <a:pPr algn="ctr">
                        <a:buNone/>
                      </a:pPr>
                      <a:r>
                        <a:rPr lang="zh-CN" altLang="en-US" sz="2000" dirty="0"/>
                        <a:t>数据</a:t>
                      </a:r>
                      <a:endParaRPr lang="zh-CN" altLang="en-US" sz="2000" b="1" dirty="0">
                        <a:solidFill>
                          <a:schemeClr val="tx1"/>
                        </a:solidFill>
                        <a:latin typeface="微软雅黑" panose="020B0503020204020204" charset="-122"/>
                        <a:ea typeface="微软雅黑" panose="020B0503020204020204" charset="-122"/>
                      </a:endParaRPr>
                    </a:p>
                  </a:txBody>
                  <a:tcPr anchor="ct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6"/>
                  </a:ext>
                </a:extLst>
              </a:tr>
            </a:tbl>
          </a:graphicData>
        </a:graphic>
      </p:graphicFrame>
      <p:sp>
        <p:nvSpPr>
          <p:cNvPr id="15" name="左大括号 14"/>
          <p:cNvSpPr/>
          <p:nvPr/>
        </p:nvSpPr>
        <p:spPr>
          <a:xfrm>
            <a:off x="1334165" y="1564208"/>
            <a:ext cx="581660" cy="3002915"/>
          </a:xfrm>
          <a:prstGeom prst="lef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17" name="表格 16"/>
          <p:cNvGraphicFramePr/>
          <p:nvPr>
            <p:extLst>
              <p:ext uri="{D42A27DB-BD31-4B8C-83A1-F6EECF244321}">
                <p14:modId xmlns:p14="http://schemas.microsoft.com/office/powerpoint/2010/main" val="492064452"/>
              </p:ext>
            </p:extLst>
          </p:nvPr>
        </p:nvGraphicFramePr>
        <p:xfrm>
          <a:off x="1915825" y="965403"/>
          <a:ext cx="7884160" cy="381000"/>
        </p:xfrm>
        <a:graphic>
          <a:graphicData uri="http://schemas.openxmlformats.org/drawingml/2006/table">
            <a:tbl>
              <a:tblPr firstRow="1" bandRow="1">
                <a:tableStyleId>{5C22544A-7EE6-4342-B048-85BDC9FD1C3A}</a:tableStyleId>
              </a:tblPr>
              <a:tblGrid>
                <a:gridCol w="492760">
                  <a:extLst>
                    <a:ext uri="{9D8B030D-6E8A-4147-A177-3AD203B41FA5}">
                      <a16:colId xmlns:a16="http://schemas.microsoft.com/office/drawing/2014/main" val="20000"/>
                    </a:ext>
                  </a:extLst>
                </a:gridCol>
                <a:gridCol w="492760">
                  <a:extLst>
                    <a:ext uri="{9D8B030D-6E8A-4147-A177-3AD203B41FA5}">
                      <a16:colId xmlns:a16="http://schemas.microsoft.com/office/drawing/2014/main" val="20001"/>
                    </a:ext>
                  </a:extLst>
                </a:gridCol>
                <a:gridCol w="492760">
                  <a:extLst>
                    <a:ext uri="{9D8B030D-6E8A-4147-A177-3AD203B41FA5}">
                      <a16:colId xmlns:a16="http://schemas.microsoft.com/office/drawing/2014/main" val="20002"/>
                    </a:ext>
                  </a:extLst>
                </a:gridCol>
                <a:gridCol w="492760">
                  <a:extLst>
                    <a:ext uri="{9D8B030D-6E8A-4147-A177-3AD203B41FA5}">
                      <a16:colId xmlns:a16="http://schemas.microsoft.com/office/drawing/2014/main" val="20003"/>
                    </a:ext>
                  </a:extLst>
                </a:gridCol>
                <a:gridCol w="492760">
                  <a:extLst>
                    <a:ext uri="{9D8B030D-6E8A-4147-A177-3AD203B41FA5}">
                      <a16:colId xmlns:a16="http://schemas.microsoft.com/office/drawing/2014/main" val="20004"/>
                    </a:ext>
                  </a:extLst>
                </a:gridCol>
                <a:gridCol w="492760">
                  <a:extLst>
                    <a:ext uri="{9D8B030D-6E8A-4147-A177-3AD203B41FA5}">
                      <a16:colId xmlns:a16="http://schemas.microsoft.com/office/drawing/2014/main" val="20005"/>
                    </a:ext>
                  </a:extLst>
                </a:gridCol>
                <a:gridCol w="492760">
                  <a:extLst>
                    <a:ext uri="{9D8B030D-6E8A-4147-A177-3AD203B41FA5}">
                      <a16:colId xmlns:a16="http://schemas.microsoft.com/office/drawing/2014/main" val="20006"/>
                    </a:ext>
                  </a:extLst>
                </a:gridCol>
                <a:gridCol w="492760">
                  <a:extLst>
                    <a:ext uri="{9D8B030D-6E8A-4147-A177-3AD203B41FA5}">
                      <a16:colId xmlns:a16="http://schemas.microsoft.com/office/drawing/2014/main" val="20007"/>
                    </a:ext>
                  </a:extLst>
                </a:gridCol>
                <a:gridCol w="492760">
                  <a:extLst>
                    <a:ext uri="{9D8B030D-6E8A-4147-A177-3AD203B41FA5}">
                      <a16:colId xmlns:a16="http://schemas.microsoft.com/office/drawing/2014/main" val="20008"/>
                    </a:ext>
                  </a:extLst>
                </a:gridCol>
                <a:gridCol w="492760">
                  <a:extLst>
                    <a:ext uri="{9D8B030D-6E8A-4147-A177-3AD203B41FA5}">
                      <a16:colId xmlns:a16="http://schemas.microsoft.com/office/drawing/2014/main" val="20009"/>
                    </a:ext>
                  </a:extLst>
                </a:gridCol>
                <a:gridCol w="492760">
                  <a:extLst>
                    <a:ext uri="{9D8B030D-6E8A-4147-A177-3AD203B41FA5}">
                      <a16:colId xmlns:a16="http://schemas.microsoft.com/office/drawing/2014/main" val="20010"/>
                    </a:ext>
                  </a:extLst>
                </a:gridCol>
                <a:gridCol w="492760">
                  <a:extLst>
                    <a:ext uri="{9D8B030D-6E8A-4147-A177-3AD203B41FA5}">
                      <a16:colId xmlns:a16="http://schemas.microsoft.com/office/drawing/2014/main" val="20011"/>
                    </a:ext>
                  </a:extLst>
                </a:gridCol>
                <a:gridCol w="492760">
                  <a:extLst>
                    <a:ext uri="{9D8B030D-6E8A-4147-A177-3AD203B41FA5}">
                      <a16:colId xmlns:a16="http://schemas.microsoft.com/office/drawing/2014/main" val="20012"/>
                    </a:ext>
                  </a:extLst>
                </a:gridCol>
                <a:gridCol w="492760">
                  <a:extLst>
                    <a:ext uri="{9D8B030D-6E8A-4147-A177-3AD203B41FA5}">
                      <a16:colId xmlns:a16="http://schemas.microsoft.com/office/drawing/2014/main" val="20013"/>
                    </a:ext>
                  </a:extLst>
                </a:gridCol>
                <a:gridCol w="492760">
                  <a:extLst>
                    <a:ext uri="{9D8B030D-6E8A-4147-A177-3AD203B41FA5}">
                      <a16:colId xmlns:a16="http://schemas.microsoft.com/office/drawing/2014/main" val="20014"/>
                    </a:ext>
                  </a:extLst>
                </a:gridCol>
                <a:gridCol w="492760">
                  <a:extLst>
                    <a:ext uri="{9D8B030D-6E8A-4147-A177-3AD203B41FA5}">
                      <a16:colId xmlns:a16="http://schemas.microsoft.com/office/drawing/2014/main" val="20015"/>
                    </a:ext>
                  </a:extLst>
                </a:gridCol>
              </a:tblGrid>
              <a:tr h="381000">
                <a:tc>
                  <a:txBody>
                    <a:bodyPr/>
                    <a:lstStyle/>
                    <a:p>
                      <a:pPr>
                        <a:buNone/>
                      </a:pPr>
                      <a:endParaRPr lang="en-US" altLang="zh-CN"/>
                    </a:p>
                  </a:txBody>
                  <a:tcPr/>
                </a:tc>
                <a:tc>
                  <a:txBody>
                    <a:bodyPr/>
                    <a:lstStyle/>
                    <a:p>
                      <a:pPr>
                        <a:buNone/>
                      </a:pPr>
                      <a:endParaRPr lang="zh-CN" altLang="en-US"/>
                    </a:p>
                  </a:txBody>
                  <a:tcPr/>
                </a:tc>
                <a:tc>
                  <a:txBody>
                    <a:bodyPr/>
                    <a:lstStyle/>
                    <a:p>
                      <a:pPr>
                        <a:buNone/>
                      </a:pPr>
                      <a:endParaRPr lang="zh-CN" altLang="en-US" dirty="0"/>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dirty="0"/>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dirty="0"/>
                    </a:p>
                  </a:txBody>
                  <a:tcPr/>
                </a:tc>
                <a:extLst>
                  <a:ext uri="{0D108BD9-81ED-4DB2-BD59-A6C34878D82A}">
                    <a16:rowId xmlns:a16="http://schemas.microsoft.com/office/drawing/2014/main" val="10000"/>
                  </a:ext>
                </a:extLst>
              </a:tr>
            </a:tbl>
          </a:graphicData>
        </a:graphic>
      </p:graphicFrame>
      <p:sp>
        <p:nvSpPr>
          <p:cNvPr id="18" name="文本框 17"/>
          <p:cNvSpPr txBox="1"/>
          <p:nvPr/>
        </p:nvSpPr>
        <p:spPr>
          <a:xfrm>
            <a:off x="1750090" y="505028"/>
            <a:ext cx="499110" cy="460375"/>
          </a:xfrm>
          <a:prstGeom prst="rect">
            <a:avLst/>
          </a:prstGeom>
          <a:noFill/>
        </p:spPr>
        <p:txBody>
          <a:bodyPr wrap="square" rtlCol="0">
            <a:spAutoFit/>
          </a:bodyPr>
          <a:lstStyle/>
          <a:p>
            <a:r>
              <a:rPr lang="en-US" altLang="zh-CN" sz="2400">
                <a:latin typeface="微软雅黑" panose="020B0503020204020204" charset="-122"/>
                <a:ea typeface="微软雅黑" panose="020B0503020204020204" charset="-122"/>
              </a:rPr>
              <a:t>0</a:t>
            </a:r>
          </a:p>
        </p:txBody>
      </p:sp>
      <p:sp>
        <p:nvSpPr>
          <p:cNvPr id="19" name="文本框 18"/>
          <p:cNvSpPr txBox="1"/>
          <p:nvPr/>
        </p:nvSpPr>
        <p:spPr>
          <a:xfrm>
            <a:off x="5567075" y="505028"/>
            <a:ext cx="582295" cy="460375"/>
          </a:xfrm>
          <a:prstGeom prst="rect">
            <a:avLst/>
          </a:prstGeom>
          <a:noFill/>
        </p:spPr>
        <p:txBody>
          <a:bodyPr wrap="square" rtlCol="0">
            <a:spAutoFit/>
          </a:bodyPr>
          <a:lstStyle/>
          <a:p>
            <a:r>
              <a:rPr lang="en-US" altLang="zh-CN" sz="2400" dirty="0">
                <a:latin typeface="微软雅黑" panose="020B0503020204020204" charset="-122"/>
                <a:ea typeface="微软雅黑" panose="020B0503020204020204" charset="-122"/>
              </a:rPr>
              <a:t>15</a:t>
            </a:r>
          </a:p>
        </p:txBody>
      </p:sp>
      <p:sp>
        <p:nvSpPr>
          <p:cNvPr id="20" name="文本框 19"/>
          <p:cNvSpPr txBox="1"/>
          <p:nvPr/>
        </p:nvSpPr>
        <p:spPr>
          <a:xfrm>
            <a:off x="9513600" y="505028"/>
            <a:ext cx="582295" cy="460375"/>
          </a:xfrm>
          <a:prstGeom prst="rect">
            <a:avLst/>
          </a:prstGeom>
          <a:noFill/>
        </p:spPr>
        <p:txBody>
          <a:bodyPr wrap="square" rtlCol="0">
            <a:spAutoFit/>
          </a:bodyPr>
          <a:lstStyle/>
          <a:p>
            <a:r>
              <a:rPr lang="en-US" altLang="zh-CN" sz="2400">
                <a:latin typeface="微软雅黑" panose="020B0503020204020204" charset="-122"/>
                <a:ea typeface="微软雅黑" panose="020B0503020204020204" charset="-122"/>
              </a:rPr>
              <a:t>31</a:t>
            </a:r>
          </a:p>
        </p:txBody>
      </p:sp>
      <p:sp>
        <p:nvSpPr>
          <p:cNvPr id="22" name="文本框 21"/>
          <p:cNvSpPr txBox="1"/>
          <p:nvPr/>
        </p:nvSpPr>
        <p:spPr>
          <a:xfrm>
            <a:off x="160685" y="2820695"/>
            <a:ext cx="1398371" cy="400110"/>
          </a:xfrm>
          <a:prstGeom prst="rect">
            <a:avLst/>
          </a:prstGeom>
          <a:noFill/>
        </p:spPr>
        <p:txBody>
          <a:bodyPr wrap="square" rtlCol="0">
            <a:spAutoFit/>
          </a:bodyPr>
          <a:lstStyle/>
          <a:p>
            <a:r>
              <a:rPr lang="en-US" altLang="zh-CN" sz="2000">
                <a:latin typeface="微软雅黑" panose="020B0503020204020204" charset="-122"/>
                <a:ea typeface="微软雅黑" panose="020B0503020204020204" charset="-122"/>
                <a:cs typeface="微软雅黑" panose="020B0503020204020204" charset="-122"/>
              </a:rPr>
              <a:t>TCP</a:t>
            </a:r>
            <a:r>
              <a:rPr lang="zh-CN" altLang="en-US" sz="2000" dirty="0">
                <a:latin typeface="微软雅黑" panose="020B0503020204020204" charset="-122"/>
                <a:ea typeface="微软雅黑" panose="020B0503020204020204" charset="-122"/>
                <a:cs typeface="微软雅黑" panose="020B0503020204020204" charset="-122"/>
              </a:rPr>
              <a:t>首部</a:t>
            </a:r>
          </a:p>
        </p:txBody>
      </p:sp>
      <p:sp>
        <p:nvSpPr>
          <p:cNvPr id="5" name="右箭头 4"/>
          <p:cNvSpPr/>
          <p:nvPr/>
        </p:nvSpPr>
        <p:spPr>
          <a:xfrm>
            <a:off x="1334165" y="4771593"/>
            <a:ext cx="581660" cy="259715"/>
          </a:xfrm>
          <a:prstGeom prst="rightArrow">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60685" y="4661103"/>
            <a:ext cx="809625" cy="460375"/>
          </a:xfrm>
          <a:prstGeom prst="rect">
            <a:avLst/>
          </a:prstGeom>
          <a:noFill/>
        </p:spPr>
        <p:txBody>
          <a:bodyPr wrap="square" rtlCol="0">
            <a:spAutoFit/>
          </a:bodyPr>
          <a:lstStyle/>
          <a:p>
            <a:r>
              <a:rPr lang="zh-CN" altLang="en-US" sz="2400" dirty="0">
                <a:latin typeface="微软雅黑" panose="020B0503020204020204" charset="-122"/>
                <a:ea typeface="微软雅黑" panose="020B0503020204020204" charset="-122"/>
                <a:cs typeface="微软雅黑" panose="020B0503020204020204" charset="-122"/>
              </a:rPr>
              <a:t>数据</a:t>
            </a:r>
          </a:p>
        </p:txBody>
      </p:sp>
      <p:sp>
        <p:nvSpPr>
          <p:cNvPr id="24" name="右大括号 23"/>
          <p:cNvSpPr/>
          <p:nvPr/>
        </p:nvSpPr>
        <p:spPr>
          <a:xfrm>
            <a:off x="9799984" y="1576273"/>
            <a:ext cx="429751" cy="2548021"/>
          </a:xfrm>
          <a:prstGeom prst="rightBrace">
            <a:avLst>
              <a:gd name="adj1" fmla="val 0"/>
              <a:gd name="adj2" fmla="val 50000"/>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文本框 31"/>
          <p:cNvSpPr txBox="1"/>
          <p:nvPr/>
        </p:nvSpPr>
        <p:spPr>
          <a:xfrm>
            <a:off x="9980629" y="2281015"/>
            <a:ext cx="2211371" cy="499624"/>
          </a:xfrm>
          <a:prstGeom prst="rect">
            <a:avLst/>
          </a:prstGeom>
          <a:noFill/>
        </p:spPr>
        <p:txBody>
          <a:bodyPr wrap="square" rtlCol="0">
            <a:spAutoFit/>
          </a:bodyPr>
          <a:lstStyle/>
          <a:p>
            <a:pPr>
              <a:lnSpc>
                <a:spcPct val="150000"/>
              </a:lnSpc>
            </a:pPr>
            <a:r>
              <a:rPr lang="en-US" sz="2000" dirty="0">
                <a:solidFill>
                  <a:srgbClr val="FF0000"/>
                </a:solidFill>
                <a:latin typeface="微软雅黑" panose="020B0503020204020204" charset="-122"/>
                <a:ea typeface="微软雅黑" panose="020B0503020204020204" charset="-122"/>
                <a:cs typeface="微软雅黑" panose="020B0503020204020204" charset="-122"/>
              </a:rPr>
              <a:t>20</a:t>
            </a:r>
            <a:r>
              <a:rPr lang="zh-CN" altLang="en-US" sz="2000" dirty="0">
                <a:solidFill>
                  <a:srgbClr val="FF0000"/>
                </a:solidFill>
                <a:latin typeface="微软雅黑" panose="020B0503020204020204" charset="-122"/>
                <a:ea typeface="微软雅黑" panose="020B0503020204020204" charset="-122"/>
                <a:cs typeface="微软雅黑" panose="020B0503020204020204" charset="-122"/>
              </a:rPr>
              <a:t>字节固定首部</a:t>
            </a:r>
          </a:p>
        </p:txBody>
      </p:sp>
    </p:spTree>
    <p:extLst>
      <p:ext uri="{BB962C8B-B14F-4D97-AF65-F5344CB8AC3E}">
        <p14:creationId xmlns:p14="http://schemas.microsoft.com/office/powerpoint/2010/main" val="34528436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949338" y="1617752"/>
            <a:ext cx="10656570" cy="2862322"/>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序号字段、确认序号字段分别占</a:t>
            </a:r>
            <a:r>
              <a:rPr lang="en-US" altLang="zh-CN" sz="2400" dirty="0">
                <a:latin typeface="微软雅黑" panose="020B0503020204020204" charset="-122"/>
                <a:ea typeface="微软雅黑" panose="020B0503020204020204" charset="-122"/>
                <a:cs typeface="微软雅黑" panose="020B0503020204020204" charset="-122"/>
              </a:rPr>
              <a:t>32</a:t>
            </a:r>
            <a:r>
              <a:rPr lang="zh-CN" altLang="en-US" sz="2400" dirty="0">
                <a:latin typeface="微软雅黑" panose="020B0503020204020204" charset="-122"/>
                <a:ea typeface="微软雅黑" panose="020B0503020204020204" charset="-122"/>
                <a:cs typeface="微软雅黑" panose="020B0503020204020204" charset="-122"/>
              </a:rPr>
              <a:t>位。</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a:t>
            </a:r>
            <a:r>
              <a:rPr lang="zh-CN" altLang="en-US" sz="2400" b="1" dirty="0">
                <a:latin typeface="微软雅黑" panose="020B0503020204020204" charset="-122"/>
                <a:ea typeface="微软雅黑" panose="020B0503020204020204" charset="-122"/>
                <a:cs typeface="微软雅黑" panose="020B0503020204020204" charset="-122"/>
                <a:sym typeface="+mn-ea"/>
              </a:rPr>
              <a:t>序号字段</a:t>
            </a:r>
            <a:r>
              <a:rPr lang="zh-CN" altLang="en-US" sz="2400" dirty="0">
                <a:latin typeface="微软雅黑" panose="020B0503020204020204" charset="-122"/>
                <a:ea typeface="微软雅黑" panose="020B0503020204020204" charset="-122"/>
                <a:cs typeface="微软雅黑" panose="020B0503020204020204" charset="-122"/>
                <a:sym typeface="+mn-ea"/>
              </a:rPr>
              <a:t>：</a:t>
            </a:r>
            <a:r>
              <a:rPr lang="en-US" altLang="zh-CN" sz="2400" dirty="0">
                <a:latin typeface="微软雅黑" panose="020B0503020204020204" charset="-122"/>
                <a:ea typeface="微软雅黑" panose="020B0503020204020204" charset="-122"/>
                <a:cs typeface="微软雅黑" panose="020B0503020204020204" charset="-122"/>
                <a:sym typeface="+mn-ea"/>
              </a:rPr>
              <a:t>TCP</a:t>
            </a:r>
            <a:r>
              <a:rPr lang="zh-CN" altLang="en-US" sz="2400" dirty="0">
                <a:latin typeface="微软雅黑" panose="020B0503020204020204" charset="-122"/>
                <a:ea typeface="微软雅黑" panose="020B0503020204020204" charset="-122"/>
                <a:cs typeface="微软雅黑" panose="020B0503020204020204" charset="-122"/>
                <a:sym typeface="+mn-ea"/>
              </a:rPr>
              <a:t>的序号是对每个应用层数据的</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sym typeface="+mn-ea"/>
              </a:rPr>
              <a:t>每个字节</a:t>
            </a:r>
            <a:r>
              <a:rPr lang="zh-CN" altLang="en-US" sz="2400" dirty="0">
                <a:latin typeface="微软雅黑" panose="020B0503020204020204" charset="-122"/>
                <a:ea typeface="微软雅黑" panose="020B0503020204020204" charset="-122"/>
                <a:cs typeface="微软雅黑" panose="020B0503020204020204" charset="-122"/>
                <a:sym typeface="+mn-ea"/>
              </a:rPr>
              <a:t>进行编号，</a:t>
            </a:r>
          </a:p>
          <a:p>
            <a:pPr>
              <a:lnSpc>
                <a:spcPct val="150000"/>
              </a:lnSpc>
            </a:pPr>
            <a:r>
              <a:rPr lang="zh-CN" altLang="en-US" sz="2400" b="1" dirty="0">
                <a:latin typeface="微软雅黑" panose="020B0503020204020204" charset="-122"/>
                <a:ea typeface="微软雅黑" panose="020B0503020204020204" charset="-122"/>
                <a:cs typeface="微软雅黑" panose="020B0503020204020204" charset="-122"/>
                <a:sym typeface="+mn-ea"/>
              </a:rPr>
              <a:t>      确认序号字段：</a:t>
            </a:r>
            <a:r>
              <a:rPr lang="zh-CN" altLang="en-US" sz="2400" dirty="0">
                <a:latin typeface="微软雅黑" panose="020B0503020204020204" charset="-122"/>
                <a:ea typeface="微软雅黑" panose="020B0503020204020204" charset="-122"/>
                <a:cs typeface="微软雅黑" panose="020B0503020204020204" charset="-122"/>
                <a:sym typeface="+mn-ea"/>
              </a:rPr>
              <a:t>是</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sym typeface="+mn-ea"/>
              </a:rPr>
              <a:t>期望</a:t>
            </a:r>
            <a:r>
              <a:rPr lang="zh-CN" altLang="en-US" sz="2400" dirty="0">
                <a:latin typeface="微软雅黑" panose="020B0503020204020204" charset="-122"/>
                <a:ea typeface="微软雅黑" panose="020B0503020204020204" charset="-122"/>
                <a:cs typeface="微软雅黑" panose="020B0503020204020204" charset="-122"/>
                <a:sym typeface="+mn-ea"/>
              </a:rPr>
              <a:t>从对方接收数据的字节序号，即该序号对应的字节尚未收到。</a:t>
            </a:r>
            <a:endParaRPr lang="en-US" altLang="zh-CN" sz="2400" dirty="0">
              <a:latin typeface="微软雅黑" panose="020B0503020204020204" charset="-122"/>
              <a:ea typeface="微软雅黑" panose="020B0503020204020204" charset="-122"/>
              <a:cs typeface="微软雅黑" panose="020B0503020204020204" charset="-122"/>
              <a:sym typeface="+mn-ea"/>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sym typeface="+mn-ea"/>
              </a:rPr>
              <a:t>首部长度字段：单位是</a:t>
            </a:r>
            <a:r>
              <a:rPr lang="en-US" altLang="zh-CN" sz="2400" dirty="0">
                <a:latin typeface="微软雅黑" panose="020B0503020204020204" charset="-122"/>
                <a:ea typeface="微软雅黑" panose="020B0503020204020204" charset="-122"/>
                <a:cs typeface="微软雅黑" panose="020B0503020204020204" charset="-122"/>
                <a:sym typeface="+mn-ea"/>
              </a:rPr>
              <a:t>4</a:t>
            </a:r>
            <a:r>
              <a:rPr lang="zh-CN" altLang="en-US" sz="2400" dirty="0">
                <a:latin typeface="微软雅黑" panose="020B0503020204020204" charset="-122"/>
                <a:ea typeface="微软雅黑" panose="020B0503020204020204" charset="-122"/>
                <a:cs typeface="微软雅黑" panose="020B0503020204020204" charset="-122"/>
                <a:sym typeface="+mn-ea"/>
              </a:rPr>
              <a:t>字节。</a:t>
            </a:r>
            <a:endParaRPr lang="zh-CN" altLang="en-US" sz="24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201643995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207264" y="783971"/>
            <a:ext cx="12399264" cy="4524315"/>
          </a:xfrm>
          <a:prstGeom prst="rect">
            <a:avLst/>
          </a:prstGeom>
          <a:noFill/>
        </p:spPr>
        <p:txBody>
          <a:bodyPr wrap="square" rtlCol="0">
            <a:spAutoFit/>
          </a:bodyPr>
          <a:lstStyle/>
          <a:p>
            <a:pPr>
              <a:lnSpc>
                <a:spcPct val="150000"/>
              </a:lnSpc>
            </a:pPr>
            <a:r>
              <a:rPr lang="zh-CN" altLang="en-US" sz="2400">
                <a:latin typeface="微软雅黑" panose="020B0503020204020204" charset="-122"/>
                <a:ea typeface="微软雅黑" panose="020B0503020204020204" charset="-122"/>
                <a:cs typeface="微软雅黑" panose="020B0503020204020204" charset="-122"/>
              </a:rPr>
              <a:t>    </a:t>
            </a:r>
            <a:r>
              <a:rPr lang="en-US" altLang="zh-CN" sz="2400" dirty="0">
                <a:latin typeface="微软雅黑" panose="020B0503020204020204" charset="-122"/>
                <a:ea typeface="微软雅黑" panose="020B0503020204020204" charset="-122"/>
                <a:cs typeface="微软雅黑" panose="020B0503020204020204" charset="-122"/>
              </a:rPr>
              <a:t>URG</a:t>
            </a: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ACK</a:t>
            </a: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PSH</a:t>
            </a: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RST</a:t>
            </a: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SYN</a:t>
            </a: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FIN</a:t>
            </a:r>
            <a:r>
              <a:rPr lang="zh-CN" altLang="en-US" sz="2400" dirty="0">
                <a:latin typeface="微软雅黑" panose="020B0503020204020204" charset="-122"/>
                <a:ea typeface="微软雅黑" panose="020B0503020204020204" charset="-122"/>
                <a:cs typeface="微软雅黑" panose="020B0503020204020204" charset="-122"/>
              </a:rPr>
              <a:t>各占</a:t>
            </a:r>
            <a:r>
              <a:rPr lang="en-US" altLang="zh-CN" sz="2400" dirty="0">
                <a:latin typeface="微软雅黑" panose="020B0503020204020204" charset="-122"/>
                <a:ea typeface="微软雅黑" panose="020B0503020204020204" charset="-122"/>
                <a:cs typeface="微软雅黑" panose="020B0503020204020204" charset="-122"/>
              </a:rPr>
              <a:t>1</a:t>
            </a:r>
            <a:r>
              <a:rPr lang="zh-CN" altLang="en-US" sz="2400" dirty="0">
                <a:latin typeface="微软雅黑" panose="020B0503020204020204" charset="-122"/>
                <a:ea typeface="微软雅黑" panose="020B0503020204020204" charset="-122"/>
                <a:cs typeface="微软雅黑" panose="020B0503020204020204" charset="-122"/>
              </a:rPr>
              <a:t>位。为标志位字段；</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各占</a:t>
            </a:r>
            <a:r>
              <a:rPr lang="en-US" altLang="zh-CN" sz="2400" dirty="0">
                <a:latin typeface="微软雅黑" panose="020B0503020204020204" charset="-122"/>
                <a:ea typeface="微软雅黑" panose="020B0503020204020204" charset="-122"/>
                <a:cs typeface="微软雅黑" panose="020B0503020204020204" charset="-122"/>
              </a:rPr>
              <a:t>1</a:t>
            </a:r>
            <a:r>
              <a:rPr lang="zh-CN" altLang="en-US" sz="2400" dirty="0">
                <a:latin typeface="微软雅黑" panose="020B0503020204020204" charset="-122"/>
                <a:ea typeface="微软雅黑" panose="020B0503020204020204" charset="-122"/>
                <a:cs typeface="微软雅黑" panose="020B0503020204020204" charset="-122"/>
              </a:rPr>
              <a:t>位，取值为</a:t>
            </a:r>
            <a:r>
              <a:rPr lang="en-US" altLang="zh-CN" sz="2400" dirty="0">
                <a:latin typeface="微软雅黑" panose="020B0503020204020204" charset="-122"/>
                <a:ea typeface="微软雅黑" panose="020B0503020204020204" charset="-122"/>
                <a:cs typeface="微软雅黑" panose="020B0503020204020204" charset="-122"/>
              </a:rPr>
              <a:t>0</a:t>
            </a:r>
            <a:r>
              <a:rPr lang="zh-CN" altLang="en-US" sz="2400" dirty="0">
                <a:latin typeface="微软雅黑" panose="020B0503020204020204" charset="-122"/>
                <a:ea typeface="微软雅黑" panose="020B0503020204020204" charset="-122"/>
                <a:cs typeface="微软雅黑" panose="020B0503020204020204" charset="-122"/>
              </a:rPr>
              <a:t>或</a:t>
            </a:r>
            <a:r>
              <a:rPr lang="en-US" altLang="zh-CN" sz="2400" dirty="0">
                <a:latin typeface="微软雅黑" panose="020B0503020204020204" charset="-122"/>
                <a:ea typeface="微软雅黑" panose="020B0503020204020204" charset="-122"/>
                <a:cs typeface="微软雅黑" panose="020B0503020204020204" charset="-122"/>
              </a:rPr>
              <a:t>1</a:t>
            </a:r>
            <a:r>
              <a:rPr lang="zh-CN" altLang="en-US" sz="2400" dirty="0">
                <a:latin typeface="微软雅黑" panose="020B0503020204020204" charset="-122"/>
                <a:ea typeface="微软雅黑" panose="020B0503020204020204" charset="-122"/>
                <a:cs typeface="微软雅黑" panose="020B0503020204020204" charset="-122"/>
              </a:rPr>
              <a:t>；</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紧急</a:t>
            </a:r>
            <a:r>
              <a:rPr lang="en-US" altLang="zh-CN" sz="2400" dirty="0">
                <a:latin typeface="微软雅黑" panose="020B0503020204020204" charset="-122"/>
                <a:ea typeface="微软雅黑" panose="020B0503020204020204" charset="-122"/>
                <a:cs typeface="微软雅黑" panose="020B0503020204020204" charset="-122"/>
              </a:rPr>
              <a:t>URG=1</a:t>
            </a:r>
            <a:r>
              <a:rPr lang="zh-CN" altLang="en-US" sz="2400" dirty="0">
                <a:latin typeface="微软雅黑" panose="020B0503020204020204" charset="-122"/>
                <a:ea typeface="微软雅黑" panose="020B0503020204020204" charset="-122"/>
                <a:cs typeface="微软雅黑" panose="020B0503020204020204" charset="-122"/>
              </a:rPr>
              <a:t>，紧急指针字段有效，优先传送。</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确认</a:t>
            </a:r>
            <a:r>
              <a:rPr lang="en-US" altLang="zh-CN" sz="2400" dirty="0">
                <a:latin typeface="微软雅黑" panose="020B0503020204020204" charset="-122"/>
                <a:ea typeface="微软雅黑" panose="020B0503020204020204" charset="-122"/>
                <a:cs typeface="微软雅黑" panose="020B0503020204020204" charset="-122"/>
              </a:rPr>
              <a:t>ACK=1</a:t>
            </a:r>
            <a:r>
              <a:rPr lang="zh-CN" altLang="en-US" sz="2400" dirty="0">
                <a:latin typeface="微软雅黑" panose="020B0503020204020204" charset="-122"/>
                <a:ea typeface="微软雅黑" panose="020B0503020204020204" charset="-122"/>
                <a:cs typeface="微软雅黑" panose="020B0503020204020204" charset="-122"/>
              </a:rPr>
              <a:t>，确认序号字段有效；</a:t>
            </a:r>
            <a:r>
              <a:rPr lang="en-US" altLang="zh-CN" sz="2400" dirty="0">
                <a:latin typeface="微软雅黑" panose="020B0503020204020204" charset="-122"/>
                <a:ea typeface="微软雅黑" panose="020B0503020204020204" charset="-122"/>
                <a:cs typeface="微软雅黑" panose="020B0503020204020204" charset="-122"/>
              </a:rPr>
              <a:t>ACK=0</a:t>
            </a:r>
            <a:r>
              <a:rPr lang="zh-CN" altLang="en-US" sz="2400" dirty="0">
                <a:latin typeface="微软雅黑" panose="020B0503020204020204" charset="-122"/>
                <a:ea typeface="微软雅黑" panose="020B0503020204020204" charset="-122"/>
                <a:cs typeface="微软雅黑" panose="020B0503020204020204" charset="-122"/>
              </a:rPr>
              <a:t>时，确认序号字段无效。</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推送</a:t>
            </a:r>
            <a:r>
              <a:rPr lang="en-US" altLang="zh-CN" sz="2400" dirty="0">
                <a:latin typeface="微软雅黑" panose="020B0503020204020204" charset="-122"/>
                <a:ea typeface="微软雅黑" panose="020B0503020204020204" charset="-122"/>
                <a:cs typeface="微软雅黑" panose="020B0503020204020204" charset="-122"/>
              </a:rPr>
              <a:t>PSH=1</a:t>
            </a:r>
            <a:r>
              <a:rPr lang="zh-CN" altLang="en-US" sz="2400" dirty="0">
                <a:latin typeface="微软雅黑" panose="020B0503020204020204" charset="-122"/>
                <a:ea typeface="微软雅黑" panose="020B0503020204020204" charset="-122"/>
                <a:cs typeface="微软雅黑" panose="020B0503020204020204" charset="-122"/>
              </a:rPr>
              <a:t>，尽快将报文段中的数据交付接收应用进程，不要等缓存满了再交付。</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复位</a:t>
            </a:r>
            <a:r>
              <a:rPr lang="en-US" altLang="zh-CN" sz="2400" dirty="0">
                <a:latin typeface="微软雅黑" panose="020B0503020204020204" charset="-122"/>
                <a:ea typeface="微软雅黑" panose="020B0503020204020204" charset="-122"/>
                <a:cs typeface="微软雅黑" panose="020B0503020204020204" charset="-122"/>
              </a:rPr>
              <a:t>RST=1</a:t>
            </a: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连接出现严重差错，释放连接，再重新建立</a:t>
            </a: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连接。</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同步</a:t>
            </a:r>
            <a:r>
              <a:rPr lang="en-US" altLang="zh-CN" sz="2400" dirty="0">
                <a:latin typeface="微软雅黑" panose="020B0503020204020204" charset="-122"/>
                <a:ea typeface="微软雅黑" panose="020B0503020204020204" charset="-122"/>
                <a:cs typeface="微软雅黑" panose="020B0503020204020204" charset="-122"/>
              </a:rPr>
              <a:t>SYN=1</a:t>
            </a:r>
            <a:r>
              <a:rPr lang="zh-CN" altLang="en-US" sz="2400" dirty="0">
                <a:latin typeface="微软雅黑" panose="020B0503020204020204" charset="-122"/>
                <a:ea typeface="微软雅黑" panose="020B0503020204020204" charset="-122"/>
                <a:cs typeface="微软雅黑" panose="020B0503020204020204" charset="-122"/>
              </a:rPr>
              <a:t>，该</a:t>
            </a: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报文段是一个建立新连接请求控制段或者同意建立新连接的确认段。</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终止</a:t>
            </a:r>
            <a:r>
              <a:rPr lang="en-US" altLang="zh-CN" sz="2400" dirty="0">
                <a:latin typeface="微软雅黑" panose="020B0503020204020204" charset="-122"/>
                <a:ea typeface="微软雅黑" panose="020B0503020204020204" charset="-122"/>
                <a:cs typeface="微软雅黑" panose="020B0503020204020204" charset="-122"/>
              </a:rPr>
              <a:t>FIN=1</a:t>
            </a: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报文段的发送端数据已经发送完毕，请求释放连接。</a:t>
            </a:r>
          </a:p>
        </p:txBody>
      </p:sp>
    </p:spTree>
    <p:extLst>
      <p:ext uri="{BB962C8B-B14F-4D97-AF65-F5344CB8AC3E}">
        <p14:creationId xmlns:p14="http://schemas.microsoft.com/office/powerpoint/2010/main" val="325406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4" name="矩形 23"/>
          <p:cNvSpPr/>
          <p:nvPr/>
        </p:nvSpPr>
        <p:spPr>
          <a:xfrm>
            <a:off x="3378750" y="2267488"/>
            <a:ext cx="8043467" cy="3416320"/>
          </a:xfrm>
          <a:prstGeom prst="rect">
            <a:avLst/>
          </a:prstGeom>
        </p:spPr>
        <p:txBody>
          <a:bodyPr wrap="square">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sym typeface="+mn-ea"/>
              </a:rPr>
              <a:t>网状拓扑结构：网络中的结点通过多条链路与不同的结点直接相连接。</a:t>
            </a:r>
            <a:endParaRPr lang="zh-CN" altLang="en-US" sz="2400" dirty="0">
              <a:latin typeface="微软雅黑" panose="020B0503020204020204" charset="-122"/>
              <a:ea typeface="微软雅黑" panose="020B0503020204020204" charset="-122"/>
              <a:cs typeface="微软雅黑" panose="020B0503020204020204" charset="-122"/>
            </a:endParaRPr>
          </a:p>
          <a:p>
            <a:pPr>
              <a:lnSpc>
                <a:spcPct val="150000"/>
              </a:lnSpc>
            </a:pP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sym typeface="+mn-ea"/>
              </a:rPr>
              <a:t>优点：网络可靠性高，一条或多条链路故障时，网络仍然可以联通。</a:t>
            </a:r>
            <a:endParaRPr lang="zh-CN" altLang="en-US" sz="24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sym typeface="+mn-ea"/>
              </a:rPr>
              <a:t>缺点：网络结构复杂，成本高。</a:t>
            </a:r>
            <a:endParaRPr lang="zh-CN" altLang="en-US" sz="2400" dirty="0">
              <a:latin typeface="微软雅黑" panose="020B0503020204020204" charset="-122"/>
              <a:ea typeface="微软雅黑" panose="020B0503020204020204" charset="-122"/>
              <a:cs typeface="微软雅黑" panose="020B0503020204020204" charset="-122"/>
            </a:endParaRPr>
          </a:p>
        </p:txBody>
      </p:sp>
      <p:pic>
        <p:nvPicPr>
          <p:cNvPr id="4" name="图片 3" descr="d78c850ecd02a4fab59fbc62dba3a5c"/>
          <p:cNvPicPr>
            <a:picLocks noChangeAspect="1"/>
          </p:cNvPicPr>
          <p:nvPr/>
        </p:nvPicPr>
        <p:blipFill>
          <a:blip r:embed="rId4"/>
          <a:stretch>
            <a:fillRect/>
          </a:stretch>
        </p:blipFill>
        <p:spPr>
          <a:xfrm>
            <a:off x="1008380" y="2657475"/>
            <a:ext cx="1812290" cy="2306320"/>
          </a:xfrm>
          <a:prstGeom prst="rect">
            <a:avLst/>
          </a:prstGeom>
        </p:spPr>
      </p:pic>
    </p:spTree>
    <p:custDataLst>
      <p:tags r:id="rId1"/>
    </p:custDataLst>
    <p:extLst>
      <p:ext uri="{BB962C8B-B14F-4D97-AF65-F5344CB8AC3E}">
        <p14:creationId xmlns:p14="http://schemas.microsoft.com/office/powerpoint/2010/main" val="44984946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3"/>
          <p:cNvSpPr txBox="1"/>
          <p:nvPr/>
        </p:nvSpPr>
        <p:spPr>
          <a:xfrm>
            <a:off x="825500" y="1567180"/>
            <a:ext cx="10799445" cy="3351046"/>
          </a:xfrm>
          <a:prstGeom prst="rect">
            <a:avLst/>
          </a:prstGeom>
          <a:noFill/>
        </p:spPr>
        <p:txBody>
          <a:bodyPr wrap="square" rtlCol="0" anchor="t">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已知</a:t>
            </a: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报文段的首部长度字段的值为</a:t>
            </a:r>
            <a:r>
              <a:rPr lang="en-US" altLang="zh-CN" sz="2400" dirty="0">
                <a:latin typeface="微软雅黑" panose="020B0503020204020204" charset="-122"/>
                <a:ea typeface="微软雅黑" panose="020B0503020204020204" charset="-122"/>
                <a:cs typeface="微软雅黑" panose="020B0503020204020204" charset="-122"/>
              </a:rPr>
              <a:t>15</a:t>
            </a:r>
            <a:r>
              <a:rPr lang="zh-CN" altLang="en-US" sz="2400" dirty="0">
                <a:latin typeface="微软雅黑" panose="020B0503020204020204" charset="-122"/>
                <a:ea typeface="微软雅黑" panose="020B0503020204020204" charset="-122"/>
                <a:cs typeface="微软雅黑" panose="020B0503020204020204" charset="-122"/>
              </a:rPr>
              <a:t>，则表示</a:t>
            </a: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报文段的首部和选项字段的最大长度分别为（ ）</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A:20</a:t>
            </a:r>
            <a:r>
              <a:rPr lang="zh-CN" altLang="en-US" sz="2400" dirty="0">
                <a:latin typeface="微软雅黑" panose="020B0503020204020204" charset="-122"/>
                <a:ea typeface="微软雅黑" panose="020B0503020204020204" charset="-122"/>
                <a:cs typeface="微软雅黑" panose="020B0503020204020204" charset="-122"/>
              </a:rPr>
              <a:t>字节和</a:t>
            </a:r>
            <a:r>
              <a:rPr lang="en-US" altLang="zh-CN" sz="2400" dirty="0">
                <a:latin typeface="微软雅黑" panose="020B0503020204020204" charset="-122"/>
                <a:ea typeface="微软雅黑" panose="020B0503020204020204" charset="-122"/>
                <a:cs typeface="微软雅黑" panose="020B0503020204020204" charset="-122"/>
              </a:rPr>
              <a:t>40</a:t>
            </a:r>
            <a:r>
              <a:rPr lang="zh-CN" altLang="en-US" sz="2400" dirty="0">
                <a:latin typeface="微软雅黑" panose="020B0503020204020204" charset="-122"/>
                <a:ea typeface="微软雅黑" panose="020B0503020204020204" charset="-122"/>
                <a:cs typeface="微软雅黑" panose="020B0503020204020204" charset="-122"/>
              </a:rPr>
              <a:t>字节</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B:32</a:t>
            </a:r>
            <a:r>
              <a:rPr lang="zh-CN" altLang="en-US" sz="2400" dirty="0">
                <a:latin typeface="微软雅黑" panose="020B0503020204020204" charset="-122"/>
                <a:ea typeface="微软雅黑" panose="020B0503020204020204" charset="-122"/>
                <a:cs typeface="微软雅黑" panose="020B0503020204020204" charset="-122"/>
              </a:rPr>
              <a:t>字节和</a:t>
            </a:r>
            <a:r>
              <a:rPr lang="en-US" altLang="zh-CN" sz="2400" dirty="0">
                <a:latin typeface="微软雅黑" panose="020B0503020204020204" charset="-122"/>
                <a:ea typeface="微软雅黑" panose="020B0503020204020204" charset="-122"/>
                <a:cs typeface="微软雅黑" panose="020B0503020204020204" charset="-122"/>
              </a:rPr>
              <a:t>64</a:t>
            </a:r>
            <a:r>
              <a:rPr lang="zh-CN" altLang="en-US" sz="2400" dirty="0">
                <a:latin typeface="微软雅黑" panose="020B0503020204020204" charset="-122"/>
                <a:ea typeface="微软雅黑" panose="020B0503020204020204" charset="-122"/>
                <a:cs typeface="微软雅黑" panose="020B0503020204020204" charset="-122"/>
              </a:rPr>
              <a:t>字节</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C:60</a:t>
            </a:r>
            <a:r>
              <a:rPr lang="zh-CN" altLang="en-US" sz="2400" dirty="0">
                <a:latin typeface="微软雅黑" panose="020B0503020204020204" charset="-122"/>
                <a:ea typeface="微软雅黑" panose="020B0503020204020204" charset="-122"/>
                <a:cs typeface="微软雅黑" panose="020B0503020204020204" charset="-122"/>
              </a:rPr>
              <a:t>字节和</a:t>
            </a:r>
            <a:r>
              <a:rPr lang="en-US" altLang="zh-CN" sz="2400" dirty="0">
                <a:latin typeface="微软雅黑" panose="020B0503020204020204" charset="-122"/>
                <a:ea typeface="微软雅黑" panose="020B0503020204020204" charset="-122"/>
                <a:cs typeface="微软雅黑" panose="020B0503020204020204" charset="-122"/>
              </a:rPr>
              <a:t>40</a:t>
            </a:r>
            <a:r>
              <a:rPr lang="zh-CN" altLang="en-US" sz="2400" dirty="0">
                <a:latin typeface="微软雅黑" panose="020B0503020204020204" charset="-122"/>
                <a:ea typeface="微软雅黑" panose="020B0503020204020204" charset="-122"/>
                <a:cs typeface="微软雅黑" panose="020B0503020204020204" charset="-122"/>
              </a:rPr>
              <a:t>字节</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D:60</a:t>
            </a:r>
            <a:r>
              <a:rPr lang="zh-CN" altLang="en-US" sz="2400" dirty="0">
                <a:latin typeface="微软雅黑" panose="020B0503020204020204" charset="-122"/>
                <a:ea typeface="微软雅黑" panose="020B0503020204020204" charset="-122"/>
                <a:cs typeface="微软雅黑" panose="020B0503020204020204" charset="-122"/>
              </a:rPr>
              <a:t>字节和</a:t>
            </a:r>
            <a:r>
              <a:rPr lang="en-US" altLang="zh-CN" sz="2400" dirty="0">
                <a:latin typeface="微软雅黑" panose="020B0503020204020204" charset="-122"/>
                <a:ea typeface="微软雅黑" panose="020B0503020204020204" charset="-122"/>
                <a:cs typeface="微软雅黑" panose="020B0503020204020204" charset="-122"/>
              </a:rPr>
              <a:t>80</a:t>
            </a:r>
            <a:r>
              <a:rPr lang="zh-CN" altLang="en-US" sz="2400" dirty="0">
                <a:latin typeface="微软雅黑" panose="020B0503020204020204" charset="-122"/>
                <a:ea typeface="微软雅黑" panose="020B0503020204020204" charset="-122"/>
                <a:cs typeface="微软雅黑" panose="020B0503020204020204" charset="-122"/>
              </a:rPr>
              <a:t>字节</a:t>
            </a:r>
          </a:p>
        </p:txBody>
      </p:sp>
      <p:pic>
        <p:nvPicPr>
          <p:cNvPr id="5" name="图片 4"/>
          <p:cNvPicPr>
            <a:picLocks noChangeAspect="1"/>
          </p:cNvPicPr>
          <p:nvPr/>
        </p:nvPicPr>
        <p:blipFill rotWithShape="1">
          <a:blip r:embed="rId2"/>
          <a:srcRect l="7053" t="4210" r="13790" b="16632"/>
          <a:stretch/>
        </p:blipFill>
        <p:spPr>
          <a:xfrm>
            <a:off x="735180" y="0"/>
            <a:ext cx="1459832" cy="1459832"/>
          </a:xfrm>
          <a:prstGeom prst="rect">
            <a:avLst/>
          </a:prstGeom>
        </p:spPr>
      </p:pic>
    </p:spTree>
    <p:extLst>
      <p:ext uri="{BB962C8B-B14F-4D97-AF65-F5344CB8AC3E}">
        <p14:creationId xmlns:p14="http://schemas.microsoft.com/office/powerpoint/2010/main" val="11753008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3"/>
          <p:cNvSpPr txBox="1"/>
          <p:nvPr/>
        </p:nvSpPr>
        <p:spPr>
          <a:xfrm>
            <a:off x="825500" y="1567180"/>
            <a:ext cx="10799445" cy="3416320"/>
          </a:xfrm>
          <a:prstGeom prst="rect">
            <a:avLst/>
          </a:prstGeom>
          <a:noFill/>
        </p:spPr>
        <p:txBody>
          <a:bodyPr wrap="square" rtlCol="0" anchor="t">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已知</a:t>
            </a: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报文段的首部长度字段的值为</a:t>
            </a:r>
            <a:r>
              <a:rPr lang="en-US" altLang="zh-CN" sz="2400" dirty="0">
                <a:latin typeface="微软雅黑" panose="020B0503020204020204" charset="-122"/>
                <a:ea typeface="微软雅黑" panose="020B0503020204020204" charset="-122"/>
                <a:cs typeface="微软雅黑" panose="020B0503020204020204" charset="-122"/>
              </a:rPr>
              <a:t>15</a:t>
            </a:r>
            <a:r>
              <a:rPr lang="zh-CN" altLang="en-US" sz="2400" dirty="0">
                <a:latin typeface="微软雅黑" panose="020B0503020204020204" charset="-122"/>
                <a:ea typeface="微软雅黑" panose="020B0503020204020204" charset="-122"/>
                <a:cs typeface="微软雅黑" panose="020B0503020204020204" charset="-122"/>
              </a:rPr>
              <a:t>，则表示</a:t>
            </a: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报文段的首部和选项字段的最大长度分别为（ </a:t>
            </a:r>
            <a:r>
              <a:rPr lang="en-US" altLang="zh-CN" sz="2400" dirty="0">
                <a:solidFill>
                  <a:srgbClr val="C00000"/>
                </a:solidFill>
                <a:latin typeface="微软雅黑" panose="020B0503020204020204" charset="-122"/>
                <a:ea typeface="微软雅黑" panose="020B0503020204020204" charset="-122"/>
                <a:cs typeface="微软雅黑" panose="020B0503020204020204" charset="-122"/>
              </a:rPr>
              <a:t>C</a:t>
            </a:r>
            <a:r>
              <a:rPr lang="zh-CN" altLang="en-US" sz="2400" dirty="0">
                <a:latin typeface="微软雅黑" panose="020B0503020204020204" charset="-122"/>
                <a:ea typeface="微软雅黑" panose="020B0503020204020204" charset="-122"/>
                <a:cs typeface="微软雅黑" panose="020B0503020204020204" charset="-122"/>
              </a:rPr>
              <a:t>）</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A:20</a:t>
            </a:r>
            <a:r>
              <a:rPr lang="zh-CN" altLang="en-US" sz="2400" dirty="0">
                <a:latin typeface="微软雅黑" panose="020B0503020204020204" charset="-122"/>
                <a:ea typeface="微软雅黑" panose="020B0503020204020204" charset="-122"/>
                <a:cs typeface="微软雅黑" panose="020B0503020204020204" charset="-122"/>
              </a:rPr>
              <a:t>字节和</a:t>
            </a:r>
            <a:r>
              <a:rPr lang="en-US" altLang="zh-CN" sz="2400" dirty="0">
                <a:latin typeface="微软雅黑" panose="020B0503020204020204" charset="-122"/>
                <a:ea typeface="微软雅黑" panose="020B0503020204020204" charset="-122"/>
                <a:cs typeface="微软雅黑" panose="020B0503020204020204" charset="-122"/>
              </a:rPr>
              <a:t>40</a:t>
            </a:r>
            <a:r>
              <a:rPr lang="zh-CN" altLang="en-US" sz="2400" dirty="0">
                <a:latin typeface="微软雅黑" panose="020B0503020204020204" charset="-122"/>
                <a:ea typeface="微软雅黑" panose="020B0503020204020204" charset="-122"/>
                <a:cs typeface="微软雅黑" panose="020B0503020204020204" charset="-122"/>
              </a:rPr>
              <a:t>字节</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B:32</a:t>
            </a:r>
            <a:r>
              <a:rPr lang="zh-CN" altLang="en-US" sz="2400" dirty="0">
                <a:latin typeface="微软雅黑" panose="020B0503020204020204" charset="-122"/>
                <a:ea typeface="微软雅黑" panose="020B0503020204020204" charset="-122"/>
                <a:cs typeface="微软雅黑" panose="020B0503020204020204" charset="-122"/>
              </a:rPr>
              <a:t>字节和</a:t>
            </a:r>
            <a:r>
              <a:rPr lang="en-US" altLang="zh-CN" sz="2400" dirty="0">
                <a:latin typeface="微软雅黑" panose="020B0503020204020204" charset="-122"/>
                <a:ea typeface="微软雅黑" panose="020B0503020204020204" charset="-122"/>
                <a:cs typeface="微软雅黑" panose="020B0503020204020204" charset="-122"/>
              </a:rPr>
              <a:t>64</a:t>
            </a:r>
            <a:r>
              <a:rPr lang="zh-CN" altLang="en-US" sz="2400" dirty="0">
                <a:latin typeface="微软雅黑" panose="020B0503020204020204" charset="-122"/>
                <a:ea typeface="微软雅黑" panose="020B0503020204020204" charset="-122"/>
                <a:cs typeface="微软雅黑" panose="020B0503020204020204" charset="-122"/>
              </a:rPr>
              <a:t>字节</a:t>
            </a:r>
          </a:p>
          <a:p>
            <a:pPr>
              <a:lnSpc>
                <a:spcPct val="150000"/>
              </a:lnSpc>
            </a:pPr>
            <a:r>
              <a:rPr lang="en-US" altLang="zh-CN" sz="2400" dirty="0">
                <a:solidFill>
                  <a:srgbClr val="C00000"/>
                </a:solidFill>
                <a:latin typeface="微软雅黑" panose="020B0503020204020204" charset="-122"/>
                <a:ea typeface="微软雅黑" panose="020B0503020204020204" charset="-122"/>
                <a:cs typeface="微软雅黑" panose="020B0503020204020204" charset="-122"/>
              </a:rPr>
              <a:t>C:60</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字节和</a:t>
            </a:r>
            <a:r>
              <a:rPr lang="en-US" altLang="zh-CN" sz="2400" dirty="0">
                <a:solidFill>
                  <a:srgbClr val="C00000"/>
                </a:solidFill>
                <a:latin typeface="微软雅黑" panose="020B0503020204020204" charset="-122"/>
                <a:ea typeface="微软雅黑" panose="020B0503020204020204" charset="-122"/>
                <a:cs typeface="微软雅黑" panose="020B0503020204020204" charset="-122"/>
              </a:rPr>
              <a:t>40</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字节</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D:60</a:t>
            </a:r>
            <a:r>
              <a:rPr lang="zh-CN" altLang="en-US" sz="2400" dirty="0">
                <a:latin typeface="微软雅黑" panose="020B0503020204020204" charset="-122"/>
                <a:ea typeface="微软雅黑" panose="020B0503020204020204" charset="-122"/>
                <a:cs typeface="微软雅黑" panose="020B0503020204020204" charset="-122"/>
              </a:rPr>
              <a:t>字节和</a:t>
            </a:r>
            <a:r>
              <a:rPr lang="en-US" altLang="zh-CN" sz="2400" dirty="0">
                <a:latin typeface="微软雅黑" panose="020B0503020204020204" charset="-122"/>
                <a:ea typeface="微软雅黑" panose="020B0503020204020204" charset="-122"/>
                <a:cs typeface="微软雅黑" panose="020B0503020204020204" charset="-122"/>
              </a:rPr>
              <a:t>80</a:t>
            </a:r>
            <a:r>
              <a:rPr lang="zh-CN" altLang="en-US" sz="2400" dirty="0">
                <a:latin typeface="微软雅黑" panose="020B0503020204020204" charset="-122"/>
                <a:ea typeface="微软雅黑" panose="020B0503020204020204" charset="-122"/>
                <a:cs typeface="微软雅黑" panose="020B0503020204020204" charset="-122"/>
              </a:rPr>
              <a:t>字节</a:t>
            </a:r>
          </a:p>
        </p:txBody>
      </p:sp>
      <p:pic>
        <p:nvPicPr>
          <p:cNvPr id="5" name="图片 4"/>
          <p:cNvPicPr>
            <a:picLocks noChangeAspect="1"/>
          </p:cNvPicPr>
          <p:nvPr/>
        </p:nvPicPr>
        <p:blipFill rotWithShape="1">
          <a:blip r:embed="rId2"/>
          <a:srcRect l="7053" t="4210" r="13790" b="16632"/>
          <a:stretch/>
        </p:blipFill>
        <p:spPr>
          <a:xfrm>
            <a:off x="735180" y="0"/>
            <a:ext cx="1459832" cy="1459832"/>
          </a:xfrm>
          <a:prstGeom prst="rect">
            <a:avLst/>
          </a:prstGeom>
        </p:spPr>
      </p:pic>
    </p:spTree>
    <p:extLst>
      <p:ext uri="{BB962C8B-B14F-4D97-AF65-F5344CB8AC3E}">
        <p14:creationId xmlns:p14="http://schemas.microsoft.com/office/powerpoint/2010/main" val="105112892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0" y="2508225"/>
            <a:ext cx="1651413" cy="1323439"/>
          </a:xfrm>
          <a:prstGeom prst="rect">
            <a:avLst/>
          </a:prstGeom>
          <a:noFill/>
        </p:spPr>
        <p:txBody>
          <a:bodyPr wrap="square" rtlCol="0">
            <a:spAutoFit/>
          </a:bodyPr>
          <a:lstStyle/>
          <a:p>
            <a:pPr>
              <a:lnSpc>
                <a:spcPct val="200000"/>
              </a:lnSpc>
            </a:pPr>
            <a:r>
              <a:rPr lang="zh-CN" altLang="en-US" sz="2000" dirty="0"/>
              <a:t>传输控制</a:t>
            </a:r>
            <a:endParaRPr lang="en-US" altLang="zh-CN" sz="2000" dirty="0"/>
          </a:p>
          <a:p>
            <a:pPr>
              <a:lnSpc>
                <a:spcPct val="200000"/>
              </a:lnSpc>
            </a:pPr>
            <a:r>
              <a:rPr lang="zh-CN" altLang="en-US" sz="2000" dirty="0"/>
              <a:t>协议（</a:t>
            </a:r>
            <a:r>
              <a:rPr lang="en-US" altLang="zh-CN" sz="2000" dirty="0"/>
              <a:t>TCP</a:t>
            </a:r>
            <a:r>
              <a:rPr lang="zh-CN" altLang="en-US" sz="2000" dirty="0"/>
              <a:t>）</a:t>
            </a:r>
          </a:p>
        </p:txBody>
      </p:sp>
      <p:sp>
        <p:nvSpPr>
          <p:cNvPr id="6" name="文本框 5"/>
          <p:cNvSpPr txBox="1"/>
          <p:nvPr/>
        </p:nvSpPr>
        <p:spPr>
          <a:xfrm>
            <a:off x="1966008" y="627391"/>
            <a:ext cx="4763643" cy="5078313"/>
          </a:xfrm>
          <a:prstGeom prst="rect">
            <a:avLst/>
          </a:prstGeom>
          <a:noFill/>
        </p:spPr>
        <p:txBody>
          <a:bodyPr wrap="square" rtlCol="0">
            <a:spAutoFit/>
          </a:bodyPr>
          <a:lstStyle/>
          <a:p>
            <a:pPr>
              <a:lnSpc>
                <a:spcPct val="150000"/>
              </a:lnSpc>
            </a:pPr>
            <a:r>
              <a:rPr lang="en-US" altLang="zh-CN" sz="2400" dirty="0"/>
              <a:t>TCP</a:t>
            </a:r>
            <a:r>
              <a:rPr lang="zh-CN" altLang="en-US" sz="2400" dirty="0"/>
              <a:t>报文段结构</a:t>
            </a:r>
            <a:endParaRPr lang="en-US" altLang="zh-CN" sz="2400" dirty="0"/>
          </a:p>
          <a:p>
            <a:pPr>
              <a:lnSpc>
                <a:spcPct val="150000"/>
              </a:lnSpc>
            </a:pPr>
            <a:endParaRPr lang="en-US" altLang="zh-CN" sz="2400" dirty="0"/>
          </a:p>
          <a:p>
            <a:pPr>
              <a:lnSpc>
                <a:spcPct val="150000"/>
              </a:lnSpc>
            </a:pPr>
            <a:r>
              <a:rPr lang="en-US" altLang="zh-CN" sz="2400" dirty="0">
                <a:solidFill>
                  <a:srgbClr val="FF0000"/>
                </a:solidFill>
              </a:rPr>
              <a:t>TCP</a:t>
            </a:r>
            <a:r>
              <a:rPr lang="zh-CN" altLang="en-US" sz="2400" dirty="0">
                <a:solidFill>
                  <a:srgbClr val="FF0000"/>
                </a:solidFill>
              </a:rPr>
              <a:t>连接管理</a:t>
            </a:r>
            <a:endParaRPr lang="en-US" altLang="zh-CN" sz="2400" dirty="0">
              <a:solidFill>
                <a:srgbClr val="FF0000"/>
              </a:solidFill>
            </a:endParaRPr>
          </a:p>
          <a:p>
            <a:pPr>
              <a:lnSpc>
                <a:spcPct val="150000"/>
              </a:lnSpc>
            </a:pPr>
            <a:endParaRPr lang="en-US" altLang="zh-CN" sz="2400" dirty="0"/>
          </a:p>
          <a:p>
            <a:pPr>
              <a:lnSpc>
                <a:spcPct val="150000"/>
              </a:lnSpc>
            </a:pPr>
            <a:r>
              <a:rPr lang="en-US" altLang="zh-CN" sz="2400" dirty="0"/>
              <a:t>TCP</a:t>
            </a:r>
            <a:r>
              <a:rPr lang="zh-CN" altLang="en-US" sz="2400" dirty="0"/>
              <a:t>可靠数据传输</a:t>
            </a:r>
            <a:endParaRPr lang="en-US" altLang="zh-CN" sz="2400" dirty="0"/>
          </a:p>
          <a:p>
            <a:pPr>
              <a:lnSpc>
                <a:spcPct val="150000"/>
              </a:lnSpc>
            </a:pPr>
            <a:endParaRPr lang="en-US" altLang="zh-CN" sz="2400" dirty="0"/>
          </a:p>
          <a:p>
            <a:pPr>
              <a:lnSpc>
                <a:spcPct val="150000"/>
              </a:lnSpc>
            </a:pPr>
            <a:r>
              <a:rPr lang="en-US" altLang="zh-CN" sz="2400" dirty="0"/>
              <a:t>TCP</a:t>
            </a:r>
            <a:r>
              <a:rPr lang="zh-CN" altLang="en-US" sz="2400" dirty="0"/>
              <a:t>流量控制</a:t>
            </a:r>
            <a:endParaRPr lang="en-US" altLang="zh-CN" sz="2400" dirty="0"/>
          </a:p>
          <a:p>
            <a:pPr>
              <a:lnSpc>
                <a:spcPct val="150000"/>
              </a:lnSpc>
            </a:pPr>
            <a:endParaRPr lang="en-US" altLang="zh-CN" sz="2400" dirty="0"/>
          </a:p>
          <a:p>
            <a:pPr>
              <a:lnSpc>
                <a:spcPct val="150000"/>
              </a:lnSpc>
            </a:pPr>
            <a:r>
              <a:rPr lang="en-US" altLang="zh-CN" sz="2400" dirty="0"/>
              <a:t>TCP</a:t>
            </a:r>
            <a:r>
              <a:rPr lang="zh-CN" altLang="en-US" sz="2400" dirty="0"/>
              <a:t>拥塞控制</a:t>
            </a:r>
          </a:p>
        </p:txBody>
      </p:sp>
      <p:sp>
        <p:nvSpPr>
          <p:cNvPr id="9" name="左大括号 8"/>
          <p:cNvSpPr/>
          <p:nvPr/>
        </p:nvSpPr>
        <p:spPr>
          <a:xfrm>
            <a:off x="1336818" y="977405"/>
            <a:ext cx="629190" cy="437828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 name="左大括号 6"/>
          <p:cNvSpPr/>
          <p:nvPr/>
        </p:nvSpPr>
        <p:spPr>
          <a:xfrm>
            <a:off x="4140978" y="1128707"/>
            <a:ext cx="632190" cy="17973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8" name="文本框 7"/>
          <p:cNvSpPr txBox="1"/>
          <p:nvPr/>
        </p:nvSpPr>
        <p:spPr>
          <a:xfrm>
            <a:off x="4794823" y="1001292"/>
            <a:ext cx="4641786" cy="2308324"/>
          </a:xfrm>
          <a:prstGeom prst="rect">
            <a:avLst/>
          </a:prstGeom>
          <a:noFill/>
        </p:spPr>
        <p:txBody>
          <a:bodyPr wrap="square" rtlCol="0">
            <a:spAutoFit/>
          </a:bodyPr>
          <a:lstStyle/>
          <a:p>
            <a:pPr>
              <a:lnSpc>
                <a:spcPct val="150000"/>
              </a:lnSpc>
            </a:pPr>
            <a:r>
              <a:rPr lang="zh-CN" altLang="en-US" sz="2400" dirty="0"/>
              <a:t>建立连接：</a:t>
            </a: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r>
              <a:rPr lang="zh-CN" altLang="en-US" sz="2400" dirty="0"/>
              <a:t>拆除连接：</a:t>
            </a:r>
          </a:p>
        </p:txBody>
      </p:sp>
    </p:spTree>
    <p:extLst>
      <p:ext uri="{BB962C8B-B14F-4D97-AF65-F5344CB8AC3E}">
        <p14:creationId xmlns:p14="http://schemas.microsoft.com/office/powerpoint/2010/main" val="179061658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0" y="2508225"/>
            <a:ext cx="1651413" cy="1323439"/>
          </a:xfrm>
          <a:prstGeom prst="rect">
            <a:avLst/>
          </a:prstGeom>
          <a:noFill/>
        </p:spPr>
        <p:txBody>
          <a:bodyPr wrap="square" rtlCol="0">
            <a:spAutoFit/>
          </a:bodyPr>
          <a:lstStyle/>
          <a:p>
            <a:pPr>
              <a:lnSpc>
                <a:spcPct val="200000"/>
              </a:lnSpc>
            </a:pPr>
            <a:r>
              <a:rPr lang="zh-CN" altLang="en-US" sz="2000" dirty="0"/>
              <a:t>传输控制</a:t>
            </a:r>
            <a:endParaRPr lang="en-US" altLang="zh-CN" sz="2000" dirty="0"/>
          </a:p>
          <a:p>
            <a:pPr>
              <a:lnSpc>
                <a:spcPct val="200000"/>
              </a:lnSpc>
            </a:pPr>
            <a:r>
              <a:rPr lang="zh-CN" altLang="en-US" sz="2000" dirty="0"/>
              <a:t>协议（</a:t>
            </a:r>
            <a:r>
              <a:rPr lang="en-US" altLang="zh-CN" sz="2000" dirty="0"/>
              <a:t>TCP</a:t>
            </a:r>
            <a:r>
              <a:rPr lang="zh-CN" altLang="en-US" sz="2000" dirty="0"/>
              <a:t>）</a:t>
            </a:r>
          </a:p>
        </p:txBody>
      </p:sp>
      <p:sp>
        <p:nvSpPr>
          <p:cNvPr id="6" name="文本框 5"/>
          <p:cNvSpPr txBox="1"/>
          <p:nvPr/>
        </p:nvSpPr>
        <p:spPr>
          <a:xfrm>
            <a:off x="1966008" y="627391"/>
            <a:ext cx="4763643" cy="5078313"/>
          </a:xfrm>
          <a:prstGeom prst="rect">
            <a:avLst/>
          </a:prstGeom>
          <a:noFill/>
        </p:spPr>
        <p:txBody>
          <a:bodyPr wrap="square" rtlCol="0">
            <a:spAutoFit/>
          </a:bodyPr>
          <a:lstStyle/>
          <a:p>
            <a:pPr>
              <a:lnSpc>
                <a:spcPct val="150000"/>
              </a:lnSpc>
            </a:pPr>
            <a:r>
              <a:rPr lang="en-US" altLang="zh-CN" sz="2400" dirty="0"/>
              <a:t>TCP</a:t>
            </a:r>
            <a:r>
              <a:rPr lang="zh-CN" altLang="en-US" sz="2400" dirty="0"/>
              <a:t>报文段结构</a:t>
            </a:r>
            <a:endParaRPr lang="en-US" altLang="zh-CN" sz="2400" dirty="0"/>
          </a:p>
          <a:p>
            <a:pPr>
              <a:lnSpc>
                <a:spcPct val="150000"/>
              </a:lnSpc>
            </a:pPr>
            <a:endParaRPr lang="en-US" altLang="zh-CN" sz="2400" dirty="0"/>
          </a:p>
          <a:p>
            <a:pPr>
              <a:lnSpc>
                <a:spcPct val="150000"/>
              </a:lnSpc>
            </a:pPr>
            <a:r>
              <a:rPr lang="en-US" altLang="zh-CN" sz="2400" dirty="0">
                <a:solidFill>
                  <a:srgbClr val="FF0000"/>
                </a:solidFill>
              </a:rPr>
              <a:t>TCP</a:t>
            </a:r>
            <a:r>
              <a:rPr lang="zh-CN" altLang="en-US" sz="2400" dirty="0">
                <a:solidFill>
                  <a:srgbClr val="FF0000"/>
                </a:solidFill>
              </a:rPr>
              <a:t>连接管理</a:t>
            </a:r>
            <a:endParaRPr lang="en-US" altLang="zh-CN" sz="2400" dirty="0">
              <a:solidFill>
                <a:srgbClr val="FF0000"/>
              </a:solidFill>
            </a:endParaRPr>
          </a:p>
          <a:p>
            <a:pPr>
              <a:lnSpc>
                <a:spcPct val="150000"/>
              </a:lnSpc>
            </a:pPr>
            <a:endParaRPr lang="en-US" altLang="zh-CN" sz="2400" dirty="0"/>
          </a:p>
          <a:p>
            <a:pPr>
              <a:lnSpc>
                <a:spcPct val="150000"/>
              </a:lnSpc>
            </a:pPr>
            <a:r>
              <a:rPr lang="en-US" altLang="zh-CN" sz="2400" dirty="0"/>
              <a:t>TCP</a:t>
            </a:r>
            <a:r>
              <a:rPr lang="zh-CN" altLang="en-US" sz="2400" dirty="0"/>
              <a:t>可靠数据传输</a:t>
            </a:r>
            <a:endParaRPr lang="en-US" altLang="zh-CN" sz="2400" dirty="0"/>
          </a:p>
          <a:p>
            <a:pPr>
              <a:lnSpc>
                <a:spcPct val="150000"/>
              </a:lnSpc>
            </a:pPr>
            <a:endParaRPr lang="en-US" altLang="zh-CN" sz="2400" dirty="0"/>
          </a:p>
          <a:p>
            <a:pPr>
              <a:lnSpc>
                <a:spcPct val="150000"/>
              </a:lnSpc>
            </a:pPr>
            <a:r>
              <a:rPr lang="en-US" altLang="zh-CN" sz="2400" dirty="0"/>
              <a:t>TCP</a:t>
            </a:r>
            <a:r>
              <a:rPr lang="zh-CN" altLang="en-US" sz="2400" dirty="0"/>
              <a:t>流量控制</a:t>
            </a:r>
            <a:endParaRPr lang="en-US" altLang="zh-CN" sz="2400" dirty="0"/>
          </a:p>
          <a:p>
            <a:pPr>
              <a:lnSpc>
                <a:spcPct val="150000"/>
              </a:lnSpc>
            </a:pPr>
            <a:endParaRPr lang="en-US" altLang="zh-CN" sz="2400" dirty="0"/>
          </a:p>
          <a:p>
            <a:pPr>
              <a:lnSpc>
                <a:spcPct val="150000"/>
              </a:lnSpc>
            </a:pPr>
            <a:r>
              <a:rPr lang="en-US" altLang="zh-CN" sz="2400" dirty="0"/>
              <a:t>TCP</a:t>
            </a:r>
            <a:r>
              <a:rPr lang="zh-CN" altLang="en-US" sz="2400" dirty="0"/>
              <a:t>拥塞控制</a:t>
            </a:r>
          </a:p>
        </p:txBody>
      </p:sp>
      <p:sp>
        <p:nvSpPr>
          <p:cNvPr id="9" name="左大括号 8"/>
          <p:cNvSpPr/>
          <p:nvPr/>
        </p:nvSpPr>
        <p:spPr>
          <a:xfrm>
            <a:off x="1336818" y="977405"/>
            <a:ext cx="629190" cy="437828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 name="左大括号 6"/>
          <p:cNvSpPr/>
          <p:nvPr/>
        </p:nvSpPr>
        <p:spPr>
          <a:xfrm>
            <a:off x="4140978" y="1128707"/>
            <a:ext cx="632190" cy="17973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8" name="文本框 7"/>
          <p:cNvSpPr txBox="1"/>
          <p:nvPr/>
        </p:nvSpPr>
        <p:spPr>
          <a:xfrm>
            <a:off x="4773168" y="829788"/>
            <a:ext cx="4641786" cy="2308324"/>
          </a:xfrm>
          <a:prstGeom prst="rect">
            <a:avLst/>
          </a:prstGeom>
          <a:noFill/>
        </p:spPr>
        <p:txBody>
          <a:bodyPr wrap="square" rtlCol="0">
            <a:spAutoFit/>
          </a:bodyPr>
          <a:lstStyle/>
          <a:p>
            <a:pPr>
              <a:lnSpc>
                <a:spcPct val="150000"/>
              </a:lnSpc>
            </a:pPr>
            <a:r>
              <a:rPr lang="zh-CN" altLang="en-US" sz="2400" dirty="0"/>
              <a:t>建立连接：三次握手</a:t>
            </a: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r>
              <a:rPr lang="zh-CN" altLang="en-US" sz="2400" dirty="0"/>
              <a:t>拆除连接：四次挥手</a:t>
            </a:r>
          </a:p>
        </p:txBody>
      </p:sp>
    </p:spTree>
    <p:extLst>
      <p:ext uri="{BB962C8B-B14F-4D97-AF65-F5344CB8AC3E}">
        <p14:creationId xmlns:p14="http://schemas.microsoft.com/office/powerpoint/2010/main" val="131914296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文本框 11"/>
          <p:cNvSpPr txBox="1"/>
          <p:nvPr/>
        </p:nvSpPr>
        <p:spPr>
          <a:xfrm>
            <a:off x="716892" y="1339342"/>
            <a:ext cx="11121462" cy="1200329"/>
          </a:xfrm>
          <a:prstGeom prst="rect">
            <a:avLst/>
          </a:prstGeom>
          <a:noFill/>
        </p:spPr>
        <p:txBody>
          <a:bodyPr wrap="square" rtlCol="0">
            <a:spAutoFit/>
          </a:body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1</a:t>
            </a: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连接管理：连接建立与</a:t>
            </a:r>
            <a:r>
              <a:rPr lang="zh-CN" altLang="en-US" sz="2400" dirty="0">
                <a:latin typeface="微软雅黑" panose="020B0503020204020204" charset="-122"/>
                <a:ea typeface="微软雅黑" panose="020B0503020204020204" charset="-122"/>
                <a:cs typeface="微软雅黑" panose="020B0503020204020204" charset="-122"/>
                <a:sym typeface="+mn-ea"/>
              </a:rPr>
              <a:t>连接</a:t>
            </a:r>
            <a:r>
              <a:rPr lang="zh-CN" altLang="en-US" sz="2400" dirty="0">
                <a:latin typeface="微软雅黑" panose="020B0503020204020204" charset="-122"/>
                <a:ea typeface="微软雅黑" panose="020B0503020204020204" charset="-122"/>
                <a:cs typeface="微软雅黑" panose="020B0503020204020204" charset="-122"/>
              </a:rPr>
              <a:t>拆除。</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以客户端上的一个应用进程与服务器上的一个应用进程建立一条</a:t>
            </a: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连接为例。</a:t>
            </a:r>
            <a:endParaRPr lang="en-US" altLang="zh-CN" sz="2400" dirty="0">
              <a:latin typeface="微软雅黑" panose="020B0503020204020204" charset="-122"/>
              <a:ea typeface="微软雅黑" panose="020B0503020204020204" charset="-122"/>
              <a:cs typeface="微软雅黑" panose="020B0503020204020204"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9322" y="3348950"/>
            <a:ext cx="1346200" cy="134620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5522" y="3026771"/>
            <a:ext cx="644358" cy="644358"/>
          </a:xfrm>
          <a:prstGeom prst="rect">
            <a:avLst/>
          </a:prstGeom>
        </p:spPr>
      </p:pic>
      <p:pic>
        <p:nvPicPr>
          <p:cNvPr id="21" name="图片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3717" y="3348950"/>
            <a:ext cx="1346200" cy="1346200"/>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6564" y="3026771"/>
            <a:ext cx="644358" cy="644358"/>
          </a:xfrm>
          <a:prstGeom prst="rect">
            <a:avLst/>
          </a:prstGeom>
        </p:spPr>
      </p:pic>
      <p:sp>
        <p:nvSpPr>
          <p:cNvPr id="6" name="文本框 5"/>
          <p:cNvSpPr txBox="1"/>
          <p:nvPr/>
        </p:nvSpPr>
        <p:spPr>
          <a:xfrm>
            <a:off x="2119322" y="4937117"/>
            <a:ext cx="1151022"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客户端</a:t>
            </a:r>
          </a:p>
        </p:txBody>
      </p:sp>
      <p:sp>
        <p:nvSpPr>
          <p:cNvPr id="23" name="文本框 22"/>
          <p:cNvSpPr txBox="1"/>
          <p:nvPr/>
        </p:nvSpPr>
        <p:spPr>
          <a:xfrm>
            <a:off x="8148895" y="4937117"/>
            <a:ext cx="1714754"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微信服务器</a:t>
            </a:r>
            <a:endParaRPr kumimoji="1" lang="zh-CN" altLang="en-US" sz="2400" dirty="0">
              <a:latin typeface="Microsoft YaHei" charset="-122"/>
              <a:ea typeface="Microsoft YaHei" charset="-122"/>
              <a:cs typeface="Microsoft YaHei" charset="-122"/>
            </a:endParaRPr>
          </a:p>
        </p:txBody>
      </p:sp>
      <p:cxnSp>
        <p:nvCxnSpPr>
          <p:cNvPr id="8" name="直线连接符 7"/>
          <p:cNvCxnSpPr>
            <a:stCxn id="5" idx="3"/>
            <a:endCxn id="22" idx="1"/>
          </p:cNvCxnSpPr>
          <p:nvPr/>
        </p:nvCxnSpPr>
        <p:spPr>
          <a:xfrm>
            <a:off x="4109880" y="3348950"/>
            <a:ext cx="3246684" cy="0"/>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84502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文本框 11"/>
          <p:cNvSpPr txBox="1"/>
          <p:nvPr/>
        </p:nvSpPr>
        <p:spPr>
          <a:xfrm>
            <a:off x="163651" y="927228"/>
            <a:ext cx="3695117" cy="646331"/>
          </a:xfrm>
          <a:prstGeom prst="rect">
            <a:avLst/>
          </a:prstGeom>
          <a:noFill/>
        </p:spPr>
        <p:txBody>
          <a:bodyPr wrap="square" rtlCol="0">
            <a:spAutoFit/>
          </a:body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连接建立：三次握手</a:t>
            </a:r>
          </a:p>
        </p:txBody>
      </p:sp>
      <p:sp>
        <p:nvSpPr>
          <p:cNvPr id="20" name="圆角矩形 19"/>
          <p:cNvSpPr/>
          <p:nvPr/>
        </p:nvSpPr>
        <p:spPr>
          <a:xfrm>
            <a:off x="4748554" y="2308813"/>
            <a:ext cx="1251285" cy="52240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a:t>CLOSED</a:t>
            </a:r>
            <a:endParaRPr kumimoji="1" lang="zh-CN" altLang="en-US" dirty="0"/>
          </a:p>
        </p:txBody>
      </p:sp>
      <p:sp>
        <p:nvSpPr>
          <p:cNvPr id="21" name="圆角矩形 20"/>
          <p:cNvSpPr/>
          <p:nvPr/>
        </p:nvSpPr>
        <p:spPr>
          <a:xfrm>
            <a:off x="8987029" y="2312941"/>
            <a:ext cx="1251285" cy="52240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a:t>CLOSED</a:t>
            </a:r>
            <a:endParaRPr kumimoji="1" lang="zh-CN" altLang="en-US" dirty="0"/>
          </a:p>
        </p:txBody>
      </p:sp>
      <p:sp>
        <p:nvSpPr>
          <p:cNvPr id="24" name="圆角矩形 23"/>
          <p:cNvSpPr/>
          <p:nvPr/>
        </p:nvSpPr>
        <p:spPr>
          <a:xfrm>
            <a:off x="8987029" y="2835343"/>
            <a:ext cx="1251285" cy="52240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LISTEN</a:t>
            </a:r>
            <a:endParaRPr kumimoji="1" lang="zh-CN" altLang="en-US" dirty="0"/>
          </a:p>
        </p:txBody>
      </p:sp>
      <p:cxnSp>
        <p:nvCxnSpPr>
          <p:cNvPr id="25" name="直线箭头连接符 24"/>
          <p:cNvCxnSpPr/>
          <p:nvPr/>
        </p:nvCxnSpPr>
        <p:spPr>
          <a:xfrm>
            <a:off x="5898002" y="2831213"/>
            <a:ext cx="3303302" cy="57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rot="734407">
            <a:off x="6354266" y="2658061"/>
            <a:ext cx="1709100" cy="369332"/>
          </a:xfrm>
          <a:prstGeom prst="rect">
            <a:avLst/>
          </a:prstGeom>
          <a:noFill/>
        </p:spPr>
        <p:txBody>
          <a:bodyPr wrap="square" rtlCol="0">
            <a:spAutoFit/>
          </a:bodyPr>
          <a:lstStyle/>
          <a:p>
            <a:r>
              <a:rPr kumimoji="1" lang="en-US" altLang="zh-CN"/>
              <a:t>SYN=1,seq=x</a:t>
            </a:r>
            <a:endParaRPr kumimoji="1" lang="zh-CN" altLang="en-US" dirty="0"/>
          </a:p>
        </p:txBody>
      </p:sp>
      <p:sp>
        <p:nvSpPr>
          <p:cNvPr id="27" name="圆角矩形 26"/>
          <p:cNvSpPr/>
          <p:nvPr/>
        </p:nvSpPr>
        <p:spPr>
          <a:xfrm>
            <a:off x="4745628" y="2831213"/>
            <a:ext cx="1254211" cy="149191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SYN</a:t>
            </a:r>
            <a:r>
              <a:rPr kumimoji="1" lang="zh-CN" altLang="en-US" dirty="0"/>
              <a:t> </a:t>
            </a:r>
            <a:r>
              <a:rPr kumimoji="1" lang="en-US" altLang="zh-CN" dirty="0"/>
              <a:t>SENT</a:t>
            </a:r>
            <a:endParaRPr kumimoji="1" lang="zh-CN" altLang="en-US" dirty="0"/>
          </a:p>
        </p:txBody>
      </p:sp>
      <p:cxnSp>
        <p:nvCxnSpPr>
          <p:cNvPr id="28" name="直线箭头连接符 27"/>
          <p:cNvCxnSpPr/>
          <p:nvPr/>
        </p:nvCxnSpPr>
        <p:spPr>
          <a:xfrm flipH="1">
            <a:off x="5898002" y="3369290"/>
            <a:ext cx="3303302" cy="10111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rot="20720977">
            <a:off x="6009814" y="3254006"/>
            <a:ext cx="2488470" cy="646331"/>
          </a:xfrm>
          <a:prstGeom prst="rect">
            <a:avLst/>
          </a:prstGeom>
          <a:noFill/>
        </p:spPr>
        <p:txBody>
          <a:bodyPr wrap="square" rtlCol="0">
            <a:spAutoFit/>
          </a:bodyPr>
          <a:lstStyle/>
          <a:p>
            <a:r>
              <a:rPr kumimoji="1" lang="en-US" altLang="zh-CN" dirty="0"/>
              <a:t>SYN=1,ACK=1</a:t>
            </a:r>
          </a:p>
          <a:p>
            <a:r>
              <a:rPr kumimoji="1" lang="en-US" altLang="zh-CN" dirty="0" err="1"/>
              <a:t>seq</a:t>
            </a:r>
            <a:r>
              <a:rPr kumimoji="1" lang="en-US" altLang="zh-CN" dirty="0"/>
              <a:t>=y,</a:t>
            </a:r>
            <a:r>
              <a:rPr kumimoji="1" lang="zh-CN" altLang="en-US" dirty="0"/>
              <a:t> </a:t>
            </a:r>
            <a:r>
              <a:rPr kumimoji="1" lang="en-US" altLang="zh-CN" dirty="0" err="1"/>
              <a:t>ack_seq</a:t>
            </a:r>
            <a:r>
              <a:rPr kumimoji="1" lang="en-US" altLang="zh-CN" dirty="0"/>
              <a:t>=x+1</a:t>
            </a:r>
            <a:endParaRPr kumimoji="1" lang="zh-CN" altLang="en-US" dirty="0"/>
          </a:p>
        </p:txBody>
      </p:sp>
      <p:sp>
        <p:nvSpPr>
          <p:cNvPr id="30" name="圆角矩形 29"/>
          <p:cNvSpPr/>
          <p:nvPr/>
        </p:nvSpPr>
        <p:spPr>
          <a:xfrm>
            <a:off x="4745628" y="4331969"/>
            <a:ext cx="1254211" cy="149191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ESTABLISHED</a:t>
            </a:r>
            <a:endParaRPr kumimoji="1" lang="zh-CN" altLang="en-US" dirty="0"/>
          </a:p>
        </p:txBody>
      </p:sp>
      <p:cxnSp>
        <p:nvCxnSpPr>
          <p:cNvPr id="31" name="直线箭头连接符 30"/>
          <p:cNvCxnSpPr/>
          <p:nvPr/>
        </p:nvCxnSpPr>
        <p:spPr>
          <a:xfrm>
            <a:off x="5947903" y="4369916"/>
            <a:ext cx="3253401" cy="5021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圆角矩形 31"/>
          <p:cNvSpPr/>
          <p:nvPr/>
        </p:nvSpPr>
        <p:spPr>
          <a:xfrm>
            <a:off x="8993109" y="3369290"/>
            <a:ext cx="1254211" cy="149191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SYN</a:t>
            </a:r>
            <a:r>
              <a:rPr kumimoji="1" lang="zh-CN" altLang="en-US" dirty="0"/>
              <a:t> </a:t>
            </a:r>
            <a:r>
              <a:rPr kumimoji="1" lang="en-US" altLang="zh-CN" dirty="0"/>
              <a:t>RCVD</a:t>
            </a:r>
            <a:endParaRPr kumimoji="1" lang="zh-CN" altLang="en-US" dirty="0"/>
          </a:p>
        </p:txBody>
      </p:sp>
      <p:sp>
        <p:nvSpPr>
          <p:cNvPr id="33" name="圆角矩形 32"/>
          <p:cNvSpPr/>
          <p:nvPr/>
        </p:nvSpPr>
        <p:spPr>
          <a:xfrm>
            <a:off x="8985565" y="4872041"/>
            <a:ext cx="1254211" cy="95184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a:t>ESTABLISHED</a:t>
            </a:r>
            <a:endParaRPr kumimoji="1" lang="zh-CN" altLang="en-US" dirty="0"/>
          </a:p>
        </p:txBody>
      </p:sp>
      <p:sp>
        <p:nvSpPr>
          <p:cNvPr id="34" name="文本框 33"/>
          <p:cNvSpPr txBox="1"/>
          <p:nvPr/>
        </p:nvSpPr>
        <p:spPr>
          <a:xfrm rot="562352">
            <a:off x="6305417" y="4674500"/>
            <a:ext cx="2488470" cy="923330"/>
          </a:xfrm>
          <a:prstGeom prst="rect">
            <a:avLst/>
          </a:prstGeom>
          <a:noFill/>
        </p:spPr>
        <p:txBody>
          <a:bodyPr wrap="square" rtlCol="0">
            <a:spAutoFit/>
          </a:bodyPr>
          <a:lstStyle/>
          <a:p>
            <a:r>
              <a:rPr kumimoji="1" lang="en-US" altLang="zh-CN" dirty="0"/>
              <a:t>ACK=1</a:t>
            </a:r>
          </a:p>
          <a:p>
            <a:r>
              <a:rPr kumimoji="1" lang="en-US" altLang="zh-CN" dirty="0" err="1"/>
              <a:t>seq</a:t>
            </a:r>
            <a:r>
              <a:rPr kumimoji="1" lang="en-US" altLang="zh-CN" dirty="0"/>
              <a:t>=x+1,</a:t>
            </a:r>
            <a:r>
              <a:rPr kumimoji="1" lang="zh-CN" altLang="en-US" dirty="0"/>
              <a:t> </a:t>
            </a:r>
            <a:r>
              <a:rPr kumimoji="1" lang="en-US" altLang="zh-CN" dirty="0" err="1"/>
              <a:t>ack_seq</a:t>
            </a:r>
            <a:r>
              <a:rPr kumimoji="1" lang="en-US" altLang="zh-CN" dirty="0"/>
              <a:t>=y+1</a:t>
            </a:r>
            <a:endParaRPr kumimoji="1" lang="zh-CN" altLang="en-US" dirty="0"/>
          </a:p>
        </p:txBody>
      </p:sp>
      <p:sp>
        <p:nvSpPr>
          <p:cNvPr id="35" name="圆角矩形 34"/>
          <p:cNvSpPr/>
          <p:nvPr/>
        </p:nvSpPr>
        <p:spPr>
          <a:xfrm>
            <a:off x="4757560" y="1263033"/>
            <a:ext cx="1251285" cy="522402"/>
          </a:xfrm>
          <a:prstGeom prst="round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solidFill>
                  <a:schemeClr val="bg2"/>
                </a:solidFill>
              </a:rPr>
              <a:t>客户</a:t>
            </a:r>
          </a:p>
        </p:txBody>
      </p:sp>
      <p:sp>
        <p:nvSpPr>
          <p:cNvPr id="36" name="圆角矩形 35"/>
          <p:cNvSpPr/>
          <p:nvPr/>
        </p:nvSpPr>
        <p:spPr>
          <a:xfrm>
            <a:off x="8996035" y="1267162"/>
            <a:ext cx="1251285" cy="522402"/>
          </a:xfrm>
          <a:prstGeom prst="round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solidFill>
                  <a:schemeClr val="bg2"/>
                </a:solidFill>
              </a:rPr>
              <a:t>服务器</a:t>
            </a:r>
          </a:p>
        </p:txBody>
      </p:sp>
    </p:spTree>
    <p:extLst>
      <p:ext uri="{BB962C8B-B14F-4D97-AF65-F5344CB8AC3E}">
        <p14:creationId xmlns:p14="http://schemas.microsoft.com/office/powerpoint/2010/main" val="129138302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文本框 11"/>
          <p:cNvSpPr txBox="1"/>
          <p:nvPr/>
        </p:nvSpPr>
        <p:spPr>
          <a:xfrm>
            <a:off x="939164" y="2005330"/>
            <a:ext cx="10081762" cy="581057"/>
          </a:xfrm>
          <a:prstGeom prst="rect">
            <a:avLst/>
          </a:prstGeom>
          <a:noFill/>
        </p:spPr>
        <p:txBody>
          <a:bodyPr wrap="square" rtlCol="0">
            <a:spAutoFit/>
          </a:body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连接建立：三次握手</a:t>
            </a:r>
            <a:endParaRPr lang="en-US" altLang="zh-CN" sz="2400" dirty="0">
              <a:latin typeface="微软雅黑" panose="020B0503020204020204" charset="-122"/>
              <a:ea typeface="微软雅黑" panose="020B0503020204020204" charset="-122"/>
              <a:cs typeface="微软雅黑" panose="020B0503020204020204" charset="-122"/>
            </a:endParaRPr>
          </a:p>
        </p:txBody>
      </p:sp>
      <p:pic>
        <p:nvPicPr>
          <p:cNvPr id="37" name="图片 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080" y="3379353"/>
            <a:ext cx="1346200" cy="1346200"/>
          </a:xfrm>
          <a:prstGeom prst="rect">
            <a:avLst/>
          </a:prstGeom>
        </p:spPr>
      </p:pic>
      <p:pic>
        <p:nvPicPr>
          <p:cNvPr id="38" name="图片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0280" y="3057174"/>
            <a:ext cx="644358" cy="644358"/>
          </a:xfrm>
          <a:prstGeom prst="rect">
            <a:avLst/>
          </a:prstGeom>
        </p:spPr>
      </p:pic>
      <p:pic>
        <p:nvPicPr>
          <p:cNvPr id="39" name="图片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98416" y="3379353"/>
            <a:ext cx="1346200" cy="1346200"/>
          </a:xfrm>
          <a:prstGeom prst="rect">
            <a:avLst/>
          </a:prstGeom>
        </p:spPr>
      </p:pic>
      <p:pic>
        <p:nvPicPr>
          <p:cNvPr id="40" name="图片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1263" y="3057174"/>
            <a:ext cx="644358" cy="644358"/>
          </a:xfrm>
          <a:prstGeom prst="rect">
            <a:avLst/>
          </a:prstGeom>
        </p:spPr>
      </p:pic>
      <p:sp>
        <p:nvSpPr>
          <p:cNvPr id="41" name="文本框 40"/>
          <p:cNvSpPr txBox="1"/>
          <p:nvPr/>
        </p:nvSpPr>
        <p:spPr>
          <a:xfrm>
            <a:off x="1454080" y="4967520"/>
            <a:ext cx="1151022"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客户端</a:t>
            </a:r>
          </a:p>
        </p:txBody>
      </p:sp>
      <p:sp>
        <p:nvSpPr>
          <p:cNvPr id="42" name="文本框 41"/>
          <p:cNvSpPr txBox="1"/>
          <p:nvPr/>
        </p:nvSpPr>
        <p:spPr>
          <a:xfrm>
            <a:off x="9593594" y="4967520"/>
            <a:ext cx="1714754"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微信服务器</a:t>
            </a:r>
            <a:endParaRPr kumimoji="1" lang="zh-CN" altLang="en-US" sz="2400" dirty="0">
              <a:latin typeface="Microsoft YaHei" charset="-122"/>
              <a:ea typeface="Microsoft YaHei" charset="-122"/>
              <a:cs typeface="Microsoft YaHei" charset="-122"/>
            </a:endParaRPr>
          </a:p>
        </p:txBody>
      </p:sp>
      <p:cxnSp>
        <p:nvCxnSpPr>
          <p:cNvPr id="44" name="直线箭头连接符 43"/>
          <p:cNvCxnSpPr/>
          <p:nvPr/>
        </p:nvCxnSpPr>
        <p:spPr>
          <a:xfrm flipV="1">
            <a:off x="4146480" y="3249403"/>
            <a:ext cx="3898232" cy="16042"/>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4189374" y="2711365"/>
            <a:ext cx="2672299" cy="499624"/>
          </a:xfrm>
          <a:prstGeom prst="rect">
            <a:avLst/>
          </a:prstGeom>
          <a:noFill/>
        </p:spPr>
        <p:txBody>
          <a:bodyPr wrap="square" rtlCol="0">
            <a:spAutoFit/>
          </a:bodyPr>
          <a:lstStyle/>
          <a:p>
            <a:pPr>
              <a:lnSpc>
                <a:spcPct val="150000"/>
              </a:lnSpc>
            </a:pPr>
            <a:r>
              <a:rPr kumimoji="1" lang="zh-CN" altLang="en-US" sz="2000">
                <a:latin typeface="Microsoft YaHei" charset="-122"/>
                <a:ea typeface="Microsoft YaHei" charset="-122"/>
                <a:cs typeface="Microsoft YaHei" charset="-122"/>
              </a:rPr>
              <a:t>发起连接请求。</a:t>
            </a:r>
            <a:endParaRPr kumimoji="1" lang="en-US" altLang="zh-CN" sz="2000" dirty="0">
              <a:latin typeface="Microsoft YaHei" charset="-122"/>
              <a:ea typeface="Microsoft YaHei" charset="-122"/>
              <a:cs typeface="Microsoft YaHei" charset="-122"/>
            </a:endParaRPr>
          </a:p>
        </p:txBody>
      </p:sp>
      <p:cxnSp>
        <p:nvCxnSpPr>
          <p:cNvPr id="48" name="直线箭头连接符 47"/>
          <p:cNvCxnSpPr/>
          <p:nvPr/>
        </p:nvCxnSpPr>
        <p:spPr>
          <a:xfrm flipV="1">
            <a:off x="4189374" y="5289399"/>
            <a:ext cx="3898232" cy="16042"/>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4146480" y="4620253"/>
            <a:ext cx="3457073" cy="499624"/>
          </a:xfrm>
          <a:prstGeom prst="rect">
            <a:avLst/>
          </a:prstGeom>
          <a:noFill/>
        </p:spPr>
        <p:txBody>
          <a:bodyPr wrap="square" rtlCol="0">
            <a:spAutoFit/>
          </a:bodyPr>
          <a:lstStyle/>
          <a:p>
            <a:pPr>
              <a:lnSpc>
                <a:spcPct val="150000"/>
              </a:lnSpc>
            </a:pPr>
            <a:r>
              <a:rPr kumimoji="1" lang="zh-CN" altLang="en-US" sz="2000">
                <a:latin typeface="Microsoft YaHei" charset="-122"/>
                <a:ea typeface="Microsoft YaHei" charset="-122"/>
                <a:cs typeface="Microsoft YaHei" charset="-122"/>
              </a:rPr>
              <a:t>返回确认，建立连接。</a:t>
            </a:r>
            <a:endParaRPr kumimoji="1" lang="zh-CN" altLang="en-US" sz="2000" dirty="0">
              <a:latin typeface="Microsoft YaHei" charset="-122"/>
              <a:ea typeface="Microsoft YaHei" charset="-122"/>
              <a:cs typeface="Microsoft YaHei" charset="-122"/>
            </a:endParaRPr>
          </a:p>
        </p:txBody>
      </p:sp>
      <p:cxnSp>
        <p:nvCxnSpPr>
          <p:cNvPr id="50" name="直线箭头连接符 49"/>
          <p:cNvCxnSpPr/>
          <p:nvPr/>
        </p:nvCxnSpPr>
        <p:spPr>
          <a:xfrm rot="10800000" flipV="1">
            <a:off x="4111090" y="4319132"/>
            <a:ext cx="3898232" cy="16042"/>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4111090" y="3637230"/>
            <a:ext cx="3048000" cy="499624"/>
          </a:xfrm>
          <a:prstGeom prst="rect">
            <a:avLst/>
          </a:prstGeom>
          <a:noFill/>
        </p:spPr>
        <p:txBody>
          <a:bodyPr wrap="square" rtlCol="0">
            <a:spAutoFit/>
          </a:bodyPr>
          <a:lstStyle/>
          <a:p>
            <a:pPr>
              <a:lnSpc>
                <a:spcPct val="150000"/>
              </a:lnSpc>
            </a:pPr>
            <a:r>
              <a:rPr kumimoji="1" lang="zh-CN" altLang="en-US" sz="2000">
                <a:latin typeface="Microsoft YaHei" charset="-122"/>
                <a:ea typeface="Microsoft YaHei" charset="-122"/>
                <a:cs typeface="Microsoft YaHei" charset="-122"/>
              </a:rPr>
              <a:t>返回确认，同意建立连接。</a:t>
            </a:r>
            <a:endParaRPr kumimoji="1" lang="en-US" altLang="zh-CN"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51342393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847725" y="908050"/>
            <a:ext cx="3508974" cy="461665"/>
          </a:xfrm>
          <a:prstGeom prst="rect">
            <a:avLst/>
          </a:prstGeom>
          <a:noFill/>
        </p:spPr>
        <p:txBody>
          <a:bodyPr wrap="none" rtlCol="0">
            <a:spAutoFit/>
          </a:bodyPr>
          <a:lstStyle/>
          <a:p>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连接拆除：四次挥手</a:t>
            </a:r>
          </a:p>
        </p:txBody>
      </p:sp>
      <p:sp>
        <p:nvSpPr>
          <p:cNvPr id="21" name="圆角矩形 20"/>
          <p:cNvSpPr/>
          <p:nvPr/>
        </p:nvSpPr>
        <p:spPr>
          <a:xfrm>
            <a:off x="2136097" y="2010962"/>
            <a:ext cx="2145164" cy="586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rgbClr val="C00000"/>
                </a:solidFill>
                <a:latin typeface="微软雅黑" panose="020B0503020204020204" charset="-122"/>
                <a:ea typeface="微软雅黑" panose="020B0503020204020204" charset="-122"/>
                <a:cs typeface="微软雅黑" panose="020B0503020204020204" charset="-122"/>
                <a:sym typeface="+mn-ea"/>
              </a:rPr>
              <a:t>ESTABLISHED</a:t>
            </a:r>
            <a:endParaRPr kumimoji="1" lang="zh-CN" altLang="en-US" dirty="0"/>
          </a:p>
        </p:txBody>
      </p:sp>
      <p:sp>
        <p:nvSpPr>
          <p:cNvPr id="22" name="圆角矩形 21"/>
          <p:cNvSpPr/>
          <p:nvPr/>
        </p:nvSpPr>
        <p:spPr>
          <a:xfrm>
            <a:off x="9018003" y="2554223"/>
            <a:ext cx="2145600" cy="586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rgbClr val="C00000"/>
                </a:solidFill>
                <a:latin typeface="微软雅黑" panose="020B0503020204020204" charset="-122"/>
                <a:ea typeface="微软雅黑" panose="020B0503020204020204" charset="-122"/>
                <a:cs typeface="微软雅黑" panose="020B0503020204020204" charset="-122"/>
                <a:sym typeface="+mn-ea"/>
              </a:rPr>
              <a:t>ESTABLISHED</a:t>
            </a:r>
            <a:endParaRPr kumimoji="1" lang="zh-CN" altLang="en-US" dirty="0"/>
          </a:p>
        </p:txBody>
      </p:sp>
      <p:sp>
        <p:nvSpPr>
          <p:cNvPr id="23" name="圆角矩形 22"/>
          <p:cNvSpPr/>
          <p:nvPr/>
        </p:nvSpPr>
        <p:spPr>
          <a:xfrm>
            <a:off x="9033395" y="3378263"/>
            <a:ext cx="2145599" cy="52240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rgbClr val="C00000"/>
                </a:solidFill>
                <a:latin typeface="微软雅黑" panose="020B0503020204020204" charset="-122"/>
                <a:ea typeface="微软雅黑" panose="020B0503020204020204" charset="-122"/>
                <a:cs typeface="微软雅黑" panose="020B0503020204020204" charset="-122"/>
                <a:sym typeface="+mn-ea"/>
              </a:rPr>
              <a:t>CLOSE_WAIT</a:t>
            </a:r>
            <a:endParaRPr kumimoji="1" lang="zh-CN" altLang="en-US" dirty="0"/>
          </a:p>
        </p:txBody>
      </p:sp>
      <p:cxnSp>
        <p:nvCxnSpPr>
          <p:cNvPr id="24" name="直线箭头连接符 23"/>
          <p:cNvCxnSpPr/>
          <p:nvPr/>
        </p:nvCxnSpPr>
        <p:spPr>
          <a:xfrm>
            <a:off x="4334515" y="2597762"/>
            <a:ext cx="4790453" cy="5694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rot="525465">
            <a:off x="4597041" y="2733157"/>
            <a:ext cx="1709100" cy="369332"/>
          </a:xfrm>
          <a:prstGeom prst="rect">
            <a:avLst/>
          </a:prstGeom>
          <a:noFill/>
        </p:spPr>
        <p:txBody>
          <a:bodyPr wrap="square" rtlCol="0">
            <a:spAutoFit/>
          </a:bodyPr>
          <a:lstStyle/>
          <a:p>
            <a:r>
              <a:rPr lang="en-US" altLang="zh-CN" dirty="0">
                <a:latin typeface="微软雅黑" panose="020B0503020204020204" charset="-122"/>
                <a:ea typeface="微软雅黑" panose="020B0503020204020204" charset="-122"/>
                <a:cs typeface="微软雅黑" panose="020B0503020204020204" charset="-122"/>
                <a:sym typeface="+mn-ea"/>
              </a:rPr>
              <a:t>FIN=1,seq=u</a:t>
            </a:r>
            <a:endParaRPr kumimoji="1" lang="zh-CN" altLang="en-US" dirty="0"/>
          </a:p>
        </p:txBody>
      </p:sp>
      <p:sp>
        <p:nvSpPr>
          <p:cNvPr id="26" name="圆角矩形 25"/>
          <p:cNvSpPr/>
          <p:nvPr/>
        </p:nvSpPr>
        <p:spPr>
          <a:xfrm>
            <a:off x="2135854" y="2612222"/>
            <a:ext cx="2145357" cy="5868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rgbClr val="C00000"/>
                </a:solidFill>
                <a:latin typeface="微软雅黑" panose="020B0503020204020204" charset="-122"/>
                <a:ea typeface="微软雅黑" panose="020B0503020204020204" charset="-122"/>
                <a:cs typeface="微软雅黑" panose="020B0503020204020204" charset="-122"/>
                <a:sym typeface="+mn-ea"/>
              </a:rPr>
              <a:t>FIN_WAIT_1</a:t>
            </a:r>
            <a:endParaRPr kumimoji="1" lang="zh-CN" altLang="en-US" dirty="0"/>
          </a:p>
        </p:txBody>
      </p:sp>
      <p:cxnSp>
        <p:nvCxnSpPr>
          <p:cNvPr id="27" name="直线箭头连接符 26"/>
          <p:cNvCxnSpPr/>
          <p:nvPr/>
        </p:nvCxnSpPr>
        <p:spPr>
          <a:xfrm flipH="1" flipV="1">
            <a:off x="4334515" y="3233741"/>
            <a:ext cx="4790454" cy="42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rot="21441178">
            <a:off x="4784850" y="3264546"/>
            <a:ext cx="3412852" cy="369332"/>
          </a:xfrm>
          <a:prstGeom prst="rect">
            <a:avLst/>
          </a:prstGeom>
          <a:noFill/>
        </p:spPr>
        <p:txBody>
          <a:bodyPr wrap="square" rtlCol="0">
            <a:spAutoFit/>
          </a:bodyPr>
          <a:lstStyle/>
          <a:p>
            <a:r>
              <a:rPr lang="en-US" altLang="zh-CN" dirty="0">
                <a:latin typeface="微软雅黑" panose="020B0503020204020204" charset="-122"/>
                <a:ea typeface="微软雅黑" panose="020B0503020204020204" charset="-122"/>
                <a:cs typeface="微软雅黑" panose="020B0503020204020204" charset="-122"/>
                <a:sym typeface="+mn-ea"/>
              </a:rPr>
              <a:t>ACK=1,seq=</a:t>
            </a:r>
            <a:r>
              <a:rPr lang="en-US" altLang="zh-CN" dirty="0" err="1">
                <a:latin typeface="微软雅黑" panose="020B0503020204020204" charset="-122"/>
                <a:ea typeface="微软雅黑" panose="020B0503020204020204" charset="-122"/>
                <a:cs typeface="微软雅黑" panose="020B0503020204020204" charset="-122"/>
                <a:sym typeface="+mn-ea"/>
              </a:rPr>
              <a:t>v,ack_seq</a:t>
            </a:r>
            <a:r>
              <a:rPr lang="en-US" altLang="zh-CN" dirty="0">
                <a:latin typeface="微软雅黑" panose="020B0503020204020204" charset="-122"/>
                <a:ea typeface="微软雅黑" panose="020B0503020204020204" charset="-122"/>
                <a:cs typeface="微软雅黑" panose="020B0503020204020204" charset="-122"/>
                <a:sym typeface="+mn-ea"/>
              </a:rPr>
              <a:t>=u+1</a:t>
            </a:r>
            <a:endParaRPr kumimoji="1" lang="zh-CN" altLang="en-US" dirty="0"/>
          </a:p>
        </p:txBody>
      </p:sp>
      <p:sp>
        <p:nvSpPr>
          <p:cNvPr id="29" name="圆角矩形 28"/>
          <p:cNvSpPr/>
          <p:nvPr/>
        </p:nvSpPr>
        <p:spPr>
          <a:xfrm>
            <a:off x="2135853" y="3198642"/>
            <a:ext cx="2145357" cy="586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rgbClr val="C00000"/>
                </a:solidFill>
                <a:latin typeface="微软雅黑" panose="020B0503020204020204" charset="-122"/>
                <a:ea typeface="微软雅黑" panose="020B0503020204020204" charset="-122"/>
                <a:cs typeface="微软雅黑" panose="020B0503020204020204" charset="-122"/>
                <a:sym typeface="+mn-ea"/>
              </a:rPr>
              <a:t>FIN_WAIT_2</a:t>
            </a:r>
          </a:p>
        </p:txBody>
      </p:sp>
      <p:cxnSp>
        <p:nvCxnSpPr>
          <p:cNvPr id="30" name="直线箭头连接符 29"/>
          <p:cNvCxnSpPr/>
          <p:nvPr/>
        </p:nvCxnSpPr>
        <p:spPr>
          <a:xfrm>
            <a:off x="4317017" y="3929364"/>
            <a:ext cx="4590893" cy="8828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圆角矩形 30"/>
          <p:cNvSpPr/>
          <p:nvPr/>
        </p:nvSpPr>
        <p:spPr>
          <a:xfrm>
            <a:off x="9018003" y="4225379"/>
            <a:ext cx="2145600" cy="586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rgbClr val="C00000"/>
                </a:solidFill>
                <a:latin typeface="微软雅黑" panose="020B0503020204020204" charset="-122"/>
                <a:ea typeface="微软雅黑" panose="020B0503020204020204" charset="-122"/>
                <a:cs typeface="微软雅黑" panose="020B0503020204020204" charset="-122"/>
                <a:sym typeface="+mn-ea"/>
              </a:rPr>
              <a:t>LAST_ACK</a:t>
            </a:r>
            <a:endParaRPr kumimoji="1" lang="zh-CN" altLang="en-US" dirty="0"/>
          </a:p>
        </p:txBody>
      </p:sp>
      <p:sp>
        <p:nvSpPr>
          <p:cNvPr id="32" name="圆角矩形 31"/>
          <p:cNvSpPr/>
          <p:nvPr/>
        </p:nvSpPr>
        <p:spPr>
          <a:xfrm>
            <a:off x="9025149" y="4996679"/>
            <a:ext cx="2156400" cy="586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rgbClr val="C00000"/>
                </a:solidFill>
                <a:latin typeface="微软雅黑" panose="020B0503020204020204" charset="-122"/>
                <a:ea typeface="微软雅黑" panose="020B0503020204020204" charset="-122"/>
                <a:cs typeface="微软雅黑" panose="020B0503020204020204" charset="-122"/>
                <a:sym typeface="+mn-ea"/>
              </a:rPr>
              <a:t>CLOSED</a:t>
            </a:r>
            <a:endParaRPr kumimoji="1" lang="zh-CN" altLang="en-US" dirty="0"/>
          </a:p>
        </p:txBody>
      </p:sp>
      <p:sp>
        <p:nvSpPr>
          <p:cNvPr id="33" name="文本框 32"/>
          <p:cNvSpPr txBox="1"/>
          <p:nvPr/>
        </p:nvSpPr>
        <p:spPr>
          <a:xfrm rot="332438">
            <a:off x="4887506" y="3975844"/>
            <a:ext cx="4095484" cy="369332"/>
          </a:xfrm>
          <a:prstGeom prst="rect">
            <a:avLst/>
          </a:prstGeom>
          <a:noFill/>
        </p:spPr>
        <p:txBody>
          <a:bodyPr wrap="square" rtlCol="0">
            <a:spAutoFit/>
          </a:bodyPr>
          <a:lstStyle/>
          <a:p>
            <a:r>
              <a:rPr lang="en-US" altLang="zh-CN" dirty="0">
                <a:latin typeface="微软雅黑" panose="020B0503020204020204" charset="-122"/>
                <a:ea typeface="微软雅黑" panose="020B0503020204020204" charset="-122"/>
                <a:cs typeface="微软雅黑" panose="020B0503020204020204" charset="-122"/>
                <a:sym typeface="+mn-ea"/>
              </a:rPr>
              <a:t>FIN=1,ACK=1,seq=</a:t>
            </a:r>
            <a:r>
              <a:rPr lang="en-US" altLang="zh-CN" dirty="0" err="1">
                <a:latin typeface="微软雅黑" panose="020B0503020204020204" charset="-122"/>
                <a:ea typeface="微软雅黑" panose="020B0503020204020204" charset="-122"/>
                <a:cs typeface="微软雅黑" panose="020B0503020204020204" charset="-122"/>
                <a:sym typeface="+mn-ea"/>
              </a:rPr>
              <a:t>w,ack_seq</a:t>
            </a:r>
            <a:r>
              <a:rPr lang="en-US" altLang="zh-CN" dirty="0">
                <a:latin typeface="微软雅黑" panose="020B0503020204020204" charset="-122"/>
                <a:ea typeface="微软雅黑" panose="020B0503020204020204" charset="-122"/>
                <a:cs typeface="微软雅黑" panose="020B0503020204020204" charset="-122"/>
                <a:sym typeface="+mn-ea"/>
              </a:rPr>
              <a:t>=u+1</a:t>
            </a:r>
            <a:endParaRPr kumimoji="1" lang="zh-CN" altLang="en-US" dirty="0"/>
          </a:p>
        </p:txBody>
      </p:sp>
      <p:sp>
        <p:nvSpPr>
          <p:cNvPr id="34" name="圆角矩形 33"/>
          <p:cNvSpPr/>
          <p:nvPr/>
        </p:nvSpPr>
        <p:spPr>
          <a:xfrm>
            <a:off x="2582791" y="1485799"/>
            <a:ext cx="1251285" cy="522402"/>
          </a:xfrm>
          <a:prstGeom prst="round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solidFill>
                  <a:schemeClr val="bg2"/>
                </a:solidFill>
              </a:rPr>
              <a:t>客户</a:t>
            </a:r>
          </a:p>
        </p:txBody>
      </p:sp>
      <p:sp>
        <p:nvSpPr>
          <p:cNvPr id="35" name="圆角矩形 34"/>
          <p:cNvSpPr/>
          <p:nvPr/>
        </p:nvSpPr>
        <p:spPr>
          <a:xfrm>
            <a:off x="9465160" y="2016116"/>
            <a:ext cx="1251285" cy="522402"/>
          </a:xfrm>
          <a:prstGeom prst="round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solidFill>
                  <a:schemeClr val="bg2"/>
                </a:solidFill>
              </a:rPr>
              <a:t>服务器</a:t>
            </a:r>
          </a:p>
        </p:txBody>
      </p:sp>
      <p:sp>
        <p:nvSpPr>
          <p:cNvPr id="36" name="圆角矩形 35"/>
          <p:cNvSpPr/>
          <p:nvPr/>
        </p:nvSpPr>
        <p:spPr>
          <a:xfrm>
            <a:off x="2135852" y="3798193"/>
            <a:ext cx="2145164" cy="586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en-US" altLang="zh-CN" b="1" dirty="0">
                <a:solidFill>
                  <a:srgbClr val="C00000"/>
                </a:solidFill>
                <a:latin typeface="微软雅黑" panose="020B0503020204020204" charset="-122"/>
                <a:ea typeface="微软雅黑" panose="020B0503020204020204" charset="-122"/>
                <a:cs typeface="微软雅黑" panose="020B0503020204020204" charset="-122"/>
                <a:sym typeface="+mn-ea"/>
              </a:rPr>
              <a:t>TIME_WAIT</a:t>
            </a:r>
          </a:p>
        </p:txBody>
      </p:sp>
      <p:sp>
        <p:nvSpPr>
          <p:cNvPr id="37" name="圆角矩形 36"/>
          <p:cNvSpPr/>
          <p:nvPr/>
        </p:nvSpPr>
        <p:spPr>
          <a:xfrm>
            <a:off x="2145103" y="4407124"/>
            <a:ext cx="2145164" cy="586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rgbClr val="C00000"/>
                </a:solidFill>
                <a:latin typeface="微软雅黑" panose="020B0503020204020204" charset="-122"/>
                <a:ea typeface="微软雅黑" panose="020B0503020204020204" charset="-122"/>
                <a:cs typeface="微软雅黑" panose="020B0503020204020204" charset="-122"/>
                <a:sym typeface="+mn-ea"/>
              </a:rPr>
              <a:t>CLOSED</a:t>
            </a:r>
            <a:endParaRPr kumimoji="1" lang="zh-CN" altLang="en-US" dirty="0"/>
          </a:p>
        </p:txBody>
      </p:sp>
      <p:cxnSp>
        <p:nvCxnSpPr>
          <p:cNvPr id="38" name="直线箭头连接符 37"/>
          <p:cNvCxnSpPr/>
          <p:nvPr/>
        </p:nvCxnSpPr>
        <p:spPr>
          <a:xfrm flipH="1" flipV="1">
            <a:off x="4334516" y="3818419"/>
            <a:ext cx="4790452" cy="1741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rot="358521">
            <a:off x="4632259" y="4537261"/>
            <a:ext cx="3587842" cy="369332"/>
          </a:xfrm>
          <a:prstGeom prst="rect">
            <a:avLst/>
          </a:prstGeom>
        </p:spPr>
        <p:txBody>
          <a:bodyPr wrap="none">
            <a:spAutoFit/>
          </a:bodyPr>
          <a:lstStyle/>
          <a:p>
            <a:r>
              <a:rPr lang="en-US" altLang="zh-CN">
                <a:latin typeface="微软雅黑" panose="020B0503020204020204" charset="-122"/>
                <a:ea typeface="微软雅黑" panose="020B0503020204020204" charset="-122"/>
                <a:cs typeface="微软雅黑" panose="020B0503020204020204" charset="-122"/>
                <a:sym typeface="+mn-ea"/>
              </a:rPr>
              <a:t>ACK=1,seq=u+1,ack_seq=w+1</a:t>
            </a:r>
            <a:endParaRPr lang="zh-CN" altLang="en-US" dirty="0"/>
          </a:p>
        </p:txBody>
      </p:sp>
    </p:spTree>
    <p:extLst>
      <p:ext uri="{BB962C8B-B14F-4D97-AF65-F5344CB8AC3E}">
        <p14:creationId xmlns:p14="http://schemas.microsoft.com/office/powerpoint/2010/main" val="31105824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939165" y="2005330"/>
            <a:ext cx="3508974" cy="461665"/>
          </a:xfrm>
          <a:prstGeom prst="rect">
            <a:avLst/>
          </a:prstGeom>
          <a:noFill/>
        </p:spPr>
        <p:txBody>
          <a:bodyPr wrap="none" rtlCol="0">
            <a:spAutoFit/>
          </a:bodyPr>
          <a:lstStyle/>
          <a:p>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连接拆除：四次挥手</a:t>
            </a:r>
          </a:p>
        </p:txBody>
      </p:sp>
      <p:pic>
        <p:nvPicPr>
          <p:cNvPr id="40" name="图片 3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6952" y="3479355"/>
            <a:ext cx="1346200" cy="1346200"/>
          </a:xfrm>
          <a:prstGeom prst="rect">
            <a:avLst/>
          </a:prstGeom>
        </p:spPr>
      </p:pic>
      <p:pic>
        <p:nvPicPr>
          <p:cNvPr id="41" name="图片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3152" y="3157176"/>
            <a:ext cx="644358" cy="644358"/>
          </a:xfrm>
          <a:prstGeom prst="rect">
            <a:avLst/>
          </a:prstGeom>
        </p:spPr>
      </p:pic>
      <p:pic>
        <p:nvPicPr>
          <p:cNvPr id="42" name="图片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9006" y="3479355"/>
            <a:ext cx="1346200" cy="1346200"/>
          </a:xfrm>
          <a:prstGeom prst="rect">
            <a:avLst/>
          </a:prstGeom>
        </p:spPr>
      </p:pic>
      <p:pic>
        <p:nvPicPr>
          <p:cNvPr id="43" name="图片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853" y="3157176"/>
            <a:ext cx="644358" cy="644358"/>
          </a:xfrm>
          <a:prstGeom prst="rect">
            <a:avLst/>
          </a:prstGeom>
        </p:spPr>
      </p:pic>
      <p:sp>
        <p:nvSpPr>
          <p:cNvPr id="44" name="文本框 43"/>
          <p:cNvSpPr txBox="1"/>
          <p:nvPr/>
        </p:nvSpPr>
        <p:spPr>
          <a:xfrm>
            <a:off x="1296952" y="5067522"/>
            <a:ext cx="1151022"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客户端</a:t>
            </a:r>
          </a:p>
        </p:txBody>
      </p:sp>
      <p:sp>
        <p:nvSpPr>
          <p:cNvPr id="45" name="文本框 44"/>
          <p:cNvSpPr txBox="1"/>
          <p:nvPr/>
        </p:nvSpPr>
        <p:spPr>
          <a:xfrm>
            <a:off x="9614184" y="5067522"/>
            <a:ext cx="1714754"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微信服务器</a:t>
            </a:r>
            <a:endParaRPr kumimoji="1" lang="zh-CN" altLang="en-US" sz="2400" dirty="0">
              <a:latin typeface="Microsoft YaHei" charset="-122"/>
              <a:ea typeface="Microsoft YaHei" charset="-122"/>
              <a:cs typeface="Microsoft YaHei" charset="-122"/>
            </a:endParaRPr>
          </a:p>
        </p:txBody>
      </p:sp>
      <p:cxnSp>
        <p:nvCxnSpPr>
          <p:cNvPr id="47" name="直线箭头连接符 46"/>
          <p:cNvCxnSpPr/>
          <p:nvPr/>
        </p:nvCxnSpPr>
        <p:spPr>
          <a:xfrm flipV="1">
            <a:off x="4145595" y="3125983"/>
            <a:ext cx="3898232" cy="16042"/>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4188489" y="2587945"/>
            <a:ext cx="2672299" cy="400110"/>
          </a:xfrm>
          <a:prstGeom prst="rect">
            <a:avLst/>
          </a:prstGeom>
          <a:noFill/>
        </p:spPr>
        <p:txBody>
          <a:bodyPr wrap="square" rtlCol="0">
            <a:spAutoFit/>
          </a:bodyPr>
          <a:lstStyle/>
          <a:p>
            <a:r>
              <a:rPr kumimoji="1" lang="zh-CN" altLang="en-US" sz="2000" dirty="0">
                <a:latin typeface="Microsoft YaHei" charset="-122"/>
                <a:ea typeface="Microsoft YaHei" charset="-122"/>
                <a:cs typeface="Microsoft YaHei" charset="-122"/>
              </a:rPr>
              <a:t>发送断开连接的请求</a:t>
            </a:r>
          </a:p>
        </p:txBody>
      </p:sp>
      <p:cxnSp>
        <p:nvCxnSpPr>
          <p:cNvPr id="49" name="直线箭头连接符 48"/>
          <p:cNvCxnSpPr/>
          <p:nvPr/>
        </p:nvCxnSpPr>
        <p:spPr>
          <a:xfrm rot="10800000" flipV="1">
            <a:off x="4141805" y="3751150"/>
            <a:ext cx="3898232" cy="16042"/>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4141805" y="3291049"/>
            <a:ext cx="3943570" cy="400110"/>
          </a:xfrm>
          <a:prstGeom prst="rect">
            <a:avLst/>
          </a:prstGeom>
          <a:noFill/>
        </p:spPr>
        <p:txBody>
          <a:bodyPr wrap="square" rtlCol="0">
            <a:spAutoFit/>
          </a:bodyPr>
          <a:lstStyle/>
          <a:p>
            <a:r>
              <a:rPr kumimoji="1" lang="zh-CN" altLang="en-US" sz="2000" dirty="0">
                <a:latin typeface="Microsoft YaHei" charset="-122"/>
                <a:ea typeface="Microsoft YaHei" charset="-122"/>
                <a:cs typeface="Microsoft YaHei" charset="-122"/>
              </a:rPr>
              <a:t>确认，数据</a:t>
            </a:r>
            <a:r>
              <a:rPr kumimoji="1" lang="zh-CN" altLang="en-US" sz="2000">
                <a:latin typeface="Microsoft YaHei" charset="-122"/>
                <a:ea typeface="Microsoft YaHei" charset="-122"/>
                <a:cs typeface="Microsoft YaHei" charset="-122"/>
              </a:rPr>
              <a:t>还没传完，继续发送。</a:t>
            </a:r>
            <a:endParaRPr kumimoji="1" lang="zh-CN" altLang="en-US" sz="2000" dirty="0">
              <a:latin typeface="Microsoft YaHei" charset="-122"/>
              <a:ea typeface="Microsoft YaHei" charset="-122"/>
              <a:cs typeface="Microsoft YaHei" charset="-122"/>
            </a:endParaRPr>
          </a:p>
        </p:txBody>
      </p:sp>
      <p:cxnSp>
        <p:nvCxnSpPr>
          <p:cNvPr id="51" name="直线箭头连接符 50"/>
          <p:cNvCxnSpPr/>
          <p:nvPr/>
        </p:nvCxnSpPr>
        <p:spPr>
          <a:xfrm flipV="1">
            <a:off x="4188488" y="5375946"/>
            <a:ext cx="3898232" cy="16042"/>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4188488" y="4810047"/>
            <a:ext cx="3457073" cy="400110"/>
          </a:xfrm>
          <a:prstGeom prst="rect">
            <a:avLst/>
          </a:prstGeom>
          <a:noFill/>
        </p:spPr>
        <p:txBody>
          <a:bodyPr wrap="square" rtlCol="0">
            <a:spAutoFit/>
          </a:bodyPr>
          <a:lstStyle/>
          <a:p>
            <a:r>
              <a:rPr kumimoji="1" lang="zh-CN" altLang="en-US" sz="2000">
                <a:latin typeface="Microsoft YaHei" charset="-122"/>
                <a:ea typeface="Microsoft YaHei" charset="-122"/>
                <a:cs typeface="Microsoft YaHei" charset="-122"/>
              </a:rPr>
              <a:t>确认断开连接。</a:t>
            </a:r>
            <a:endParaRPr kumimoji="1" lang="zh-CN" altLang="en-US" sz="2000" dirty="0">
              <a:latin typeface="Microsoft YaHei" charset="-122"/>
              <a:ea typeface="Microsoft YaHei" charset="-122"/>
              <a:cs typeface="Microsoft YaHei" charset="-122"/>
            </a:endParaRPr>
          </a:p>
        </p:txBody>
      </p:sp>
      <p:cxnSp>
        <p:nvCxnSpPr>
          <p:cNvPr id="53" name="直线箭头连接符 52"/>
          <p:cNvCxnSpPr/>
          <p:nvPr/>
        </p:nvCxnSpPr>
        <p:spPr>
          <a:xfrm rot="10800000" flipV="1">
            <a:off x="4188489" y="4533552"/>
            <a:ext cx="3898232" cy="16042"/>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4188489" y="3928402"/>
            <a:ext cx="3048000" cy="400110"/>
          </a:xfrm>
          <a:prstGeom prst="rect">
            <a:avLst/>
          </a:prstGeom>
          <a:noFill/>
        </p:spPr>
        <p:txBody>
          <a:bodyPr wrap="square" rtlCol="0">
            <a:spAutoFit/>
          </a:bodyPr>
          <a:lstStyle/>
          <a:p>
            <a:r>
              <a:rPr kumimoji="1" lang="zh-CN" altLang="en-US" sz="2000" dirty="0">
                <a:latin typeface="Microsoft YaHei" charset="-122"/>
                <a:ea typeface="Microsoft YaHei" charset="-122"/>
                <a:cs typeface="Microsoft YaHei" charset="-122"/>
              </a:rPr>
              <a:t>数据发送完毕，同意断开。</a:t>
            </a:r>
          </a:p>
        </p:txBody>
      </p:sp>
    </p:spTree>
    <p:extLst>
      <p:ext uri="{BB962C8B-B14F-4D97-AF65-F5344CB8AC3E}">
        <p14:creationId xmlns:p14="http://schemas.microsoft.com/office/powerpoint/2010/main" val="18754106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1"/>
          <p:cNvSpPr txBox="1"/>
          <p:nvPr/>
        </p:nvSpPr>
        <p:spPr>
          <a:xfrm>
            <a:off x="425115" y="2557851"/>
            <a:ext cx="2021305" cy="461665"/>
          </a:xfrm>
          <a:prstGeom prst="rect">
            <a:avLst/>
          </a:prstGeom>
          <a:noFill/>
        </p:spPr>
        <p:txBody>
          <a:bodyPr wrap="square" rtlCol="0">
            <a:spAutoFit/>
          </a:bodyPr>
          <a:lstStyle/>
          <a:p>
            <a:r>
              <a:rPr kumimoji="1" lang="en-US" altLang="zh-CN" sz="2400" dirty="0">
                <a:latin typeface="Microsoft YaHei" charset="-122"/>
                <a:ea typeface="Microsoft YaHei" charset="-122"/>
                <a:cs typeface="Microsoft YaHei" charset="-122"/>
              </a:rPr>
              <a:t>TCP</a:t>
            </a:r>
            <a:r>
              <a:rPr kumimoji="1" lang="zh-CN" altLang="en-US" sz="2400" dirty="0">
                <a:latin typeface="Microsoft YaHei" charset="-122"/>
                <a:ea typeface="Microsoft YaHei" charset="-122"/>
                <a:cs typeface="Microsoft YaHei" charset="-122"/>
              </a:rPr>
              <a:t>连接管理</a:t>
            </a:r>
          </a:p>
        </p:txBody>
      </p:sp>
      <p:sp>
        <p:nvSpPr>
          <p:cNvPr id="6" name="左大括号 5"/>
          <p:cNvSpPr/>
          <p:nvPr/>
        </p:nvSpPr>
        <p:spPr>
          <a:xfrm>
            <a:off x="2446420" y="1155522"/>
            <a:ext cx="460174" cy="3387210"/>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文本框 6"/>
          <p:cNvSpPr txBox="1"/>
          <p:nvPr/>
        </p:nvSpPr>
        <p:spPr>
          <a:xfrm>
            <a:off x="3018889" y="758215"/>
            <a:ext cx="3001317" cy="3970318"/>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连接建立：三次握手</a:t>
            </a:r>
            <a:endParaRPr kumimoji="1" lang="en-US" altLang="zh-CN" sz="2400" dirty="0">
              <a:latin typeface="Microsoft YaHei" charset="-122"/>
              <a:ea typeface="Microsoft YaHei" charset="-122"/>
              <a:cs typeface="Microsoft YaHei" charset="-122"/>
            </a:endParaRPr>
          </a:p>
          <a:p>
            <a:pPr>
              <a:lnSpc>
                <a:spcPct val="150000"/>
              </a:lnSpc>
            </a:pPr>
            <a:endParaRPr kumimoji="1" lang="en-US" altLang="zh-CN" sz="2400" dirty="0">
              <a:latin typeface="Microsoft YaHei" charset="-122"/>
              <a:ea typeface="Microsoft YaHei" charset="-122"/>
              <a:cs typeface="Microsoft YaHei" charset="-122"/>
            </a:endParaRPr>
          </a:p>
          <a:p>
            <a:pPr>
              <a:lnSpc>
                <a:spcPct val="150000"/>
              </a:lnSpc>
            </a:pPr>
            <a:endParaRPr kumimoji="1" lang="en-US" altLang="zh-CN" sz="2400" dirty="0">
              <a:latin typeface="Microsoft YaHei" charset="-122"/>
              <a:ea typeface="Microsoft YaHei" charset="-122"/>
              <a:cs typeface="Microsoft YaHei" charset="-122"/>
            </a:endParaRPr>
          </a:p>
          <a:p>
            <a:pPr>
              <a:lnSpc>
                <a:spcPct val="150000"/>
              </a:lnSpc>
            </a:pPr>
            <a:endParaRPr kumimoji="1" lang="en-US" altLang="zh-CN" sz="2400" dirty="0">
              <a:latin typeface="Microsoft YaHei" charset="-122"/>
              <a:ea typeface="Microsoft YaHei" charset="-122"/>
              <a:cs typeface="Microsoft YaHei" charset="-122"/>
            </a:endParaRPr>
          </a:p>
          <a:p>
            <a:pPr>
              <a:lnSpc>
                <a:spcPct val="150000"/>
              </a:lnSpc>
            </a:pPr>
            <a:endParaRPr kumimoji="1" lang="en-US" altLang="zh-CN" sz="2400" dirty="0">
              <a:latin typeface="Microsoft YaHei" charset="-122"/>
              <a:ea typeface="Microsoft YaHei" charset="-122"/>
              <a:cs typeface="Microsoft YaHei" charset="-122"/>
            </a:endParaRPr>
          </a:p>
          <a:p>
            <a:pPr>
              <a:lnSpc>
                <a:spcPct val="150000"/>
              </a:lnSpc>
            </a:pP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连接拆除：四次挥手</a:t>
            </a:r>
          </a:p>
        </p:txBody>
      </p:sp>
      <p:sp>
        <p:nvSpPr>
          <p:cNvPr id="8" name="文本框 7"/>
          <p:cNvSpPr txBox="1"/>
          <p:nvPr/>
        </p:nvSpPr>
        <p:spPr>
          <a:xfrm>
            <a:off x="425115" y="5550673"/>
            <a:ext cx="8357937" cy="1015663"/>
          </a:xfrm>
          <a:prstGeom prst="rect">
            <a:avLst/>
          </a:prstGeom>
          <a:solidFill>
            <a:schemeClr val="bg1"/>
          </a:solidFill>
        </p:spPr>
        <p:txBody>
          <a:bodyPr wrap="square" rtlCol="0">
            <a:spAutoFit/>
          </a:bodyPr>
          <a:lstStyle/>
          <a:p>
            <a:pPr>
              <a:lnSpc>
                <a:spcPct val="150000"/>
              </a:lnSpc>
            </a:pPr>
            <a:r>
              <a:rPr kumimoji="1" lang="en-US" altLang="zh-CN" sz="2000" dirty="0">
                <a:latin typeface="Microsoft YaHei" charset="-122"/>
                <a:ea typeface="Microsoft YaHei" charset="-122"/>
                <a:cs typeface="Microsoft YaHei" charset="-122"/>
              </a:rPr>
              <a:t>1</a:t>
            </a:r>
            <a:r>
              <a:rPr kumimoji="1" lang="zh-CN" altLang="en-US" sz="2000" dirty="0">
                <a:latin typeface="Microsoft YaHei" charset="-122"/>
                <a:ea typeface="Microsoft YaHei" charset="-122"/>
                <a:cs typeface="Microsoft YaHei" charset="-122"/>
              </a:rPr>
              <a:t>、确认序号：下次期望接收的，目前还没收到的序号。</a:t>
            </a:r>
            <a:endParaRPr kumimoji="1" lang="en-US" altLang="zh-CN" sz="2000" dirty="0">
              <a:latin typeface="Microsoft YaHei" charset="-122"/>
              <a:ea typeface="Microsoft YaHei" charset="-122"/>
              <a:cs typeface="Microsoft YaHei" charset="-122"/>
            </a:endParaRPr>
          </a:p>
          <a:p>
            <a:pPr>
              <a:lnSpc>
                <a:spcPct val="150000"/>
              </a:lnSpc>
            </a:pPr>
            <a:r>
              <a:rPr kumimoji="1" lang="en-US" altLang="zh-CN" sz="2000" dirty="0">
                <a:latin typeface="Microsoft YaHei" charset="-122"/>
                <a:ea typeface="Microsoft YaHei" charset="-122"/>
                <a:cs typeface="Microsoft YaHei" charset="-122"/>
              </a:rPr>
              <a:t>2</a:t>
            </a:r>
            <a:r>
              <a:rPr kumimoji="1" lang="zh-CN" altLang="en-US" sz="2000" dirty="0">
                <a:latin typeface="Microsoft YaHei" charset="-122"/>
                <a:ea typeface="Microsoft YaHei" charset="-122"/>
                <a:cs typeface="Microsoft YaHei" charset="-122"/>
              </a:rPr>
              <a:t>、序号的变化：谁走谁加</a:t>
            </a:r>
            <a:r>
              <a:rPr kumimoji="1" lang="en-US" altLang="zh-CN" sz="2000" dirty="0">
                <a:latin typeface="Microsoft YaHei" charset="-122"/>
                <a:ea typeface="Microsoft YaHei" charset="-122"/>
                <a:cs typeface="Microsoft YaHei" charset="-122"/>
              </a:rPr>
              <a:t>1</a:t>
            </a:r>
            <a:r>
              <a:rPr kumimoji="1" lang="zh-CN" altLang="en-US" sz="2000" dirty="0">
                <a:latin typeface="Microsoft YaHei" charset="-122"/>
                <a:ea typeface="Microsoft YaHei" charset="-122"/>
                <a:cs typeface="Microsoft YaHei" charset="-122"/>
              </a:rPr>
              <a:t>。</a:t>
            </a:r>
          </a:p>
        </p:txBody>
      </p:sp>
      <p:sp>
        <p:nvSpPr>
          <p:cNvPr id="9" name="左大括号 8"/>
          <p:cNvSpPr/>
          <p:nvPr/>
        </p:nvSpPr>
        <p:spPr>
          <a:xfrm>
            <a:off x="6224336" y="3347892"/>
            <a:ext cx="460174" cy="2080166"/>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文本框 10"/>
          <p:cNvSpPr txBox="1"/>
          <p:nvPr/>
        </p:nvSpPr>
        <p:spPr>
          <a:xfrm>
            <a:off x="6888640" y="3019516"/>
            <a:ext cx="4105248" cy="2461700"/>
          </a:xfrm>
          <a:prstGeom prst="rect">
            <a:avLst/>
          </a:prstGeom>
          <a:noFill/>
        </p:spPr>
        <p:txBody>
          <a:bodyPr wrap="square" rtlCol="0">
            <a:spAutoFit/>
          </a:bodyPr>
          <a:lstStyle/>
          <a:p>
            <a:pPr>
              <a:lnSpc>
                <a:spcPct val="200000"/>
              </a:lnSpc>
            </a:pPr>
            <a:r>
              <a:rPr kumimoji="1" lang="zh-CN" altLang="en-US" sz="2000" dirty="0">
                <a:latin typeface="Microsoft YaHei" charset="-122"/>
                <a:ea typeface="Microsoft YaHei" charset="-122"/>
                <a:cs typeface="Microsoft YaHei" charset="-122"/>
              </a:rPr>
              <a:t>发送断开连接的请求。</a:t>
            </a:r>
            <a:endParaRPr kumimoji="1" lang="en-US" altLang="zh-CN" sz="2000" dirty="0">
              <a:latin typeface="Microsoft YaHei" charset="-122"/>
              <a:ea typeface="Microsoft YaHei" charset="-122"/>
              <a:cs typeface="Microsoft YaHei" charset="-122"/>
            </a:endParaRPr>
          </a:p>
          <a:p>
            <a:pPr>
              <a:lnSpc>
                <a:spcPct val="200000"/>
              </a:lnSpc>
            </a:pPr>
            <a:r>
              <a:rPr kumimoji="1" lang="zh-CN" altLang="en-US" sz="2000" dirty="0">
                <a:latin typeface="Microsoft YaHei" charset="-122"/>
                <a:ea typeface="Microsoft YaHei" charset="-122"/>
                <a:cs typeface="Microsoft YaHei" charset="-122"/>
              </a:rPr>
              <a:t>确认，数据还没传完，继续发送。</a:t>
            </a:r>
            <a:endParaRPr kumimoji="1" lang="en-US" altLang="zh-CN" sz="2000" dirty="0">
              <a:latin typeface="Microsoft YaHei" charset="-122"/>
              <a:ea typeface="Microsoft YaHei" charset="-122"/>
              <a:cs typeface="Microsoft YaHei" charset="-122"/>
            </a:endParaRPr>
          </a:p>
          <a:p>
            <a:pPr>
              <a:lnSpc>
                <a:spcPct val="200000"/>
              </a:lnSpc>
            </a:pPr>
            <a:r>
              <a:rPr kumimoji="1" lang="zh-CN" altLang="en-US" sz="2000" dirty="0">
                <a:latin typeface="Microsoft YaHei" charset="-122"/>
                <a:ea typeface="Microsoft YaHei" charset="-122"/>
                <a:cs typeface="Microsoft YaHei" charset="-122"/>
              </a:rPr>
              <a:t>数据发送完毕，同意断开。</a:t>
            </a:r>
          </a:p>
          <a:p>
            <a:pPr>
              <a:lnSpc>
                <a:spcPct val="200000"/>
              </a:lnSpc>
            </a:pPr>
            <a:r>
              <a:rPr kumimoji="1" lang="zh-CN" altLang="en-US" sz="2000" dirty="0">
                <a:latin typeface="Microsoft YaHei" charset="-122"/>
                <a:ea typeface="Microsoft YaHei" charset="-122"/>
                <a:cs typeface="Microsoft YaHei" charset="-122"/>
              </a:rPr>
              <a:t>确认断开连接。</a:t>
            </a:r>
          </a:p>
        </p:txBody>
      </p:sp>
      <p:sp>
        <p:nvSpPr>
          <p:cNvPr id="19" name="左大括号 18"/>
          <p:cNvSpPr/>
          <p:nvPr/>
        </p:nvSpPr>
        <p:spPr>
          <a:xfrm>
            <a:off x="6224336" y="259785"/>
            <a:ext cx="460174" cy="2080166"/>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文本框 19"/>
          <p:cNvSpPr txBox="1"/>
          <p:nvPr/>
        </p:nvSpPr>
        <p:spPr>
          <a:xfrm>
            <a:off x="6888640" y="275827"/>
            <a:ext cx="4105248" cy="1938992"/>
          </a:xfrm>
          <a:prstGeom prst="rect">
            <a:avLst/>
          </a:prstGeom>
          <a:noFill/>
        </p:spPr>
        <p:txBody>
          <a:bodyPr wrap="square" rtlCol="0">
            <a:spAutoFit/>
          </a:bodyPr>
          <a:lstStyle/>
          <a:p>
            <a:pPr>
              <a:lnSpc>
                <a:spcPct val="200000"/>
              </a:lnSpc>
            </a:pPr>
            <a:r>
              <a:rPr kumimoji="1" lang="zh-CN" altLang="en-US" sz="2000" dirty="0">
                <a:latin typeface="Microsoft YaHei" charset="-122"/>
                <a:ea typeface="Microsoft YaHei" charset="-122"/>
                <a:cs typeface="Microsoft YaHei" charset="-122"/>
              </a:rPr>
              <a:t>发起连接请求。</a:t>
            </a:r>
            <a:endParaRPr kumimoji="1" lang="en-US" altLang="zh-CN" sz="2000" dirty="0">
              <a:latin typeface="Microsoft YaHei" charset="-122"/>
              <a:ea typeface="Microsoft YaHei" charset="-122"/>
              <a:cs typeface="Microsoft YaHei" charset="-122"/>
            </a:endParaRPr>
          </a:p>
          <a:p>
            <a:pPr>
              <a:lnSpc>
                <a:spcPct val="200000"/>
              </a:lnSpc>
            </a:pPr>
            <a:r>
              <a:rPr kumimoji="1" lang="zh-CN" altLang="en-US" sz="2000" dirty="0">
                <a:latin typeface="Microsoft YaHei" charset="-122"/>
                <a:ea typeface="Microsoft YaHei" charset="-122"/>
                <a:cs typeface="Microsoft YaHei" charset="-122"/>
              </a:rPr>
              <a:t>返回确认，同意建立连接。</a:t>
            </a:r>
            <a:endParaRPr kumimoji="1" lang="en-US" altLang="zh-CN" sz="2000" dirty="0">
              <a:latin typeface="Microsoft YaHei" charset="-122"/>
              <a:ea typeface="Microsoft YaHei" charset="-122"/>
              <a:cs typeface="Microsoft YaHei" charset="-122"/>
            </a:endParaRPr>
          </a:p>
          <a:p>
            <a:pPr>
              <a:lnSpc>
                <a:spcPct val="200000"/>
              </a:lnSpc>
            </a:pPr>
            <a:r>
              <a:rPr kumimoji="1" lang="zh-CN" altLang="en-US" sz="2000" dirty="0">
                <a:latin typeface="Microsoft YaHei" charset="-122"/>
                <a:ea typeface="Microsoft YaHei" charset="-122"/>
                <a:cs typeface="Microsoft YaHei" charset="-122"/>
              </a:rPr>
              <a:t>返回确认，建立连接。</a:t>
            </a:r>
          </a:p>
        </p:txBody>
      </p:sp>
    </p:spTree>
    <p:extLst>
      <p:ext uri="{BB962C8B-B14F-4D97-AF65-F5344CB8AC3E}">
        <p14:creationId xmlns:p14="http://schemas.microsoft.com/office/powerpoint/2010/main" val="58320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6" name="文本框 5"/>
          <p:cNvSpPr txBox="1"/>
          <p:nvPr/>
        </p:nvSpPr>
        <p:spPr>
          <a:xfrm>
            <a:off x="1870509" y="1402281"/>
            <a:ext cx="5083810" cy="419100"/>
          </a:xfrm>
          <a:prstGeom prst="rect">
            <a:avLst/>
          </a:prstGeom>
          <a:noFill/>
        </p:spPr>
        <p:txBody>
          <a:bodyPr wrap="square" rtlCol="0">
            <a:spAutoFit/>
          </a:bodyPr>
          <a:lstStyle/>
          <a:p>
            <a:r>
              <a:rPr lang="en-US" altLang="zh-CN" sz="2130" dirty="0"/>
              <a:t> </a:t>
            </a:r>
            <a:r>
              <a:rPr lang="zh-CN" altLang="en-US" sz="2130" dirty="0"/>
              <a:t>计算机网络原理</a:t>
            </a:r>
          </a:p>
        </p:txBody>
      </p:sp>
      <p:graphicFrame>
        <p:nvGraphicFramePr>
          <p:cNvPr id="4" name="表格 3"/>
          <p:cNvGraphicFramePr>
            <a:graphicFrameLocks noGrp="1"/>
          </p:cNvGraphicFramePr>
          <p:nvPr>
            <p:extLst>
              <p:ext uri="{D42A27DB-BD31-4B8C-83A1-F6EECF244321}">
                <p14:modId xmlns:p14="http://schemas.microsoft.com/office/powerpoint/2010/main" val="1400578135"/>
              </p:ext>
            </p:extLst>
          </p:nvPr>
        </p:nvGraphicFramePr>
        <p:xfrm>
          <a:off x="2790284" y="2347742"/>
          <a:ext cx="6732858" cy="2882180"/>
        </p:xfrm>
        <a:graphic>
          <a:graphicData uri="http://schemas.openxmlformats.org/drawingml/2006/table">
            <a:tbl>
              <a:tblPr firstRow="1" bandRow="1">
                <a:tableStyleId>{5940675A-B579-460E-94D1-54222C63F5DA}</a:tableStyleId>
              </a:tblPr>
              <a:tblGrid>
                <a:gridCol w="1815169">
                  <a:extLst>
                    <a:ext uri="{9D8B030D-6E8A-4147-A177-3AD203B41FA5}">
                      <a16:colId xmlns:a16="http://schemas.microsoft.com/office/drawing/2014/main" val="20000"/>
                    </a:ext>
                  </a:extLst>
                </a:gridCol>
                <a:gridCol w="1806498">
                  <a:extLst>
                    <a:ext uri="{9D8B030D-6E8A-4147-A177-3AD203B41FA5}">
                      <a16:colId xmlns:a16="http://schemas.microsoft.com/office/drawing/2014/main" val="20001"/>
                    </a:ext>
                  </a:extLst>
                </a:gridCol>
                <a:gridCol w="3111191">
                  <a:extLst>
                    <a:ext uri="{9D8B030D-6E8A-4147-A177-3AD203B41FA5}">
                      <a16:colId xmlns:a16="http://schemas.microsoft.com/office/drawing/2014/main" val="20002"/>
                    </a:ext>
                  </a:extLst>
                </a:gridCol>
              </a:tblGrid>
              <a:tr h="576436">
                <a:tc>
                  <a:txBody>
                    <a:bodyPr/>
                    <a:lstStyle/>
                    <a:p>
                      <a:pPr algn="ctr"/>
                      <a:r>
                        <a:rPr lang="zh-CN" altLang="en-US" dirty="0">
                          <a:latin typeface="Microsoft YaHei" charset="-122"/>
                          <a:ea typeface="Microsoft YaHei" charset="-122"/>
                          <a:cs typeface="Microsoft YaHei" charset="-122"/>
                        </a:rPr>
                        <a:t>题型</a:t>
                      </a:r>
                    </a:p>
                  </a:txBody>
                  <a:tcPr anchor="ctr"/>
                </a:tc>
                <a:tc>
                  <a:txBody>
                    <a:bodyPr/>
                    <a:lstStyle/>
                    <a:p>
                      <a:pPr algn="ctr"/>
                      <a:r>
                        <a:rPr lang="zh-CN" altLang="en-US" dirty="0">
                          <a:latin typeface="Microsoft YaHei" charset="-122"/>
                          <a:ea typeface="Microsoft YaHei" charset="-122"/>
                          <a:cs typeface="Microsoft YaHei" charset="-122"/>
                        </a:rPr>
                        <a:t>题目数量</a:t>
                      </a:r>
                    </a:p>
                  </a:txBody>
                  <a:tcPr anchor="ctr"/>
                </a:tc>
                <a:tc>
                  <a:txBody>
                    <a:bodyPr/>
                    <a:lstStyle/>
                    <a:p>
                      <a:pPr algn="ctr"/>
                      <a:r>
                        <a:rPr lang="zh-CN" altLang="en-US" dirty="0">
                          <a:latin typeface="Microsoft YaHei" charset="-122"/>
                          <a:ea typeface="Microsoft YaHei" charset="-122"/>
                          <a:cs typeface="Microsoft YaHei" charset="-122"/>
                        </a:rPr>
                        <a:t>分值</a:t>
                      </a:r>
                    </a:p>
                  </a:txBody>
                  <a:tcPr anchor="ctr"/>
                </a:tc>
                <a:extLst>
                  <a:ext uri="{0D108BD9-81ED-4DB2-BD59-A6C34878D82A}">
                    <a16:rowId xmlns:a16="http://schemas.microsoft.com/office/drawing/2014/main" val="10000"/>
                  </a:ext>
                </a:extLst>
              </a:tr>
              <a:tr h="576436">
                <a:tc>
                  <a:txBody>
                    <a:bodyPr/>
                    <a:lstStyle/>
                    <a:p>
                      <a:pPr algn="ctr"/>
                      <a:r>
                        <a:rPr lang="zh-CN" altLang="en-US" dirty="0">
                          <a:latin typeface="Microsoft YaHei" charset="-122"/>
                          <a:ea typeface="Microsoft YaHei" charset="-122"/>
                          <a:cs typeface="Microsoft YaHei" charset="-122"/>
                        </a:rPr>
                        <a:t>单选题</a:t>
                      </a:r>
                    </a:p>
                  </a:txBody>
                  <a:tcPr anchor="ctr"/>
                </a:tc>
                <a:tc>
                  <a:txBody>
                    <a:bodyPr/>
                    <a:lstStyle/>
                    <a:p>
                      <a:pPr algn="ctr"/>
                      <a:r>
                        <a:rPr lang="en-US" altLang="zh-CN" dirty="0">
                          <a:latin typeface="Microsoft YaHei" charset="-122"/>
                          <a:ea typeface="Microsoft YaHei" charset="-122"/>
                          <a:cs typeface="Microsoft YaHei" charset="-122"/>
                        </a:rPr>
                        <a:t>25</a:t>
                      </a:r>
                      <a:endParaRPr lang="zh-CN" altLang="en-US" dirty="0">
                        <a:latin typeface="Microsoft YaHei" charset="-122"/>
                        <a:ea typeface="Microsoft YaHei" charset="-122"/>
                        <a:cs typeface="Microsoft YaHei" charset="-122"/>
                      </a:endParaRPr>
                    </a:p>
                  </a:txBody>
                  <a:tcPr anchor="ctr"/>
                </a:tc>
                <a:tc>
                  <a:txBody>
                    <a:bodyPr/>
                    <a:lstStyle/>
                    <a:p>
                      <a:pPr algn="ctr"/>
                      <a:r>
                        <a:rPr lang="en-US" altLang="zh-CN" dirty="0">
                          <a:latin typeface="Microsoft YaHei" charset="-122"/>
                          <a:ea typeface="Microsoft YaHei" charset="-122"/>
                          <a:cs typeface="Microsoft YaHei" charset="-122"/>
                        </a:rPr>
                        <a:t>25</a:t>
                      </a:r>
                      <a:r>
                        <a:rPr lang="zh-CN" altLang="en-US" dirty="0">
                          <a:latin typeface="Microsoft YaHei" charset="-122"/>
                          <a:ea typeface="Microsoft YaHei" charset="-122"/>
                          <a:cs typeface="Microsoft YaHei" charset="-122"/>
                        </a:rPr>
                        <a:t>分</a:t>
                      </a:r>
                    </a:p>
                  </a:txBody>
                  <a:tcPr anchor="ctr"/>
                </a:tc>
                <a:extLst>
                  <a:ext uri="{0D108BD9-81ED-4DB2-BD59-A6C34878D82A}">
                    <a16:rowId xmlns:a16="http://schemas.microsoft.com/office/drawing/2014/main" val="10001"/>
                  </a:ext>
                </a:extLst>
              </a:tr>
              <a:tr h="576436">
                <a:tc>
                  <a:txBody>
                    <a:bodyPr/>
                    <a:lstStyle/>
                    <a:p>
                      <a:pPr algn="ctr"/>
                      <a:r>
                        <a:rPr lang="zh-CN" altLang="en-US" dirty="0">
                          <a:latin typeface="Microsoft YaHei" charset="-122"/>
                          <a:ea typeface="Microsoft YaHei" charset="-122"/>
                          <a:cs typeface="Microsoft YaHei" charset="-122"/>
                        </a:rPr>
                        <a:t>填空题</a:t>
                      </a:r>
                    </a:p>
                  </a:txBody>
                  <a:tcPr anchor="ctr"/>
                </a:tc>
                <a:tc>
                  <a:txBody>
                    <a:bodyPr/>
                    <a:lstStyle/>
                    <a:p>
                      <a:pPr algn="ctr"/>
                      <a:r>
                        <a:rPr lang="en-US" altLang="zh-CN" dirty="0">
                          <a:latin typeface="Microsoft YaHei" charset="-122"/>
                          <a:ea typeface="Microsoft YaHei" charset="-122"/>
                          <a:cs typeface="Microsoft YaHei" charset="-122"/>
                        </a:rPr>
                        <a:t>10</a:t>
                      </a:r>
                      <a:endParaRPr lang="zh-CN" altLang="en-US" dirty="0">
                        <a:latin typeface="Microsoft YaHei" charset="-122"/>
                        <a:ea typeface="Microsoft YaHei" charset="-122"/>
                        <a:cs typeface="Microsoft YaHei" charset="-122"/>
                      </a:endParaRPr>
                    </a:p>
                  </a:txBody>
                  <a:tcPr anchor="ctr"/>
                </a:tc>
                <a:tc>
                  <a:txBody>
                    <a:bodyPr/>
                    <a:lstStyle/>
                    <a:p>
                      <a:pPr algn="ctr"/>
                      <a:r>
                        <a:rPr lang="en-US" altLang="zh-CN" dirty="0">
                          <a:latin typeface="Microsoft YaHei" charset="-122"/>
                          <a:ea typeface="Microsoft YaHei" charset="-122"/>
                          <a:cs typeface="Microsoft YaHei" charset="-122"/>
                        </a:rPr>
                        <a:t>10</a:t>
                      </a:r>
                      <a:r>
                        <a:rPr lang="zh-CN" altLang="en-US" dirty="0">
                          <a:latin typeface="Microsoft YaHei" charset="-122"/>
                          <a:ea typeface="Microsoft YaHei" charset="-122"/>
                          <a:cs typeface="Microsoft YaHei" charset="-122"/>
                        </a:rPr>
                        <a:t>分</a:t>
                      </a:r>
                    </a:p>
                  </a:txBody>
                  <a:tcPr anchor="ctr"/>
                </a:tc>
                <a:extLst>
                  <a:ext uri="{0D108BD9-81ED-4DB2-BD59-A6C34878D82A}">
                    <a16:rowId xmlns:a16="http://schemas.microsoft.com/office/drawing/2014/main" val="10002"/>
                  </a:ext>
                </a:extLst>
              </a:tr>
              <a:tr h="576436">
                <a:tc>
                  <a:txBody>
                    <a:bodyPr/>
                    <a:lstStyle/>
                    <a:p>
                      <a:pPr algn="ctr"/>
                      <a:r>
                        <a:rPr lang="zh-CN" altLang="en-US" dirty="0">
                          <a:latin typeface="Microsoft YaHei" charset="-122"/>
                          <a:ea typeface="Microsoft YaHei" charset="-122"/>
                          <a:cs typeface="Microsoft YaHei" charset="-122"/>
                        </a:rPr>
                        <a:t>简答题</a:t>
                      </a:r>
                    </a:p>
                  </a:txBody>
                  <a:tcPr anchor="ctr"/>
                </a:tc>
                <a:tc>
                  <a:txBody>
                    <a:bodyPr/>
                    <a:lstStyle/>
                    <a:p>
                      <a:pPr algn="ctr"/>
                      <a:r>
                        <a:rPr lang="en-US" altLang="zh-CN" dirty="0">
                          <a:latin typeface="Microsoft YaHei" charset="-122"/>
                          <a:ea typeface="Microsoft YaHei" charset="-122"/>
                          <a:cs typeface="Microsoft YaHei" charset="-122"/>
                        </a:rPr>
                        <a:t>6</a:t>
                      </a:r>
                      <a:endParaRPr lang="zh-CN" altLang="en-US" dirty="0">
                        <a:latin typeface="Microsoft YaHei" charset="-122"/>
                        <a:ea typeface="Microsoft YaHei" charset="-122"/>
                        <a:cs typeface="Microsoft YaHei" charset="-122"/>
                      </a:endParaRPr>
                    </a:p>
                  </a:txBody>
                  <a:tcPr anchor="ctr"/>
                </a:tc>
                <a:tc>
                  <a:txBody>
                    <a:bodyPr/>
                    <a:lstStyle/>
                    <a:p>
                      <a:pPr algn="ctr"/>
                      <a:r>
                        <a:rPr lang="en-US" altLang="zh-CN" dirty="0">
                          <a:latin typeface="Microsoft YaHei" charset="-122"/>
                          <a:ea typeface="Microsoft YaHei" charset="-122"/>
                          <a:cs typeface="Microsoft YaHei" charset="-122"/>
                        </a:rPr>
                        <a:t>30</a:t>
                      </a:r>
                      <a:r>
                        <a:rPr lang="zh-CN" altLang="en-US" dirty="0">
                          <a:latin typeface="Microsoft YaHei" charset="-122"/>
                          <a:ea typeface="Microsoft YaHei" charset="-122"/>
                          <a:cs typeface="Microsoft YaHei" charset="-122"/>
                        </a:rPr>
                        <a:t>分</a:t>
                      </a:r>
                    </a:p>
                  </a:txBody>
                  <a:tcPr anchor="ctr"/>
                </a:tc>
                <a:extLst>
                  <a:ext uri="{0D108BD9-81ED-4DB2-BD59-A6C34878D82A}">
                    <a16:rowId xmlns:a16="http://schemas.microsoft.com/office/drawing/2014/main" val="10003"/>
                  </a:ext>
                </a:extLst>
              </a:tr>
              <a:tr h="576436">
                <a:tc>
                  <a:txBody>
                    <a:bodyPr/>
                    <a:lstStyle/>
                    <a:p>
                      <a:pPr algn="ctr"/>
                      <a:r>
                        <a:rPr lang="zh-CN" altLang="en-US" dirty="0">
                          <a:latin typeface="Microsoft YaHei" charset="-122"/>
                          <a:ea typeface="Microsoft YaHei" charset="-122"/>
                          <a:cs typeface="Microsoft YaHei" charset="-122"/>
                        </a:rPr>
                        <a:t>综合题</a:t>
                      </a:r>
                    </a:p>
                  </a:txBody>
                  <a:tcPr anchor="ctr"/>
                </a:tc>
                <a:tc>
                  <a:txBody>
                    <a:bodyPr/>
                    <a:lstStyle/>
                    <a:p>
                      <a:pPr algn="ctr"/>
                      <a:r>
                        <a:rPr lang="en-US" altLang="zh-CN" dirty="0">
                          <a:latin typeface="Microsoft YaHei" charset="-122"/>
                          <a:ea typeface="Microsoft YaHei" charset="-122"/>
                          <a:cs typeface="Microsoft YaHei" charset="-122"/>
                        </a:rPr>
                        <a:t>3</a:t>
                      </a:r>
                      <a:endParaRPr lang="zh-CN" altLang="en-US" dirty="0">
                        <a:latin typeface="Microsoft YaHei" charset="-122"/>
                        <a:ea typeface="Microsoft YaHei" charset="-122"/>
                        <a:cs typeface="Microsoft YaHei" charset="-122"/>
                      </a:endParaRPr>
                    </a:p>
                  </a:txBody>
                  <a:tcPr anchor="ctr"/>
                </a:tc>
                <a:tc>
                  <a:txBody>
                    <a:bodyPr/>
                    <a:lstStyle/>
                    <a:p>
                      <a:pPr algn="ctr"/>
                      <a:r>
                        <a:rPr lang="en-US" altLang="zh-CN" dirty="0">
                          <a:latin typeface="Microsoft YaHei" charset="-122"/>
                          <a:ea typeface="Microsoft YaHei" charset="-122"/>
                          <a:cs typeface="Microsoft YaHei" charset="-122"/>
                        </a:rPr>
                        <a:t>10</a:t>
                      </a:r>
                      <a:r>
                        <a:rPr lang="zh-CN" altLang="en-US" dirty="0">
                          <a:latin typeface="Microsoft YaHei" charset="-122"/>
                          <a:ea typeface="Microsoft YaHei" charset="-122"/>
                          <a:cs typeface="Microsoft YaHei" charset="-122"/>
                        </a:rPr>
                        <a:t>分、</a:t>
                      </a:r>
                      <a:r>
                        <a:rPr lang="en-US" altLang="zh-CN" dirty="0">
                          <a:latin typeface="Microsoft YaHei" charset="-122"/>
                          <a:ea typeface="Microsoft YaHei" charset="-122"/>
                          <a:cs typeface="Microsoft YaHei" charset="-122"/>
                        </a:rPr>
                        <a:t>12</a:t>
                      </a:r>
                      <a:r>
                        <a:rPr lang="zh-CN" altLang="en-US" dirty="0">
                          <a:latin typeface="Microsoft YaHei" charset="-122"/>
                          <a:ea typeface="Microsoft YaHei" charset="-122"/>
                          <a:cs typeface="Microsoft YaHei" charset="-122"/>
                        </a:rPr>
                        <a:t>分、</a:t>
                      </a:r>
                      <a:r>
                        <a:rPr lang="en-US" altLang="zh-CN" dirty="0">
                          <a:latin typeface="Microsoft YaHei" charset="-122"/>
                          <a:ea typeface="Microsoft YaHei" charset="-122"/>
                          <a:cs typeface="Microsoft YaHei" charset="-122"/>
                        </a:rPr>
                        <a:t>13</a:t>
                      </a:r>
                      <a:r>
                        <a:rPr lang="zh-CN" altLang="en-US" dirty="0">
                          <a:latin typeface="Microsoft YaHei" charset="-122"/>
                          <a:ea typeface="Microsoft YaHei" charset="-122"/>
                          <a:cs typeface="Microsoft YaHei" charset="-122"/>
                        </a:rPr>
                        <a:t>分</a:t>
                      </a:r>
                    </a:p>
                  </a:txBody>
                  <a:tcPr anchor="ctr"/>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19844968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4" name="矩形 23"/>
          <p:cNvSpPr/>
          <p:nvPr/>
        </p:nvSpPr>
        <p:spPr>
          <a:xfrm>
            <a:off x="3378750" y="2267488"/>
            <a:ext cx="8043467" cy="2862322"/>
          </a:xfrm>
          <a:prstGeom prst="rect">
            <a:avLst/>
          </a:prstGeom>
        </p:spPr>
        <p:txBody>
          <a:bodyPr wrap="square">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sym typeface="+mn-ea"/>
              </a:rPr>
              <a:t>树形拓扑结构：可以看作是总线型拓扑或星形拓扑结构网络的扩展。</a:t>
            </a:r>
            <a:endParaRPr lang="zh-CN" altLang="en-US" sz="2400" dirty="0">
              <a:latin typeface="微软雅黑" panose="020B0503020204020204" charset="-122"/>
              <a:ea typeface="微软雅黑" panose="020B0503020204020204" charset="-122"/>
              <a:cs typeface="微软雅黑" panose="020B0503020204020204" charset="-122"/>
            </a:endParaRPr>
          </a:p>
          <a:p>
            <a:pPr>
              <a:lnSpc>
                <a:spcPct val="150000"/>
              </a:lnSpc>
            </a:pP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sym typeface="+mn-ea"/>
              </a:rPr>
              <a:t>优点：易于扩展，故障易隔离。</a:t>
            </a:r>
            <a:endParaRPr lang="zh-CN" altLang="en-US" sz="24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sym typeface="+mn-ea"/>
              </a:rPr>
              <a:t>缺点：根结点要求高。</a:t>
            </a:r>
            <a:endParaRPr lang="zh-CN" altLang="en-US" sz="2400" dirty="0">
              <a:latin typeface="微软雅黑" panose="020B0503020204020204" charset="-122"/>
              <a:ea typeface="微软雅黑" panose="020B0503020204020204" charset="-122"/>
              <a:cs typeface="微软雅黑" panose="020B0503020204020204" charset="-122"/>
            </a:endParaRPr>
          </a:p>
        </p:txBody>
      </p:sp>
      <p:pic>
        <p:nvPicPr>
          <p:cNvPr id="5" name="图片 4"/>
          <p:cNvPicPr>
            <a:picLocks noChangeAspect="1"/>
          </p:cNvPicPr>
          <p:nvPr/>
        </p:nvPicPr>
        <p:blipFill>
          <a:blip r:embed="rId4"/>
          <a:stretch>
            <a:fillRect/>
          </a:stretch>
        </p:blipFill>
        <p:spPr>
          <a:xfrm>
            <a:off x="596451" y="2799080"/>
            <a:ext cx="2371222" cy="2028560"/>
          </a:xfrm>
          <a:prstGeom prst="rect">
            <a:avLst/>
          </a:prstGeom>
        </p:spPr>
      </p:pic>
    </p:spTree>
    <p:custDataLst>
      <p:tags r:id="rId1"/>
    </p:custDataLst>
    <p:extLst>
      <p:ext uri="{BB962C8B-B14F-4D97-AF65-F5344CB8AC3E}">
        <p14:creationId xmlns:p14="http://schemas.microsoft.com/office/powerpoint/2010/main" val="57286931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0" y="2508225"/>
            <a:ext cx="1651413" cy="1323439"/>
          </a:xfrm>
          <a:prstGeom prst="rect">
            <a:avLst/>
          </a:prstGeom>
          <a:noFill/>
        </p:spPr>
        <p:txBody>
          <a:bodyPr wrap="square" rtlCol="0">
            <a:spAutoFit/>
          </a:bodyPr>
          <a:lstStyle/>
          <a:p>
            <a:pPr>
              <a:lnSpc>
                <a:spcPct val="200000"/>
              </a:lnSpc>
            </a:pPr>
            <a:r>
              <a:rPr lang="zh-CN" altLang="en-US" sz="2000" dirty="0"/>
              <a:t>传输控制</a:t>
            </a:r>
            <a:endParaRPr lang="en-US" altLang="zh-CN" sz="2000" dirty="0"/>
          </a:p>
          <a:p>
            <a:pPr>
              <a:lnSpc>
                <a:spcPct val="200000"/>
              </a:lnSpc>
            </a:pPr>
            <a:r>
              <a:rPr lang="zh-CN" altLang="en-US" sz="2000" dirty="0"/>
              <a:t>协议（</a:t>
            </a:r>
            <a:r>
              <a:rPr lang="en-US" altLang="zh-CN" sz="2000" dirty="0"/>
              <a:t>TCP</a:t>
            </a:r>
            <a:r>
              <a:rPr lang="zh-CN" altLang="en-US" sz="2000" dirty="0"/>
              <a:t>）</a:t>
            </a:r>
          </a:p>
        </p:txBody>
      </p:sp>
      <p:sp>
        <p:nvSpPr>
          <p:cNvPr id="6" name="文本框 5"/>
          <p:cNvSpPr txBox="1"/>
          <p:nvPr/>
        </p:nvSpPr>
        <p:spPr>
          <a:xfrm>
            <a:off x="1966008" y="627391"/>
            <a:ext cx="4763643" cy="5078313"/>
          </a:xfrm>
          <a:prstGeom prst="rect">
            <a:avLst/>
          </a:prstGeom>
          <a:noFill/>
        </p:spPr>
        <p:txBody>
          <a:bodyPr wrap="square" rtlCol="0">
            <a:spAutoFit/>
          </a:bodyPr>
          <a:lstStyle/>
          <a:p>
            <a:pPr>
              <a:lnSpc>
                <a:spcPct val="150000"/>
              </a:lnSpc>
            </a:pPr>
            <a:r>
              <a:rPr lang="en-US" altLang="zh-CN" sz="2400" dirty="0"/>
              <a:t>TCP</a:t>
            </a:r>
            <a:r>
              <a:rPr lang="zh-CN" altLang="en-US" sz="2400" dirty="0"/>
              <a:t>报文段结构</a:t>
            </a:r>
            <a:endParaRPr lang="en-US" altLang="zh-CN" sz="2400" dirty="0"/>
          </a:p>
          <a:p>
            <a:pPr>
              <a:lnSpc>
                <a:spcPct val="150000"/>
              </a:lnSpc>
            </a:pPr>
            <a:endParaRPr lang="en-US" altLang="zh-CN" sz="2400" dirty="0"/>
          </a:p>
          <a:p>
            <a:pPr>
              <a:lnSpc>
                <a:spcPct val="150000"/>
              </a:lnSpc>
            </a:pPr>
            <a:r>
              <a:rPr lang="en-US" altLang="zh-CN" sz="2400" dirty="0"/>
              <a:t>TCP</a:t>
            </a:r>
            <a:r>
              <a:rPr lang="zh-CN" altLang="en-US" sz="2400" dirty="0"/>
              <a:t>连接管理</a:t>
            </a:r>
            <a:endParaRPr lang="en-US" altLang="zh-CN" sz="2400" dirty="0"/>
          </a:p>
          <a:p>
            <a:pPr>
              <a:lnSpc>
                <a:spcPct val="150000"/>
              </a:lnSpc>
            </a:pPr>
            <a:endParaRPr lang="en-US" altLang="zh-CN" sz="2400" dirty="0"/>
          </a:p>
          <a:p>
            <a:pPr>
              <a:lnSpc>
                <a:spcPct val="150000"/>
              </a:lnSpc>
            </a:pPr>
            <a:r>
              <a:rPr lang="en-US" altLang="zh-CN" sz="2400" dirty="0">
                <a:solidFill>
                  <a:srgbClr val="FF0000"/>
                </a:solidFill>
              </a:rPr>
              <a:t>TCP</a:t>
            </a:r>
            <a:r>
              <a:rPr lang="zh-CN" altLang="en-US" sz="2400" dirty="0">
                <a:solidFill>
                  <a:srgbClr val="FF0000"/>
                </a:solidFill>
              </a:rPr>
              <a:t>可靠数据传输</a:t>
            </a:r>
            <a:endParaRPr lang="en-US" altLang="zh-CN" sz="2400" dirty="0">
              <a:solidFill>
                <a:srgbClr val="FF0000"/>
              </a:solidFill>
            </a:endParaRPr>
          </a:p>
          <a:p>
            <a:pPr>
              <a:lnSpc>
                <a:spcPct val="150000"/>
              </a:lnSpc>
            </a:pPr>
            <a:endParaRPr lang="en-US" altLang="zh-CN" sz="2400" dirty="0"/>
          </a:p>
          <a:p>
            <a:pPr>
              <a:lnSpc>
                <a:spcPct val="150000"/>
              </a:lnSpc>
            </a:pPr>
            <a:r>
              <a:rPr lang="en-US" altLang="zh-CN" sz="2400" dirty="0"/>
              <a:t>TCP</a:t>
            </a:r>
            <a:r>
              <a:rPr lang="zh-CN" altLang="en-US" sz="2400" dirty="0"/>
              <a:t>流量控制</a:t>
            </a:r>
            <a:endParaRPr lang="en-US" altLang="zh-CN" sz="2400" dirty="0"/>
          </a:p>
          <a:p>
            <a:pPr>
              <a:lnSpc>
                <a:spcPct val="150000"/>
              </a:lnSpc>
            </a:pPr>
            <a:endParaRPr lang="en-US" altLang="zh-CN" sz="2400" dirty="0"/>
          </a:p>
          <a:p>
            <a:pPr>
              <a:lnSpc>
                <a:spcPct val="150000"/>
              </a:lnSpc>
            </a:pPr>
            <a:r>
              <a:rPr lang="en-US" altLang="zh-CN" sz="2400" dirty="0"/>
              <a:t>TCP</a:t>
            </a:r>
            <a:r>
              <a:rPr lang="zh-CN" altLang="en-US" sz="2400" dirty="0"/>
              <a:t>拥塞控制</a:t>
            </a:r>
          </a:p>
        </p:txBody>
      </p:sp>
      <p:sp>
        <p:nvSpPr>
          <p:cNvPr id="9" name="左大括号 8"/>
          <p:cNvSpPr/>
          <p:nvPr/>
        </p:nvSpPr>
        <p:spPr>
          <a:xfrm>
            <a:off x="1336818" y="977405"/>
            <a:ext cx="629190" cy="437828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 name="左大括号 6"/>
          <p:cNvSpPr/>
          <p:nvPr/>
        </p:nvSpPr>
        <p:spPr>
          <a:xfrm>
            <a:off x="4140978" y="1128707"/>
            <a:ext cx="632190" cy="17973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8" name="文本框 7"/>
          <p:cNvSpPr txBox="1"/>
          <p:nvPr/>
        </p:nvSpPr>
        <p:spPr>
          <a:xfrm>
            <a:off x="4773168" y="829788"/>
            <a:ext cx="4641786" cy="2308324"/>
          </a:xfrm>
          <a:prstGeom prst="rect">
            <a:avLst/>
          </a:prstGeom>
          <a:noFill/>
        </p:spPr>
        <p:txBody>
          <a:bodyPr wrap="square" rtlCol="0">
            <a:spAutoFit/>
          </a:bodyPr>
          <a:lstStyle/>
          <a:p>
            <a:pPr>
              <a:lnSpc>
                <a:spcPct val="150000"/>
              </a:lnSpc>
            </a:pPr>
            <a:r>
              <a:rPr lang="zh-CN" altLang="en-US" sz="2400" dirty="0"/>
              <a:t>建立连接：三次握手</a:t>
            </a: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r>
              <a:rPr lang="zh-CN" altLang="en-US" sz="2400" dirty="0"/>
              <a:t>拆除连接：四次挥手</a:t>
            </a:r>
          </a:p>
        </p:txBody>
      </p:sp>
    </p:spTree>
    <p:extLst>
      <p:ext uri="{BB962C8B-B14F-4D97-AF65-F5344CB8AC3E}">
        <p14:creationId xmlns:p14="http://schemas.microsoft.com/office/powerpoint/2010/main" val="94030215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1361332" y="1563369"/>
            <a:ext cx="9272338" cy="1135054"/>
          </a:xfrm>
          <a:prstGeom prst="rect">
            <a:avLst/>
          </a:prstGeom>
        </p:spPr>
        <p:txBody>
          <a:bodyPr wrap="square">
            <a:spAutoFit/>
          </a:bodyPr>
          <a:lstStyle/>
          <a:p>
            <a:pPr>
              <a:lnSpc>
                <a:spcPct val="150000"/>
              </a:lnSpc>
            </a:pPr>
            <a:r>
              <a:rPr lang="zh-CN" altLang="en-US" sz="2400" dirty="0">
                <a:solidFill>
                  <a:srgbClr val="FF0000"/>
                </a:solidFill>
                <a:latin typeface="Microsoft YaHei" charset="-122"/>
                <a:ea typeface="Microsoft YaHei" charset="-122"/>
                <a:cs typeface="Microsoft YaHei" charset="-122"/>
              </a:rPr>
              <a:t>可靠</a:t>
            </a:r>
            <a:r>
              <a:rPr lang="zh-CN" altLang="en-US" sz="2400" dirty="0">
                <a:latin typeface="Microsoft YaHei" charset="-122"/>
                <a:ea typeface="Microsoft YaHei" charset="-122"/>
                <a:cs typeface="Microsoft YaHei" charset="-122"/>
              </a:rPr>
              <a:t>：保证接收方应用进程从缓冲区读出的字节流与发送方发出的字节流是完全一样的。 </a:t>
            </a:r>
            <a:endParaRPr lang="en-US"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5907439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735330" y="733679"/>
            <a:ext cx="11120755" cy="3970318"/>
          </a:xfrm>
          <a:prstGeom prst="rect">
            <a:avLst/>
          </a:prstGeom>
          <a:noFill/>
        </p:spPr>
        <p:txBody>
          <a:bodyPr wrap="square" rtlCol="0">
            <a:spAutoFit/>
          </a:bodyPr>
          <a:lstStyle/>
          <a:p>
            <a:pPr>
              <a:lnSpc>
                <a:spcPct val="150000"/>
              </a:lnSpc>
            </a:pPr>
            <a:r>
              <a:rPr lang="en-US" altLang="zh-CN" sz="2400" b="1" dirty="0">
                <a:latin typeface="微软雅黑" panose="020B0503020204020204" charset="-122"/>
                <a:ea typeface="微软雅黑" panose="020B0503020204020204" charset="-122"/>
                <a:cs typeface="微软雅黑" panose="020B0503020204020204" charset="-122"/>
              </a:rPr>
              <a:t>TCP</a:t>
            </a:r>
            <a:r>
              <a:rPr lang="zh-CN" altLang="en-US" sz="2400" b="1" dirty="0">
                <a:latin typeface="微软雅黑" panose="020B0503020204020204" charset="-122"/>
                <a:ea typeface="微软雅黑" panose="020B0503020204020204" charset="-122"/>
                <a:cs typeface="微软雅黑" panose="020B0503020204020204" charset="-122"/>
              </a:rPr>
              <a:t>实现可靠数据传输服务的工作机制：</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1</a:t>
            </a:r>
            <a:r>
              <a:rPr lang="zh-CN" altLang="en-US" sz="2400" dirty="0">
                <a:latin typeface="微软雅黑" panose="020B0503020204020204" charset="-122"/>
                <a:ea typeface="微软雅黑" panose="020B0503020204020204" charset="-122"/>
                <a:cs typeface="微软雅黑" panose="020B0503020204020204" charset="-122"/>
              </a:rPr>
              <a:t>、应用层数据被</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分割</a:t>
            </a:r>
            <a:r>
              <a:rPr lang="zh-CN" altLang="en-US" sz="2400" dirty="0">
                <a:latin typeface="微软雅黑" panose="020B0503020204020204" charset="-122"/>
                <a:ea typeface="微软雅黑" panose="020B0503020204020204" charset="-122"/>
                <a:cs typeface="微软雅黑" panose="020B0503020204020204" charset="-122"/>
              </a:rPr>
              <a:t>成</a:t>
            </a: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认为最适合发送的数据块。</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2</a:t>
            </a:r>
            <a:r>
              <a:rPr lang="zh-CN" altLang="en-US" sz="2400" dirty="0">
                <a:latin typeface="微软雅黑" panose="020B0503020204020204" charset="-122"/>
                <a:ea typeface="微软雅黑" panose="020B0503020204020204" charset="-122"/>
                <a:cs typeface="微软雅黑" panose="020B0503020204020204" charset="-122"/>
              </a:rPr>
              <a:t>、序号，发送方对发送的数据包进行编号，确保数据按序提交给接收方。</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3</a:t>
            </a:r>
            <a:r>
              <a:rPr lang="zh-CN" altLang="en-US" sz="2400" dirty="0">
                <a:latin typeface="微软雅黑" panose="020B0503020204020204" charset="-122"/>
                <a:ea typeface="微软雅黑" panose="020B0503020204020204" charset="-122"/>
                <a:cs typeface="微软雅黑" panose="020B0503020204020204" charset="-122"/>
              </a:rPr>
              <a:t>、确认，接收方向发送方反馈接收状态，确认是否正确接收数据。</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4</a:t>
            </a:r>
            <a:r>
              <a:rPr lang="zh-CN" altLang="en-US" sz="2400" dirty="0">
                <a:latin typeface="微软雅黑" panose="020B0503020204020204" charset="-122"/>
                <a:ea typeface="微软雅黑" panose="020B0503020204020204" charset="-122"/>
                <a:cs typeface="微软雅黑" panose="020B0503020204020204" charset="-122"/>
              </a:rPr>
              <a:t>、查错检测，利用差错编码实现数据包传输过程中的比特查错检测（甚至纠正）。</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5</a:t>
            </a:r>
            <a:r>
              <a:rPr lang="zh-CN" altLang="en-US" sz="2400" dirty="0">
                <a:latin typeface="微软雅黑" panose="020B0503020204020204" charset="-122"/>
                <a:ea typeface="微软雅黑" panose="020B0503020204020204" charset="-122"/>
                <a:cs typeface="微软雅黑" panose="020B0503020204020204" charset="-122"/>
              </a:rPr>
              <a:t>、重传，发送发重新发送接收方没有正确接收的数据。</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6</a:t>
            </a:r>
            <a:r>
              <a:rPr lang="zh-CN" altLang="en-US" sz="2400" dirty="0">
                <a:latin typeface="微软雅黑" panose="020B0503020204020204" charset="-122"/>
                <a:ea typeface="微软雅黑" panose="020B0503020204020204" charset="-122"/>
                <a:cs typeface="微软雅黑" panose="020B0503020204020204" charset="-122"/>
              </a:rPr>
              <a:t>、计时器，在发送方引入计时器，解决数据丢失问题。</a:t>
            </a:r>
          </a:p>
        </p:txBody>
      </p:sp>
    </p:spTree>
    <p:extLst>
      <p:ext uri="{BB962C8B-B14F-4D97-AF65-F5344CB8AC3E}">
        <p14:creationId xmlns:p14="http://schemas.microsoft.com/office/powerpoint/2010/main" val="13465423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圆角矩形 1"/>
          <p:cNvSpPr/>
          <p:nvPr/>
        </p:nvSpPr>
        <p:spPr>
          <a:xfrm>
            <a:off x="999144" y="2432557"/>
            <a:ext cx="3031958" cy="504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400">
                <a:latin typeface="Microsoft YaHei" charset="-122"/>
                <a:ea typeface="Microsoft YaHei" charset="-122"/>
                <a:cs typeface="Microsoft YaHei" charset="-122"/>
              </a:rPr>
              <a:t>应用层：报文</a:t>
            </a:r>
          </a:p>
        </p:txBody>
      </p:sp>
      <p:sp>
        <p:nvSpPr>
          <p:cNvPr id="21" name="圆角矩形 20"/>
          <p:cNvSpPr/>
          <p:nvPr/>
        </p:nvSpPr>
        <p:spPr>
          <a:xfrm>
            <a:off x="999144" y="4556026"/>
            <a:ext cx="3031958" cy="504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400" dirty="0">
                <a:latin typeface="Microsoft YaHei" charset="-122"/>
                <a:ea typeface="Microsoft YaHei" charset="-122"/>
                <a:cs typeface="Microsoft YaHei" charset="-122"/>
              </a:rPr>
              <a:t>传输层：</a:t>
            </a:r>
            <a:r>
              <a:rPr kumimoji="1" lang="en-US" altLang="zh-CN" sz="2400" dirty="0">
                <a:latin typeface="Microsoft YaHei" charset="-122"/>
                <a:ea typeface="Microsoft YaHei" charset="-122"/>
                <a:cs typeface="Microsoft YaHei" charset="-122"/>
              </a:rPr>
              <a:t>TCP</a:t>
            </a:r>
            <a:r>
              <a:rPr kumimoji="1" lang="zh-CN" altLang="en-US" sz="2400" dirty="0">
                <a:latin typeface="Microsoft YaHei" charset="-122"/>
                <a:ea typeface="Microsoft YaHei" charset="-122"/>
                <a:cs typeface="Microsoft YaHei" charset="-122"/>
              </a:rPr>
              <a:t>报文段</a:t>
            </a:r>
          </a:p>
        </p:txBody>
      </p:sp>
      <p:cxnSp>
        <p:nvCxnSpPr>
          <p:cNvPr id="6" name="直线箭头连接符 5"/>
          <p:cNvCxnSpPr>
            <a:stCxn id="2" idx="2"/>
            <a:endCxn id="21" idx="0"/>
          </p:cNvCxnSpPr>
          <p:nvPr/>
        </p:nvCxnSpPr>
        <p:spPr>
          <a:xfrm>
            <a:off x="2515123" y="2936817"/>
            <a:ext cx="0" cy="16192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4179117" y="3146256"/>
            <a:ext cx="7617890" cy="1200329"/>
          </a:xfrm>
          <a:prstGeom prst="rect">
            <a:avLst/>
          </a:prstGeom>
        </p:spPr>
        <p:txBody>
          <a:bodyPr wrap="square">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最大报文段长度（</a:t>
            </a:r>
            <a:r>
              <a:rPr lang="en-US" altLang="zh-CN" sz="2400" dirty="0">
                <a:latin typeface="微软雅黑" panose="020B0503020204020204" charset="-122"/>
                <a:ea typeface="微软雅黑" panose="020B0503020204020204" charset="-122"/>
                <a:cs typeface="微软雅黑" panose="020B0503020204020204" charset="-122"/>
              </a:rPr>
              <a:t>Maximum Segment Size</a:t>
            </a:r>
            <a:r>
              <a:rPr lang="zh-CN" altLang="en-US" sz="2400" dirty="0">
                <a:latin typeface="微软雅黑" panose="020B0503020204020204" charset="-122"/>
                <a:ea typeface="微软雅黑" panose="020B0503020204020204" charset="-122"/>
                <a:cs typeface="微软雅黑" panose="020B0503020204020204" charset="-122"/>
              </a:rPr>
              <a:t> </a:t>
            </a:r>
            <a:r>
              <a:rPr lang="en-US" altLang="zh-CN" sz="2400" dirty="0">
                <a:latin typeface="微软雅黑" panose="020B0503020204020204" charset="-122"/>
                <a:ea typeface="微软雅黑" panose="020B0503020204020204" charset="-122"/>
                <a:cs typeface="微软雅黑" panose="020B0503020204020204" charset="-122"/>
              </a:rPr>
              <a:t>,</a:t>
            </a:r>
            <a:r>
              <a:rPr lang="zh-CN" altLang="en-US" sz="2400" dirty="0">
                <a:latin typeface="微软雅黑" panose="020B0503020204020204" charset="-122"/>
                <a:ea typeface="微软雅黑" panose="020B0503020204020204" charset="-122"/>
                <a:cs typeface="微软雅黑" panose="020B0503020204020204" charset="-122"/>
              </a:rPr>
              <a:t> </a:t>
            </a:r>
            <a:r>
              <a:rPr lang="en-US" altLang="zh-CN" sz="2400" dirty="0">
                <a:latin typeface="微软雅黑" panose="020B0503020204020204" charset="-122"/>
                <a:ea typeface="微软雅黑" panose="020B0503020204020204" charset="-122"/>
                <a:cs typeface="微软雅黑" panose="020B0503020204020204" charset="-122"/>
              </a:rPr>
              <a:t>MSS</a:t>
            </a:r>
            <a:r>
              <a:rPr lang="zh-CN" altLang="en-US" sz="2400" dirty="0">
                <a:latin typeface="微软雅黑" panose="020B0503020204020204" charset="-122"/>
                <a:ea typeface="微软雅黑" panose="020B0503020204020204" charset="-122"/>
                <a:cs typeface="微软雅黑" panose="020B0503020204020204" charset="-122"/>
              </a:rPr>
              <a:t>）：报文段中封装的</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应用层数据</a:t>
            </a:r>
            <a:r>
              <a:rPr lang="zh-CN" altLang="en-US" sz="2400" dirty="0">
                <a:latin typeface="微软雅黑" panose="020B0503020204020204" charset="-122"/>
                <a:ea typeface="微软雅黑" panose="020B0503020204020204" charset="-122"/>
                <a:cs typeface="微软雅黑" panose="020B0503020204020204" charset="-122"/>
              </a:rPr>
              <a:t>的最大长度。</a:t>
            </a:r>
            <a:endParaRPr lang="en-US" altLang="zh-CN" sz="2400" dirty="0">
              <a:latin typeface="微软雅黑" panose="020B0503020204020204" charset="-122"/>
              <a:ea typeface="微软雅黑" panose="020B0503020204020204" charset="-122"/>
              <a:cs typeface="微软雅黑" panose="020B0503020204020204" charset="-122"/>
            </a:endParaRPr>
          </a:p>
        </p:txBody>
      </p:sp>
      <p:sp>
        <p:nvSpPr>
          <p:cNvPr id="34" name="TextBox 6"/>
          <p:cNvSpPr txBox="1"/>
          <p:nvPr/>
        </p:nvSpPr>
        <p:spPr>
          <a:xfrm>
            <a:off x="498114" y="882942"/>
            <a:ext cx="11120755" cy="581057"/>
          </a:xfrm>
          <a:prstGeom prst="rect">
            <a:avLst/>
          </a:prstGeom>
          <a:noFill/>
        </p:spPr>
        <p:txBody>
          <a:bodyPr wrap="square" rtlCol="0">
            <a:spAutoFit/>
          </a:bodyPr>
          <a:lstStyle/>
          <a:p>
            <a:pPr>
              <a:lnSpc>
                <a:spcPct val="150000"/>
              </a:lnSpc>
            </a:pPr>
            <a:r>
              <a:rPr lang="en-US" altLang="zh-CN" sz="2400">
                <a:latin typeface="微软雅黑" panose="020B0503020204020204" charset="-122"/>
                <a:ea typeface="微软雅黑" panose="020B0503020204020204" charset="-122"/>
                <a:cs typeface="微软雅黑" panose="020B0503020204020204" charset="-122"/>
              </a:rPr>
              <a:t>1</a:t>
            </a:r>
            <a:r>
              <a:rPr lang="zh-CN" altLang="en-US" sz="2400" dirty="0">
                <a:latin typeface="微软雅黑" panose="020B0503020204020204" charset="-122"/>
                <a:ea typeface="微软雅黑" panose="020B0503020204020204" charset="-122"/>
                <a:cs typeface="微软雅黑" panose="020B0503020204020204" charset="-122"/>
              </a:rPr>
              <a:t>、应用层数据被</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分割</a:t>
            </a:r>
            <a:r>
              <a:rPr lang="zh-CN" altLang="en-US" sz="2400" dirty="0">
                <a:latin typeface="微软雅黑" panose="020B0503020204020204" charset="-122"/>
                <a:ea typeface="微软雅黑" panose="020B0503020204020204" charset="-122"/>
                <a:cs typeface="微软雅黑" panose="020B0503020204020204" charset="-122"/>
              </a:rPr>
              <a:t>成</a:t>
            </a: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认为最适合发送的数据块。</a:t>
            </a:r>
            <a:endParaRPr lang="en-US" altLang="zh-CN" sz="24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3283609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 name="TextBox 6"/>
          <p:cNvSpPr txBox="1"/>
          <p:nvPr/>
        </p:nvSpPr>
        <p:spPr>
          <a:xfrm>
            <a:off x="498114" y="882942"/>
            <a:ext cx="11120755" cy="581057"/>
          </a:xfrm>
          <a:prstGeom prst="rect">
            <a:avLst/>
          </a:prstGeom>
          <a:noFill/>
        </p:spPr>
        <p:txBody>
          <a:bodyPr wrap="square" rtlCol="0">
            <a:spAutoFit/>
          </a:body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2</a:t>
            </a:r>
            <a:r>
              <a:rPr lang="zh-CN" altLang="en-US" sz="2400" dirty="0">
                <a:latin typeface="微软雅黑" panose="020B0503020204020204" charset="-122"/>
                <a:ea typeface="微软雅黑" panose="020B0503020204020204" charset="-122"/>
                <a:cs typeface="微软雅黑" panose="020B0503020204020204" charset="-122"/>
              </a:rPr>
              <a:t>、序号，发送方对发送的数据包进行编号，确保数据按序提交给接收方。</a:t>
            </a:r>
            <a:endParaRPr lang="en-US" altLang="zh-CN" sz="24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77138667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0" name="文本框 19"/>
          <p:cNvSpPr txBox="1"/>
          <p:nvPr/>
        </p:nvSpPr>
        <p:spPr>
          <a:xfrm>
            <a:off x="2294324" y="4837612"/>
            <a:ext cx="1263964"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发送方</a:t>
            </a:r>
          </a:p>
        </p:txBody>
      </p:sp>
      <p:graphicFrame>
        <p:nvGraphicFramePr>
          <p:cNvPr id="21" name="表格 20"/>
          <p:cNvGraphicFramePr>
            <a:graphicFrameLocks noGrp="1"/>
          </p:cNvGraphicFramePr>
          <p:nvPr/>
        </p:nvGraphicFramePr>
        <p:xfrm>
          <a:off x="1894053" y="507838"/>
          <a:ext cx="3020472" cy="1978916"/>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algn="ctr">
                        <a:lnSpc>
                          <a:spcPct val="150000"/>
                        </a:lnSpc>
                      </a:pPr>
                      <a:r>
                        <a:rPr lang="en-US" altLang="zh-CN" sz="2000" dirty="0">
                          <a:latin typeface="Microsoft YaHei" charset="-122"/>
                          <a:ea typeface="Microsoft YaHei" charset="-122"/>
                          <a:cs typeface="Microsoft YaHei" charset="-122"/>
                        </a:rPr>
                        <a:t>6</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5</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4</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3</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2</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1</a:t>
                      </a:r>
                      <a:endParaRPr lang="zh-CN" altLang="en-US" sz="2000" dirty="0">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r h="396758">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11</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10</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9</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8</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7</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1"/>
                  </a:ext>
                </a:extLst>
              </a:tr>
              <a:tr h="422870">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18</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17</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16</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15</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13</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2"/>
                  </a:ext>
                </a:extLst>
              </a:tr>
              <a:tr h="422870">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21</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20</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19</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3"/>
                  </a:ext>
                </a:extLst>
              </a:tr>
            </a:tbl>
          </a:graphicData>
        </a:graphic>
      </p:graphicFrame>
      <p:sp>
        <p:nvSpPr>
          <p:cNvPr id="30" name="文本框 29"/>
          <p:cNvSpPr txBox="1"/>
          <p:nvPr/>
        </p:nvSpPr>
        <p:spPr>
          <a:xfrm>
            <a:off x="1120191" y="1378148"/>
            <a:ext cx="768937" cy="400110"/>
          </a:xfrm>
          <a:prstGeom prst="rect">
            <a:avLst/>
          </a:prstGeom>
          <a:noFill/>
        </p:spPr>
        <p:txBody>
          <a:bodyPr wrap="square" rtlCol="0">
            <a:spAutoFit/>
          </a:bodyPr>
          <a:lstStyle/>
          <a:p>
            <a:r>
              <a:rPr kumimoji="1" lang="zh-CN" altLang="en-US" sz="2000">
                <a:latin typeface="+mn-ea"/>
              </a:rPr>
              <a:t>文件</a:t>
            </a:r>
          </a:p>
        </p:txBody>
      </p:sp>
      <p:graphicFrame>
        <p:nvGraphicFramePr>
          <p:cNvPr id="31" name="表格 30"/>
          <p:cNvGraphicFramePr>
            <a:graphicFrameLocks noGrp="1"/>
          </p:cNvGraphicFramePr>
          <p:nvPr/>
        </p:nvGraphicFramePr>
        <p:xfrm>
          <a:off x="1894053" y="3208492"/>
          <a:ext cx="302047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6</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5</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32" name="文本框 31"/>
          <p:cNvSpPr txBox="1"/>
          <p:nvPr/>
        </p:nvSpPr>
        <p:spPr>
          <a:xfrm>
            <a:off x="671012" y="3256689"/>
            <a:ext cx="1218116" cy="400110"/>
          </a:xfrm>
          <a:prstGeom prst="rect">
            <a:avLst/>
          </a:prstGeom>
          <a:noFill/>
        </p:spPr>
        <p:txBody>
          <a:bodyPr wrap="square" rtlCol="0">
            <a:spAutoFit/>
          </a:bodyPr>
          <a:lstStyle/>
          <a:p>
            <a:r>
              <a:rPr kumimoji="1" lang="en-US" altLang="zh-CN" sz="2000">
                <a:latin typeface="+mn-ea"/>
              </a:rPr>
              <a:t>TCP</a:t>
            </a:r>
            <a:r>
              <a:rPr kumimoji="1" lang="zh-CN" altLang="en-US" sz="2000" dirty="0">
                <a:latin typeface="+mn-ea"/>
              </a:rPr>
              <a:t>缓存</a:t>
            </a:r>
          </a:p>
        </p:txBody>
      </p:sp>
      <p:sp>
        <p:nvSpPr>
          <p:cNvPr id="33" name="矩形 32"/>
          <p:cNvSpPr/>
          <p:nvPr/>
        </p:nvSpPr>
        <p:spPr>
          <a:xfrm>
            <a:off x="671012" y="396221"/>
            <a:ext cx="4542673" cy="34699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34" name="表格 33"/>
          <p:cNvGraphicFramePr>
            <a:graphicFrameLocks noGrp="1"/>
          </p:cNvGraphicFramePr>
          <p:nvPr/>
        </p:nvGraphicFramePr>
        <p:xfrm>
          <a:off x="8399127" y="3243550"/>
          <a:ext cx="302047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35" name="文本框 34"/>
          <p:cNvSpPr txBox="1"/>
          <p:nvPr/>
        </p:nvSpPr>
        <p:spPr>
          <a:xfrm>
            <a:off x="7176086" y="3291747"/>
            <a:ext cx="1218116" cy="400110"/>
          </a:xfrm>
          <a:prstGeom prst="rect">
            <a:avLst/>
          </a:prstGeom>
          <a:noFill/>
        </p:spPr>
        <p:txBody>
          <a:bodyPr wrap="square" rtlCol="0">
            <a:spAutoFit/>
          </a:bodyPr>
          <a:lstStyle/>
          <a:p>
            <a:r>
              <a:rPr kumimoji="1" lang="en-US" altLang="zh-CN" sz="2000">
                <a:latin typeface="+mn-ea"/>
              </a:rPr>
              <a:t>TCP</a:t>
            </a:r>
            <a:r>
              <a:rPr kumimoji="1" lang="zh-CN" altLang="en-US" sz="2000" dirty="0">
                <a:latin typeface="+mn-ea"/>
              </a:rPr>
              <a:t>缓存</a:t>
            </a:r>
          </a:p>
        </p:txBody>
      </p:sp>
      <p:sp>
        <p:nvSpPr>
          <p:cNvPr id="36" name="矩形 35"/>
          <p:cNvSpPr/>
          <p:nvPr/>
        </p:nvSpPr>
        <p:spPr>
          <a:xfrm>
            <a:off x="7176086" y="431279"/>
            <a:ext cx="4542673" cy="34699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文本框 36"/>
          <p:cNvSpPr txBox="1"/>
          <p:nvPr/>
        </p:nvSpPr>
        <p:spPr>
          <a:xfrm>
            <a:off x="9144917" y="4837612"/>
            <a:ext cx="1263964"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接收方</a:t>
            </a:r>
          </a:p>
        </p:txBody>
      </p:sp>
      <p:cxnSp>
        <p:nvCxnSpPr>
          <p:cNvPr id="38" name="直线连接符 37"/>
          <p:cNvCxnSpPr/>
          <p:nvPr/>
        </p:nvCxnSpPr>
        <p:spPr>
          <a:xfrm flipH="1">
            <a:off x="2935707" y="3901204"/>
            <a:ext cx="6642" cy="6387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线箭头连接符 38"/>
          <p:cNvCxnSpPr/>
          <p:nvPr/>
        </p:nvCxnSpPr>
        <p:spPr>
          <a:xfrm flipH="1" flipV="1">
            <a:off x="9447423" y="3901204"/>
            <a:ext cx="7200" cy="673200"/>
          </a:xfrm>
          <a:prstGeom prst="straightConnector1">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直线连接符 39"/>
          <p:cNvCxnSpPr/>
          <p:nvPr/>
        </p:nvCxnSpPr>
        <p:spPr>
          <a:xfrm>
            <a:off x="2942349" y="4539916"/>
            <a:ext cx="6512274" cy="34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65221" y="5459712"/>
            <a:ext cx="11253538" cy="646331"/>
          </a:xfrm>
          <a:prstGeom prst="rect">
            <a:avLst/>
          </a:prstGeom>
        </p:spPr>
        <p:txBody>
          <a:bodyPr wrap="square">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序号：</a:t>
            </a:r>
            <a:r>
              <a:rPr kumimoji="1" lang="zh-CN" altLang="en-US" sz="2400" dirty="0"/>
              <a:t>一个字节占用一个序号。</a:t>
            </a:r>
            <a:r>
              <a:rPr lang="zh-CN" altLang="en-US" sz="2400" dirty="0"/>
              <a:t>序号字段指的就是一个报文段第一个字节的序号。 </a:t>
            </a:r>
          </a:p>
        </p:txBody>
      </p:sp>
      <p:graphicFrame>
        <p:nvGraphicFramePr>
          <p:cNvPr id="18" name="表格 17"/>
          <p:cNvGraphicFramePr>
            <a:graphicFrameLocks noGrp="1"/>
          </p:cNvGraphicFramePr>
          <p:nvPr/>
        </p:nvGraphicFramePr>
        <p:xfrm>
          <a:off x="3548981" y="3928711"/>
          <a:ext cx="1510236"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tblGrid>
              <a:tr h="422870">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graphicFrame>
        <p:nvGraphicFramePr>
          <p:cNvPr id="19" name="表格 18"/>
          <p:cNvGraphicFramePr>
            <a:graphicFrameLocks noGrp="1"/>
          </p:cNvGraphicFramePr>
          <p:nvPr/>
        </p:nvGraphicFramePr>
        <p:xfrm>
          <a:off x="5059217" y="3928711"/>
          <a:ext cx="770408" cy="494729"/>
        </p:xfrm>
        <a:graphic>
          <a:graphicData uri="http://schemas.openxmlformats.org/drawingml/2006/table">
            <a:tbl>
              <a:tblPr firstRow="1" bandRow="1">
                <a:tableStyleId>{5940675A-B579-460E-94D1-54222C63F5DA}</a:tableStyleId>
              </a:tblPr>
              <a:tblGrid>
                <a:gridCol w="770408">
                  <a:extLst>
                    <a:ext uri="{9D8B030D-6E8A-4147-A177-3AD203B41FA5}">
                      <a16:colId xmlns:a16="http://schemas.microsoft.com/office/drawing/2014/main" val="20000"/>
                    </a:ext>
                  </a:extLst>
                </a:gridCol>
              </a:tblGrid>
              <a:tr h="422870">
                <a:tc>
                  <a:txBody>
                    <a:bodyPr/>
                    <a:lstStyle/>
                    <a:p>
                      <a:pPr marL="0" algn="ctr" defTabSz="914400" rtl="0" eaLnBrk="1" latinLnBrk="0" hangingPunct="1">
                        <a:lnSpc>
                          <a:spcPct val="150000"/>
                        </a:lnSpc>
                      </a:pPr>
                      <a:r>
                        <a:rPr lang="zh-CN" altLang="en-US" sz="2000" kern="1200" dirty="0">
                          <a:solidFill>
                            <a:schemeClr val="tx1"/>
                          </a:solidFill>
                          <a:latin typeface="Microsoft YaHei" charset="-122"/>
                          <a:ea typeface="Microsoft YaHei" charset="-122"/>
                          <a:cs typeface="Microsoft YaHei" charset="-122"/>
                        </a:rPr>
                        <a:t>首部</a:t>
                      </a:r>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7139466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 name="TextBox 6"/>
          <p:cNvSpPr txBox="1"/>
          <p:nvPr/>
        </p:nvSpPr>
        <p:spPr>
          <a:xfrm>
            <a:off x="498114" y="882942"/>
            <a:ext cx="11120755" cy="1135054"/>
          </a:xfrm>
          <a:prstGeom prst="rect">
            <a:avLst/>
          </a:prstGeom>
          <a:noFill/>
        </p:spPr>
        <p:txBody>
          <a:bodyPr wrap="square" rtlCol="0">
            <a:spAutoFit/>
          </a:body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3</a:t>
            </a:r>
            <a:r>
              <a:rPr lang="zh-CN" altLang="en-US" sz="2400" dirty="0">
                <a:latin typeface="微软雅黑" panose="020B0503020204020204" charset="-122"/>
                <a:ea typeface="微软雅黑" panose="020B0503020204020204" charset="-122"/>
                <a:cs typeface="微软雅黑" panose="020B0503020204020204" charset="-122"/>
              </a:rPr>
              <a:t>、确认，接收方向发送方反馈接收状态，确认是否正确接收数据。</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a:t>
            </a: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采取累计确认。</a:t>
            </a:r>
            <a:endParaRPr lang="en-US" altLang="zh-CN" sz="24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204009809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0" name="文本框 19"/>
          <p:cNvSpPr txBox="1"/>
          <p:nvPr/>
        </p:nvSpPr>
        <p:spPr>
          <a:xfrm>
            <a:off x="2294324" y="4837612"/>
            <a:ext cx="1263964"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发送方</a:t>
            </a:r>
          </a:p>
        </p:txBody>
      </p:sp>
      <p:graphicFrame>
        <p:nvGraphicFramePr>
          <p:cNvPr id="21" name="表格 20"/>
          <p:cNvGraphicFramePr>
            <a:graphicFrameLocks noGrp="1"/>
          </p:cNvGraphicFramePr>
          <p:nvPr/>
        </p:nvGraphicFramePr>
        <p:xfrm>
          <a:off x="1894053" y="507838"/>
          <a:ext cx="3020472" cy="1978916"/>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algn="ctr">
                        <a:lnSpc>
                          <a:spcPct val="150000"/>
                        </a:lnSpc>
                      </a:pPr>
                      <a:r>
                        <a:rPr lang="en-US" altLang="zh-CN" sz="2000" dirty="0">
                          <a:latin typeface="Microsoft YaHei" charset="-122"/>
                          <a:ea typeface="Microsoft YaHei" charset="-122"/>
                          <a:cs typeface="Microsoft YaHei" charset="-122"/>
                        </a:rPr>
                        <a:t>6</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5</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4</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3</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2</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1</a:t>
                      </a:r>
                      <a:endParaRPr lang="zh-CN" altLang="en-US" sz="2000" dirty="0">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r h="396758">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11</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10</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9</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8</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7</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1"/>
                  </a:ext>
                </a:extLst>
              </a:tr>
              <a:tr h="422870">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18</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17</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16</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15</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13</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2"/>
                  </a:ext>
                </a:extLst>
              </a:tr>
              <a:tr h="422870">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21</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20</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19</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3"/>
                  </a:ext>
                </a:extLst>
              </a:tr>
            </a:tbl>
          </a:graphicData>
        </a:graphic>
      </p:graphicFrame>
      <p:sp>
        <p:nvSpPr>
          <p:cNvPr id="30" name="文本框 29"/>
          <p:cNvSpPr txBox="1"/>
          <p:nvPr/>
        </p:nvSpPr>
        <p:spPr>
          <a:xfrm>
            <a:off x="1120191" y="1378148"/>
            <a:ext cx="768937" cy="400110"/>
          </a:xfrm>
          <a:prstGeom prst="rect">
            <a:avLst/>
          </a:prstGeom>
          <a:noFill/>
        </p:spPr>
        <p:txBody>
          <a:bodyPr wrap="square" rtlCol="0">
            <a:spAutoFit/>
          </a:bodyPr>
          <a:lstStyle/>
          <a:p>
            <a:r>
              <a:rPr kumimoji="1" lang="zh-CN" altLang="en-US" sz="2000">
                <a:latin typeface="+mn-ea"/>
              </a:rPr>
              <a:t>文件</a:t>
            </a:r>
          </a:p>
        </p:txBody>
      </p:sp>
      <p:graphicFrame>
        <p:nvGraphicFramePr>
          <p:cNvPr id="31" name="表格 30"/>
          <p:cNvGraphicFramePr>
            <a:graphicFrameLocks noGrp="1"/>
          </p:cNvGraphicFramePr>
          <p:nvPr/>
        </p:nvGraphicFramePr>
        <p:xfrm>
          <a:off x="1894053" y="3208492"/>
          <a:ext cx="302047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6</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5</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32" name="文本框 31"/>
          <p:cNvSpPr txBox="1"/>
          <p:nvPr/>
        </p:nvSpPr>
        <p:spPr>
          <a:xfrm>
            <a:off x="671012" y="3256689"/>
            <a:ext cx="1218116" cy="400110"/>
          </a:xfrm>
          <a:prstGeom prst="rect">
            <a:avLst/>
          </a:prstGeom>
          <a:noFill/>
        </p:spPr>
        <p:txBody>
          <a:bodyPr wrap="square" rtlCol="0">
            <a:spAutoFit/>
          </a:bodyPr>
          <a:lstStyle/>
          <a:p>
            <a:r>
              <a:rPr kumimoji="1" lang="en-US" altLang="zh-CN" sz="2000">
                <a:latin typeface="+mn-ea"/>
              </a:rPr>
              <a:t>TCP</a:t>
            </a:r>
            <a:r>
              <a:rPr kumimoji="1" lang="zh-CN" altLang="en-US" sz="2000" dirty="0">
                <a:latin typeface="+mn-ea"/>
              </a:rPr>
              <a:t>缓存</a:t>
            </a:r>
          </a:p>
        </p:txBody>
      </p:sp>
      <p:sp>
        <p:nvSpPr>
          <p:cNvPr id="33" name="矩形 32"/>
          <p:cNvSpPr/>
          <p:nvPr/>
        </p:nvSpPr>
        <p:spPr>
          <a:xfrm>
            <a:off x="671012" y="396221"/>
            <a:ext cx="4542673" cy="34699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34" name="表格 33"/>
          <p:cNvGraphicFramePr>
            <a:graphicFrameLocks noGrp="1"/>
          </p:cNvGraphicFramePr>
          <p:nvPr/>
        </p:nvGraphicFramePr>
        <p:xfrm>
          <a:off x="8399127" y="3243550"/>
          <a:ext cx="302047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35" name="文本框 34"/>
          <p:cNvSpPr txBox="1"/>
          <p:nvPr/>
        </p:nvSpPr>
        <p:spPr>
          <a:xfrm>
            <a:off x="7176086" y="3291747"/>
            <a:ext cx="1218116" cy="400110"/>
          </a:xfrm>
          <a:prstGeom prst="rect">
            <a:avLst/>
          </a:prstGeom>
          <a:noFill/>
        </p:spPr>
        <p:txBody>
          <a:bodyPr wrap="square" rtlCol="0">
            <a:spAutoFit/>
          </a:bodyPr>
          <a:lstStyle/>
          <a:p>
            <a:r>
              <a:rPr kumimoji="1" lang="en-US" altLang="zh-CN" sz="2000">
                <a:latin typeface="+mn-ea"/>
              </a:rPr>
              <a:t>TCP</a:t>
            </a:r>
            <a:r>
              <a:rPr kumimoji="1" lang="zh-CN" altLang="en-US" sz="2000" dirty="0">
                <a:latin typeface="+mn-ea"/>
              </a:rPr>
              <a:t>缓存</a:t>
            </a:r>
          </a:p>
        </p:txBody>
      </p:sp>
      <p:sp>
        <p:nvSpPr>
          <p:cNvPr id="36" name="矩形 35"/>
          <p:cNvSpPr/>
          <p:nvPr/>
        </p:nvSpPr>
        <p:spPr>
          <a:xfrm>
            <a:off x="7176086" y="431279"/>
            <a:ext cx="4542673" cy="34699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文本框 36"/>
          <p:cNvSpPr txBox="1"/>
          <p:nvPr/>
        </p:nvSpPr>
        <p:spPr>
          <a:xfrm>
            <a:off x="9144917" y="4837612"/>
            <a:ext cx="1263964"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接收方</a:t>
            </a:r>
          </a:p>
        </p:txBody>
      </p:sp>
      <p:cxnSp>
        <p:nvCxnSpPr>
          <p:cNvPr id="38" name="直线连接符 37"/>
          <p:cNvCxnSpPr/>
          <p:nvPr/>
        </p:nvCxnSpPr>
        <p:spPr>
          <a:xfrm flipH="1">
            <a:off x="2935707" y="3866147"/>
            <a:ext cx="6642" cy="6737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线箭头连接符 38"/>
          <p:cNvCxnSpPr/>
          <p:nvPr/>
        </p:nvCxnSpPr>
        <p:spPr>
          <a:xfrm flipH="1" flipV="1">
            <a:off x="9447423" y="3901204"/>
            <a:ext cx="7200" cy="673200"/>
          </a:xfrm>
          <a:prstGeom prst="straightConnector1">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直线连接符 39"/>
          <p:cNvCxnSpPr/>
          <p:nvPr/>
        </p:nvCxnSpPr>
        <p:spPr>
          <a:xfrm>
            <a:off x="2942349" y="4539916"/>
            <a:ext cx="6512274" cy="34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 name="表格 3"/>
          <p:cNvGraphicFramePr>
            <a:graphicFrameLocks noGrp="1"/>
          </p:cNvGraphicFramePr>
          <p:nvPr/>
        </p:nvGraphicFramePr>
        <p:xfrm>
          <a:off x="7743930" y="4006455"/>
          <a:ext cx="50341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tblGrid>
              <a:tr h="422870">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19" name="矩形 18"/>
          <p:cNvSpPr/>
          <p:nvPr/>
        </p:nvSpPr>
        <p:spPr>
          <a:xfrm>
            <a:off x="465221" y="5459712"/>
            <a:ext cx="8373979" cy="1200329"/>
          </a:xfrm>
          <a:prstGeom prst="rect">
            <a:avLst/>
          </a:prstGeom>
          <a:solidFill>
            <a:schemeClr val="bg1"/>
          </a:solidFill>
        </p:spPr>
        <p:txBody>
          <a:bodyPr wrap="square">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确认：</a:t>
            </a: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采用累积确认。</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例如：接收方正确接收了</a:t>
            </a:r>
            <a:r>
              <a:rPr lang="en-US" altLang="zh-CN" sz="2400" dirty="0">
                <a:latin typeface="微软雅黑" panose="020B0503020204020204" charset="-122"/>
                <a:ea typeface="微软雅黑" panose="020B0503020204020204" charset="-122"/>
                <a:cs typeface="微软雅黑" panose="020B0503020204020204" charset="-122"/>
              </a:rPr>
              <a:t>123</a:t>
            </a:r>
            <a:r>
              <a:rPr lang="zh-CN" altLang="en-US" sz="2400" dirty="0">
                <a:latin typeface="微软雅黑" panose="020B0503020204020204" charset="-122"/>
                <a:ea typeface="微软雅黑" panose="020B0503020204020204" charset="-122"/>
                <a:cs typeface="微软雅黑" panose="020B0503020204020204" charset="-122"/>
              </a:rPr>
              <a:t>，此时返回确认序号为</a:t>
            </a:r>
            <a:r>
              <a:rPr lang="en-US" altLang="zh-CN" sz="2400" dirty="0">
                <a:solidFill>
                  <a:schemeClr val="bg1"/>
                </a:solidFill>
                <a:latin typeface="微软雅黑" panose="020B0503020204020204" charset="-122"/>
                <a:ea typeface="微软雅黑" panose="020B0503020204020204" charset="-122"/>
                <a:cs typeface="微软雅黑" panose="020B0503020204020204" charset="-122"/>
              </a:rPr>
              <a:t>4</a:t>
            </a:r>
            <a:r>
              <a:rPr lang="zh-CN" altLang="en-US" sz="2400" dirty="0">
                <a:latin typeface="微软雅黑" panose="020B0503020204020204" charset="-122"/>
                <a:ea typeface="微软雅黑" panose="020B0503020204020204" charset="-122"/>
                <a:cs typeface="微软雅黑" panose="020B0503020204020204" charset="-122"/>
              </a:rPr>
              <a:t>。</a:t>
            </a:r>
            <a:endParaRPr lang="zh-CN" altLang="en-US" sz="2400" dirty="0"/>
          </a:p>
        </p:txBody>
      </p:sp>
    </p:spTree>
    <p:extLst>
      <p:ext uri="{BB962C8B-B14F-4D97-AF65-F5344CB8AC3E}">
        <p14:creationId xmlns:p14="http://schemas.microsoft.com/office/powerpoint/2010/main" val="27708244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0" name="文本框 19"/>
          <p:cNvSpPr txBox="1"/>
          <p:nvPr/>
        </p:nvSpPr>
        <p:spPr>
          <a:xfrm>
            <a:off x="2294324" y="4837612"/>
            <a:ext cx="1263964"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发送方</a:t>
            </a:r>
          </a:p>
        </p:txBody>
      </p:sp>
      <p:graphicFrame>
        <p:nvGraphicFramePr>
          <p:cNvPr id="21" name="表格 20"/>
          <p:cNvGraphicFramePr>
            <a:graphicFrameLocks noGrp="1"/>
          </p:cNvGraphicFramePr>
          <p:nvPr/>
        </p:nvGraphicFramePr>
        <p:xfrm>
          <a:off x="1894053" y="507838"/>
          <a:ext cx="3020472" cy="1978916"/>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algn="ctr">
                        <a:lnSpc>
                          <a:spcPct val="150000"/>
                        </a:lnSpc>
                      </a:pPr>
                      <a:r>
                        <a:rPr lang="en-US" altLang="zh-CN" sz="2000" dirty="0">
                          <a:latin typeface="Microsoft YaHei" charset="-122"/>
                          <a:ea typeface="Microsoft YaHei" charset="-122"/>
                          <a:cs typeface="Microsoft YaHei" charset="-122"/>
                        </a:rPr>
                        <a:t>6</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5</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4</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3</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2</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1</a:t>
                      </a:r>
                      <a:endParaRPr lang="zh-CN" altLang="en-US" sz="2000" dirty="0">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r h="396758">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11</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10</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9</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8</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7</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1"/>
                  </a:ext>
                </a:extLst>
              </a:tr>
              <a:tr h="422870">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18</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17</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16</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15</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13</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2"/>
                  </a:ext>
                </a:extLst>
              </a:tr>
              <a:tr h="422870">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21</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20</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19</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3"/>
                  </a:ext>
                </a:extLst>
              </a:tr>
            </a:tbl>
          </a:graphicData>
        </a:graphic>
      </p:graphicFrame>
      <p:sp>
        <p:nvSpPr>
          <p:cNvPr id="30" name="文本框 29"/>
          <p:cNvSpPr txBox="1"/>
          <p:nvPr/>
        </p:nvSpPr>
        <p:spPr>
          <a:xfrm>
            <a:off x="1120191" y="1378148"/>
            <a:ext cx="768937" cy="400110"/>
          </a:xfrm>
          <a:prstGeom prst="rect">
            <a:avLst/>
          </a:prstGeom>
          <a:noFill/>
        </p:spPr>
        <p:txBody>
          <a:bodyPr wrap="square" rtlCol="0">
            <a:spAutoFit/>
          </a:bodyPr>
          <a:lstStyle/>
          <a:p>
            <a:r>
              <a:rPr kumimoji="1" lang="zh-CN" altLang="en-US" sz="2000">
                <a:latin typeface="+mn-ea"/>
              </a:rPr>
              <a:t>文件</a:t>
            </a:r>
          </a:p>
        </p:txBody>
      </p:sp>
      <p:graphicFrame>
        <p:nvGraphicFramePr>
          <p:cNvPr id="31" name="表格 30"/>
          <p:cNvGraphicFramePr>
            <a:graphicFrameLocks noGrp="1"/>
          </p:cNvGraphicFramePr>
          <p:nvPr/>
        </p:nvGraphicFramePr>
        <p:xfrm>
          <a:off x="1894053" y="3208492"/>
          <a:ext cx="302047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6</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5</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32" name="文本框 31"/>
          <p:cNvSpPr txBox="1"/>
          <p:nvPr/>
        </p:nvSpPr>
        <p:spPr>
          <a:xfrm>
            <a:off x="671012" y="3256689"/>
            <a:ext cx="1218116" cy="400110"/>
          </a:xfrm>
          <a:prstGeom prst="rect">
            <a:avLst/>
          </a:prstGeom>
          <a:noFill/>
        </p:spPr>
        <p:txBody>
          <a:bodyPr wrap="square" rtlCol="0">
            <a:spAutoFit/>
          </a:bodyPr>
          <a:lstStyle/>
          <a:p>
            <a:r>
              <a:rPr kumimoji="1" lang="en-US" altLang="zh-CN" sz="2000">
                <a:latin typeface="+mn-ea"/>
              </a:rPr>
              <a:t>TCP</a:t>
            </a:r>
            <a:r>
              <a:rPr kumimoji="1" lang="zh-CN" altLang="en-US" sz="2000" dirty="0">
                <a:latin typeface="+mn-ea"/>
              </a:rPr>
              <a:t>缓存</a:t>
            </a:r>
          </a:p>
        </p:txBody>
      </p:sp>
      <p:sp>
        <p:nvSpPr>
          <p:cNvPr id="33" name="矩形 32"/>
          <p:cNvSpPr/>
          <p:nvPr/>
        </p:nvSpPr>
        <p:spPr>
          <a:xfrm>
            <a:off x="671012" y="396221"/>
            <a:ext cx="4542673" cy="34699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34" name="表格 33"/>
          <p:cNvGraphicFramePr>
            <a:graphicFrameLocks noGrp="1"/>
          </p:cNvGraphicFramePr>
          <p:nvPr/>
        </p:nvGraphicFramePr>
        <p:xfrm>
          <a:off x="8399127" y="3243550"/>
          <a:ext cx="302047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35" name="文本框 34"/>
          <p:cNvSpPr txBox="1"/>
          <p:nvPr/>
        </p:nvSpPr>
        <p:spPr>
          <a:xfrm>
            <a:off x="7176086" y="3291747"/>
            <a:ext cx="1218116" cy="400110"/>
          </a:xfrm>
          <a:prstGeom prst="rect">
            <a:avLst/>
          </a:prstGeom>
          <a:noFill/>
        </p:spPr>
        <p:txBody>
          <a:bodyPr wrap="square" rtlCol="0">
            <a:spAutoFit/>
          </a:bodyPr>
          <a:lstStyle/>
          <a:p>
            <a:r>
              <a:rPr kumimoji="1" lang="en-US" altLang="zh-CN" sz="2000">
                <a:latin typeface="+mn-ea"/>
              </a:rPr>
              <a:t>TCP</a:t>
            </a:r>
            <a:r>
              <a:rPr kumimoji="1" lang="zh-CN" altLang="en-US" sz="2000" dirty="0">
                <a:latin typeface="+mn-ea"/>
              </a:rPr>
              <a:t>缓存</a:t>
            </a:r>
          </a:p>
        </p:txBody>
      </p:sp>
      <p:sp>
        <p:nvSpPr>
          <p:cNvPr id="36" name="矩形 35"/>
          <p:cNvSpPr/>
          <p:nvPr/>
        </p:nvSpPr>
        <p:spPr>
          <a:xfrm>
            <a:off x="7176086" y="431279"/>
            <a:ext cx="4542673" cy="34699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文本框 36"/>
          <p:cNvSpPr txBox="1"/>
          <p:nvPr/>
        </p:nvSpPr>
        <p:spPr>
          <a:xfrm>
            <a:off x="9144917" y="4837612"/>
            <a:ext cx="1263964"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接收方</a:t>
            </a:r>
          </a:p>
        </p:txBody>
      </p:sp>
      <p:cxnSp>
        <p:nvCxnSpPr>
          <p:cNvPr id="38" name="直线连接符 37"/>
          <p:cNvCxnSpPr/>
          <p:nvPr/>
        </p:nvCxnSpPr>
        <p:spPr>
          <a:xfrm flipH="1">
            <a:off x="2935707" y="3901204"/>
            <a:ext cx="6642" cy="6387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线箭头连接符 38"/>
          <p:cNvCxnSpPr/>
          <p:nvPr/>
        </p:nvCxnSpPr>
        <p:spPr>
          <a:xfrm flipH="1" flipV="1">
            <a:off x="9447423" y="3901204"/>
            <a:ext cx="7200" cy="673200"/>
          </a:xfrm>
          <a:prstGeom prst="straightConnector1">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直线连接符 39"/>
          <p:cNvCxnSpPr/>
          <p:nvPr/>
        </p:nvCxnSpPr>
        <p:spPr>
          <a:xfrm>
            <a:off x="2942349" y="4539916"/>
            <a:ext cx="6512274" cy="34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 name="表格 3"/>
          <p:cNvGraphicFramePr>
            <a:graphicFrameLocks noGrp="1"/>
          </p:cNvGraphicFramePr>
          <p:nvPr/>
        </p:nvGraphicFramePr>
        <p:xfrm>
          <a:off x="7743930" y="4006455"/>
          <a:ext cx="50341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tblGrid>
              <a:tr h="422870">
                <a:tc>
                  <a:txBody>
                    <a:bodyPr/>
                    <a:lstStyle/>
                    <a:p>
                      <a:pPr marL="0" algn="ctr" defTabSz="914400" rtl="0" eaLnBrk="1" latinLnBrk="0" hangingPunct="1">
                        <a:lnSpc>
                          <a:spcPct val="150000"/>
                        </a:lnSpc>
                      </a:pPr>
                      <a:r>
                        <a:rPr lang="en-US" altLang="zh-CN" sz="2000" kern="1200" dirty="0">
                          <a:solidFill>
                            <a:srgbClr val="FF0000"/>
                          </a:solidFill>
                          <a:latin typeface="Microsoft YaHei" charset="-122"/>
                          <a:ea typeface="Microsoft YaHei" charset="-122"/>
                          <a:cs typeface="Microsoft YaHei" charset="-122"/>
                        </a:rPr>
                        <a:t>4</a:t>
                      </a:r>
                      <a:endParaRPr lang="zh-CN" altLang="en-US" sz="2000" kern="1200" dirty="0">
                        <a:solidFill>
                          <a:srgbClr val="FF0000"/>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19" name="矩形 18"/>
          <p:cNvSpPr/>
          <p:nvPr/>
        </p:nvSpPr>
        <p:spPr>
          <a:xfrm>
            <a:off x="465221" y="5459712"/>
            <a:ext cx="8373979" cy="1200329"/>
          </a:xfrm>
          <a:prstGeom prst="rect">
            <a:avLst/>
          </a:prstGeom>
          <a:solidFill>
            <a:schemeClr val="bg1"/>
          </a:solidFill>
        </p:spPr>
        <p:txBody>
          <a:bodyPr wrap="square">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确认：</a:t>
            </a: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采用累积确认。</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例如：接收方正确接收了</a:t>
            </a:r>
            <a:r>
              <a:rPr lang="en-US" altLang="zh-CN" sz="2400" dirty="0">
                <a:latin typeface="微软雅黑" panose="020B0503020204020204" charset="-122"/>
                <a:ea typeface="微软雅黑" panose="020B0503020204020204" charset="-122"/>
                <a:cs typeface="微软雅黑" panose="020B0503020204020204" charset="-122"/>
              </a:rPr>
              <a:t>123</a:t>
            </a:r>
            <a:r>
              <a:rPr lang="zh-CN" altLang="en-US" sz="2400" dirty="0">
                <a:latin typeface="微软雅黑" panose="020B0503020204020204" charset="-122"/>
                <a:ea typeface="微软雅黑" panose="020B0503020204020204" charset="-122"/>
                <a:cs typeface="微软雅黑" panose="020B0503020204020204" charset="-122"/>
              </a:rPr>
              <a:t>，此时返回确认序号为</a:t>
            </a:r>
            <a:r>
              <a:rPr lang="en-US" altLang="zh-CN" sz="2400" dirty="0">
                <a:solidFill>
                  <a:srgbClr val="FF0000"/>
                </a:solidFill>
                <a:latin typeface="微软雅黑" panose="020B0503020204020204" charset="-122"/>
                <a:ea typeface="微软雅黑" panose="020B0503020204020204" charset="-122"/>
                <a:cs typeface="微软雅黑" panose="020B0503020204020204" charset="-122"/>
              </a:rPr>
              <a:t>4</a:t>
            </a:r>
            <a:r>
              <a:rPr lang="zh-CN" altLang="en-US" sz="2400" dirty="0">
                <a:latin typeface="微软雅黑" panose="020B0503020204020204" charset="-122"/>
                <a:ea typeface="微软雅黑" panose="020B0503020204020204" charset="-122"/>
                <a:cs typeface="微软雅黑" panose="020B0503020204020204" charset="-122"/>
              </a:rPr>
              <a:t>。</a:t>
            </a:r>
            <a:endParaRPr lang="zh-CN" altLang="en-US" sz="2400" dirty="0"/>
          </a:p>
        </p:txBody>
      </p:sp>
    </p:spTree>
    <p:extLst>
      <p:ext uri="{BB962C8B-B14F-4D97-AF65-F5344CB8AC3E}">
        <p14:creationId xmlns:p14="http://schemas.microsoft.com/office/powerpoint/2010/main" val="204638415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 name="TextBox 6"/>
          <p:cNvSpPr txBox="1"/>
          <p:nvPr/>
        </p:nvSpPr>
        <p:spPr>
          <a:xfrm>
            <a:off x="498114" y="882942"/>
            <a:ext cx="11120755" cy="5078313"/>
          </a:xfrm>
          <a:prstGeom prst="rect">
            <a:avLst/>
          </a:prstGeom>
          <a:noFill/>
        </p:spPr>
        <p:txBody>
          <a:bodyPr wrap="square" rtlCol="0">
            <a:spAutoFit/>
          </a:body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生成</a:t>
            </a:r>
            <a:r>
              <a:rPr lang="en-US" altLang="zh-CN" sz="2400" dirty="0">
                <a:latin typeface="微软雅黑" panose="020B0503020204020204" charset="-122"/>
                <a:ea typeface="微软雅黑" panose="020B0503020204020204" charset="-122"/>
                <a:cs typeface="微软雅黑" panose="020B0503020204020204" charset="-122"/>
              </a:rPr>
              <a:t>ACK</a:t>
            </a:r>
            <a:r>
              <a:rPr lang="zh-CN" altLang="en-US" sz="2400" dirty="0">
                <a:latin typeface="微软雅黑" panose="020B0503020204020204" charset="-122"/>
                <a:ea typeface="微软雅黑" panose="020B0503020204020204" charset="-122"/>
                <a:cs typeface="微软雅黑" panose="020B0503020204020204" charset="-122"/>
              </a:rPr>
              <a:t>的策略：</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、具有所期望序号的报文段按序到达，所有在期望序号及以前的报文段都已被确认。</a:t>
            </a:r>
            <a:r>
              <a:rPr lang="en-US" altLang="zh-CN" sz="2400" dirty="0">
                <a:latin typeface="Microsoft YaHei" charset="-122"/>
                <a:ea typeface="Microsoft YaHei" charset="-122"/>
                <a:cs typeface="Microsoft YaHei" charset="-122"/>
              </a:rPr>
              <a:t>TCP</a:t>
            </a:r>
            <a:r>
              <a:rPr lang="zh-CN" altLang="en-US" sz="2400" dirty="0">
                <a:latin typeface="Microsoft YaHei" charset="-122"/>
                <a:ea typeface="Microsoft YaHei" charset="-122"/>
                <a:cs typeface="Microsoft YaHei" charset="-122"/>
              </a:rPr>
              <a:t>延迟</a:t>
            </a:r>
            <a:r>
              <a:rPr lang="en-US" altLang="zh-CN" sz="2400" dirty="0">
                <a:latin typeface="Microsoft YaHei" charset="-122"/>
                <a:ea typeface="Microsoft YaHei" charset="-122"/>
                <a:cs typeface="Microsoft YaHei" charset="-122"/>
              </a:rPr>
              <a:t>500ms</a:t>
            </a:r>
            <a:r>
              <a:rPr lang="zh-CN" altLang="en-US" sz="2400" dirty="0">
                <a:latin typeface="Microsoft YaHei" charset="-122"/>
                <a:ea typeface="Microsoft YaHei" charset="-122"/>
                <a:cs typeface="Microsoft YaHei" charset="-122"/>
              </a:rPr>
              <a:t>发送</a:t>
            </a:r>
            <a:r>
              <a:rPr lang="en-US" altLang="zh-CN" sz="2400" dirty="0">
                <a:latin typeface="Microsoft YaHei" charset="-122"/>
                <a:ea typeface="Microsoft YaHei" charset="-122"/>
                <a:cs typeface="Microsoft YaHei" charset="-122"/>
              </a:rPr>
              <a:t>ACK</a:t>
            </a:r>
            <a:r>
              <a:rPr lang="zh-CN" altLang="en-US" sz="2400" dirty="0">
                <a:latin typeface="Microsoft YaHei" charset="-122"/>
                <a:ea typeface="Microsoft YaHei" charset="-122"/>
                <a:cs typeface="Microsoft YaHei" charset="-122"/>
              </a:rPr>
              <a:t>。</a:t>
            </a:r>
            <a:endParaRPr lang="en-US" altLang="zh-CN" sz="2400" dirty="0">
              <a:latin typeface="Microsoft YaHei" charset="-122"/>
              <a:ea typeface="Microsoft YaHei" charset="-122"/>
              <a:cs typeface="Microsoft YaHei" charset="-122"/>
            </a:endParaRPr>
          </a:p>
          <a:p>
            <a:pPr>
              <a:lnSpc>
                <a:spcPct val="150000"/>
              </a:lnSpc>
            </a:pP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、具有所期望序号的报文段按序到达、且另一个按序报文段在等待</a:t>
            </a:r>
            <a:r>
              <a:rPr lang="en-US" altLang="zh-CN" sz="2400" dirty="0">
                <a:latin typeface="Microsoft YaHei" charset="-122"/>
                <a:ea typeface="Microsoft YaHei" charset="-122"/>
                <a:cs typeface="Microsoft YaHei" charset="-122"/>
              </a:rPr>
              <a:t>ACK</a:t>
            </a:r>
            <a:r>
              <a:rPr lang="zh-CN" altLang="en-US" sz="2400" dirty="0">
                <a:latin typeface="Microsoft YaHei" charset="-122"/>
                <a:ea typeface="Microsoft YaHei" charset="-122"/>
                <a:cs typeface="Microsoft YaHei" charset="-122"/>
              </a:rPr>
              <a:t>传输，</a:t>
            </a:r>
            <a:r>
              <a:rPr lang="en-US" altLang="zh-CN" sz="2400" dirty="0">
                <a:latin typeface="Microsoft YaHei" charset="-122"/>
                <a:ea typeface="Microsoft YaHei" charset="-122"/>
                <a:cs typeface="Microsoft YaHei" charset="-122"/>
              </a:rPr>
              <a:t>TCP</a:t>
            </a:r>
            <a:r>
              <a:rPr lang="zh-CN" altLang="en-US" sz="2400" dirty="0">
                <a:latin typeface="Microsoft YaHei" charset="-122"/>
                <a:ea typeface="Microsoft YaHei" charset="-122"/>
                <a:cs typeface="Microsoft YaHei" charset="-122"/>
              </a:rPr>
              <a:t>接收方立即发送单个累计</a:t>
            </a:r>
            <a:r>
              <a:rPr lang="en-US" altLang="zh-CN" sz="2400" dirty="0">
                <a:latin typeface="Microsoft YaHei" charset="-122"/>
                <a:ea typeface="Microsoft YaHei" charset="-122"/>
                <a:cs typeface="Microsoft YaHei" charset="-122"/>
              </a:rPr>
              <a:t>ACK</a:t>
            </a:r>
            <a:r>
              <a:rPr lang="zh-CN" altLang="en-US" sz="2400" dirty="0">
                <a:latin typeface="Microsoft YaHei" charset="-122"/>
                <a:ea typeface="Microsoft YaHei" charset="-122"/>
                <a:cs typeface="Microsoft YaHei" charset="-122"/>
              </a:rPr>
              <a:t>，确认以上两个按序到达报文段。</a:t>
            </a:r>
            <a:endParaRPr lang="en-US" altLang="zh-CN" sz="2400" dirty="0">
              <a:latin typeface="Microsoft YaHei" charset="-122"/>
              <a:ea typeface="Microsoft YaHei" charset="-122"/>
              <a:cs typeface="Microsoft YaHei" charset="-122"/>
            </a:endParaRPr>
          </a:p>
          <a:p>
            <a:pPr>
              <a:lnSpc>
                <a:spcPct val="150000"/>
              </a:lnSpc>
            </a:pPr>
            <a:r>
              <a:rPr lang="en-US" altLang="zh-CN" sz="2400" dirty="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、拥有序号大于期望序号的失序报文段到达，</a:t>
            </a:r>
            <a:r>
              <a:rPr lang="en-US" altLang="zh-CN" sz="2400" dirty="0">
                <a:latin typeface="Microsoft YaHei" charset="-122"/>
                <a:ea typeface="Microsoft YaHei" charset="-122"/>
                <a:cs typeface="Microsoft YaHei" charset="-122"/>
              </a:rPr>
              <a:t>TCP</a:t>
            </a:r>
            <a:r>
              <a:rPr lang="zh-CN" altLang="en-US" sz="2400" dirty="0">
                <a:latin typeface="Microsoft YaHei" charset="-122"/>
                <a:ea typeface="Microsoft YaHei" charset="-122"/>
                <a:cs typeface="Microsoft YaHei" charset="-122"/>
              </a:rPr>
              <a:t>接收方立即发送重复</a:t>
            </a:r>
            <a:r>
              <a:rPr lang="en-US" altLang="zh-CN" sz="2400" dirty="0">
                <a:latin typeface="Microsoft YaHei" charset="-122"/>
                <a:ea typeface="Microsoft YaHei" charset="-122"/>
                <a:cs typeface="Microsoft YaHei" charset="-122"/>
              </a:rPr>
              <a:t>ACK</a:t>
            </a:r>
            <a:r>
              <a:rPr lang="zh-CN" altLang="en-US" sz="2400" dirty="0">
                <a:latin typeface="Microsoft YaHei" charset="-122"/>
                <a:ea typeface="Microsoft YaHei" charset="-122"/>
                <a:cs typeface="Microsoft YaHei" charset="-122"/>
              </a:rPr>
              <a:t>，指示下一个期望接收字节的序号。</a:t>
            </a:r>
            <a:endParaRPr lang="en-US" altLang="zh-CN" sz="2400" dirty="0">
              <a:latin typeface="Microsoft YaHei" charset="-122"/>
              <a:ea typeface="Microsoft YaHei" charset="-122"/>
              <a:cs typeface="Microsoft YaHei" charset="-122"/>
            </a:endParaRPr>
          </a:p>
          <a:p>
            <a:pPr>
              <a:lnSpc>
                <a:spcPct val="150000"/>
              </a:lnSpc>
            </a:pPr>
            <a:r>
              <a:rPr lang="en-US" altLang="zh-CN" sz="2400" dirty="0">
                <a:latin typeface="Microsoft YaHei" charset="-122"/>
                <a:ea typeface="Microsoft YaHei" charset="-122"/>
                <a:cs typeface="Microsoft YaHei" charset="-122"/>
              </a:rPr>
              <a:t>4</a:t>
            </a:r>
            <a:r>
              <a:rPr lang="zh-CN" altLang="en-US" sz="2400" dirty="0">
                <a:latin typeface="Microsoft YaHei" charset="-122"/>
                <a:ea typeface="Microsoft YaHei" charset="-122"/>
                <a:cs typeface="Microsoft YaHei" charset="-122"/>
              </a:rPr>
              <a:t>、收到一个报文段，部分或完全填充接收数据间隔。</a:t>
            </a:r>
          </a:p>
          <a:p>
            <a:pPr>
              <a:lnSpc>
                <a:spcPct val="150000"/>
              </a:lnSpc>
            </a:pPr>
            <a:endParaRPr lang="zh-CN" altLang="en-US" sz="24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6445198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4" name="矩形 23"/>
          <p:cNvSpPr/>
          <p:nvPr/>
        </p:nvSpPr>
        <p:spPr>
          <a:xfrm>
            <a:off x="3378750" y="2267488"/>
            <a:ext cx="8043467" cy="3416320"/>
          </a:xfrm>
          <a:prstGeom prst="rect">
            <a:avLst/>
          </a:prstGeom>
        </p:spPr>
        <p:txBody>
          <a:bodyPr wrap="square">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sym typeface="+mn-ea"/>
              </a:rPr>
              <a:t>混合拓扑结构：由两种以上简单拓扑结构网络混合连接而成的网络。</a:t>
            </a:r>
            <a:endParaRPr lang="zh-CN" altLang="en-US" sz="2400" dirty="0">
              <a:latin typeface="微软雅黑" panose="020B0503020204020204" charset="-122"/>
              <a:ea typeface="微软雅黑" panose="020B0503020204020204" charset="-122"/>
              <a:cs typeface="微软雅黑" panose="020B0503020204020204" charset="-122"/>
            </a:endParaRPr>
          </a:p>
          <a:p>
            <a:pPr>
              <a:lnSpc>
                <a:spcPct val="150000"/>
              </a:lnSpc>
            </a:pP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sym typeface="+mn-ea"/>
              </a:rPr>
              <a:t>优点：易于扩展，可以构建不同规模的网络，根据需要优选网络结构。</a:t>
            </a:r>
            <a:endParaRPr lang="zh-CN" altLang="en-US" sz="24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sym typeface="+mn-ea"/>
              </a:rPr>
              <a:t>缺点：结构复杂，管理与维护复杂。</a:t>
            </a:r>
            <a:endParaRPr lang="zh-CN" altLang="en-US" sz="2400" dirty="0">
              <a:latin typeface="微软雅黑" panose="020B0503020204020204" charset="-122"/>
              <a:ea typeface="微软雅黑" panose="020B0503020204020204" charset="-122"/>
              <a:cs typeface="微软雅黑" panose="020B0503020204020204" charset="-122"/>
            </a:endParaRPr>
          </a:p>
        </p:txBody>
      </p:sp>
      <p:pic>
        <p:nvPicPr>
          <p:cNvPr id="4" name="图片 3"/>
          <p:cNvPicPr>
            <a:picLocks noChangeAspect="1"/>
          </p:cNvPicPr>
          <p:nvPr/>
        </p:nvPicPr>
        <p:blipFill>
          <a:blip r:embed="rId4"/>
          <a:stretch>
            <a:fillRect/>
          </a:stretch>
        </p:blipFill>
        <p:spPr>
          <a:xfrm>
            <a:off x="302895" y="2918777"/>
            <a:ext cx="2449195" cy="1902460"/>
          </a:xfrm>
          <a:prstGeom prst="rect">
            <a:avLst/>
          </a:prstGeom>
        </p:spPr>
      </p:pic>
    </p:spTree>
    <p:custDataLst>
      <p:tags r:id="rId1"/>
    </p:custDataLst>
    <p:extLst>
      <p:ext uri="{BB962C8B-B14F-4D97-AF65-F5344CB8AC3E}">
        <p14:creationId xmlns:p14="http://schemas.microsoft.com/office/powerpoint/2010/main" val="201236400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 name="文本框 14"/>
          <p:cNvSpPr txBox="1"/>
          <p:nvPr/>
        </p:nvSpPr>
        <p:spPr>
          <a:xfrm>
            <a:off x="2297451" y="4356838"/>
            <a:ext cx="1263964"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发送方</a:t>
            </a:r>
          </a:p>
        </p:txBody>
      </p:sp>
      <p:graphicFrame>
        <p:nvGraphicFramePr>
          <p:cNvPr id="17" name="表格 16"/>
          <p:cNvGraphicFramePr>
            <a:graphicFrameLocks noGrp="1"/>
          </p:cNvGraphicFramePr>
          <p:nvPr>
            <p:extLst>
              <p:ext uri="{D42A27DB-BD31-4B8C-83A1-F6EECF244321}">
                <p14:modId xmlns:p14="http://schemas.microsoft.com/office/powerpoint/2010/main" val="654555850"/>
              </p:ext>
            </p:extLst>
          </p:nvPr>
        </p:nvGraphicFramePr>
        <p:xfrm>
          <a:off x="1897180" y="2727718"/>
          <a:ext cx="302047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6</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5</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18" name="文本框 17"/>
          <p:cNvSpPr txBox="1"/>
          <p:nvPr/>
        </p:nvSpPr>
        <p:spPr>
          <a:xfrm>
            <a:off x="674139" y="2775915"/>
            <a:ext cx="1218116" cy="400110"/>
          </a:xfrm>
          <a:prstGeom prst="rect">
            <a:avLst/>
          </a:prstGeom>
          <a:noFill/>
        </p:spPr>
        <p:txBody>
          <a:bodyPr wrap="square" rtlCol="0">
            <a:spAutoFit/>
          </a:bodyPr>
          <a:lstStyle/>
          <a:p>
            <a:r>
              <a:rPr kumimoji="1" lang="en-US" altLang="zh-CN" sz="2000">
                <a:latin typeface="+mn-ea"/>
              </a:rPr>
              <a:t>TCP</a:t>
            </a:r>
            <a:r>
              <a:rPr kumimoji="1" lang="zh-CN" altLang="en-US" sz="2000" dirty="0">
                <a:latin typeface="+mn-ea"/>
              </a:rPr>
              <a:t>缓存</a:t>
            </a:r>
          </a:p>
        </p:txBody>
      </p:sp>
      <p:graphicFrame>
        <p:nvGraphicFramePr>
          <p:cNvPr id="19" name="表格 18"/>
          <p:cNvGraphicFramePr>
            <a:graphicFrameLocks noGrp="1"/>
          </p:cNvGraphicFramePr>
          <p:nvPr>
            <p:extLst>
              <p:ext uri="{D42A27DB-BD31-4B8C-83A1-F6EECF244321}">
                <p14:modId xmlns:p14="http://schemas.microsoft.com/office/powerpoint/2010/main" val="1708931016"/>
              </p:ext>
            </p:extLst>
          </p:nvPr>
        </p:nvGraphicFramePr>
        <p:xfrm>
          <a:off x="8402254" y="2762776"/>
          <a:ext cx="302047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20" name="文本框 19"/>
          <p:cNvSpPr txBox="1"/>
          <p:nvPr/>
        </p:nvSpPr>
        <p:spPr>
          <a:xfrm>
            <a:off x="7179213" y="2810973"/>
            <a:ext cx="1218116" cy="400110"/>
          </a:xfrm>
          <a:prstGeom prst="rect">
            <a:avLst/>
          </a:prstGeom>
          <a:noFill/>
        </p:spPr>
        <p:txBody>
          <a:bodyPr wrap="square" rtlCol="0">
            <a:spAutoFit/>
          </a:bodyPr>
          <a:lstStyle/>
          <a:p>
            <a:r>
              <a:rPr kumimoji="1" lang="en-US" altLang="zh-CN" sz="2000">
                <a:latin typeface="+mn-ea"/>
              </a:rPr>
              <a:t>TCP</a:t>
            </a:r>
            <a:r>
              <a:rPr kumimoji="1" lang="zh-CN" altLang="en-US" sz="2000" dirty="0">
                <a:latin typeface="+mn-ea"/>
              </a:rPr>
              <a:t>缓存</a:t>
            </a:r>
          </a:p>
        </p:txBody>
      </p:sp>
      <p:sp>
        <p:nvSpPr>
          <p:cNvPr id="21" name="文本框 20"/>
          <p:cNvSpPr txBox="1"/>
          <p:nvPr/>
        </p:nvSpPr>
        <p:spPr>
          <a:xfrm>
            <a:off x="9148044" y="4356838"/>
            <a:ext cx="1263964"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接收方</a:t>
            </a:r>
          </a:p>
        </p:txBody>
      </p:sp>
      <p:cxnSp>
        <p:nvCxnSpPr>
          <p:cNvPr id="30" name="直线连接符 29"/>
          <p:cNvCxnSpPr/>
          <p:nvPr/>
        </p:nvCxnSpPr>
        <p:spPr>
          <a:xfrm flipH="1">
            <a:off x="2938833" y="3385373"/>
            <a:ext cx="6643" cy="6737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线箭头连接符 30"/>
          <p:cNvCxnSpPr/>
          <p:nvPr/>
        </p:nvCxnSpPr>
        <p:spPr>
          <a:xfrm flipH="1" flipV="1">
            <a:off x="9450550" y="3420430"/>
            <a:ext cx="7200" cy="673200"/>
          </a:xfrm>
          <a:prstGeom prst="straightConnector1">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直线连接符 31"/>
          <p:cNvCxnSpPr/>
          <p:nvPr/>
        </p:nvCxnSpPr>
        <p:spPr>
          <a:xfrm>
            <a:off x="2945476" y="4059142"/>
            <a:ext cx="6512274" cy="34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3" name="表格 32"/>
          <p:cNvGraphicFramePr>
            <a:graphicFrameLocks noGrp="1"/>
          </p:cNvGraphicFramePr>
          <p:nvPr>
            <p:extLst>
              <p:ext uri="{D42A27DB-BD31-4B8C-83A1-F6EECF244321}">
                <p14:modId xmlns:p14="http://schemas.microsoft.com/office/powerpoint/2010/main" val="1557290934"/>
              </p:ext>
            </p:extLst>
          </p:nvPr>
        </p:nvGraphicFramePr>
        <p:xfrm>
          <a:off x="8810683" y="3564350"/>
          <a:ext cx="50341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tblGrid>
              <a:tr h="422870">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4</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34" name="矩形 33"/>
          <p:cNvSpPr/>
          <p:nvPr/>
        </p:nvSpPr>
        <p:spPr>
          <a:xfrm>
            <a:off x="650684" y="4899462"/>
            <a:ext cx="10441386" cy="1015663"/>
          </a:xfrm>
          <a:prstGeom prst="rect">
            <a:avLst/>
          </a:prstGeom>
          <a:ln>
            <a:solidFill>
              <a:schemeClr val="tx1"/>
            </a:solidFill>
          </a:ln>
        </p:spPr>
        <p:txBody>
          <a:bodyPr wrap="square">
            <a:spAutoFit/>
          </a:bodyPr>
          <a:lstStyle/>
          <a:p>
            <a:pPr>
              <a:lnSpc>
                <a:spcPct val="150000"/>
              </a:lnSpc>
            </a:pPr>
            <a:r>
              <a:rPr lang="zh-CN" altLang="en-US" sz="2000" dirty="0">
                <a:latin typeface="Microsoft YaHei" charset="-122"/>
                <a:ea typeface="Microsoft YaHei" charset="-122"/>
                <a:cs typeface="Microsoft YaHei" charset="-122"/>
              </a:rPr>
              <a:t>例如：接收方收到</a:t>
            </a:r>
            <a:r>
              <a:rPr lang="en-US" altLang="zh-CN" sz="2000" dirty="0">
                <a:latin typeface="Microsoft YaHei" charset="-122"/>
                <a:ea typeface="Microsoft YaHei" charset="-122"/>
                <a:cs typeface="Microsoft YaHei" charset="-122"/>
              </a:rPr>
              <a:t>123</a:t>
            </a:r>
            <a:r>
              <a:rPr lang="zh-CN" altLang="en-US" sz="2000" dirty="0">
                <a:latin typeface="Microsoft YaHei" charset="-122"/>
                <a:ea typeface="Microsoft YaHei" charset="-122"/>
                <a:cs typeface="Microsoft YaHei" charset="-122"/>
              </a:rPr>
              <a:t>，且已经返回对</a:t>
            </a:r>
            <a:r>
              <a:rPr lang="en-US" altLang="zh-CN" sz="2000" dirty="0">
                <a:latin typeface="Microsoft YaHei" charset="-122"/>
                <a:ea typeface="Microsoft YaHei" charset="-122"/>
                <a:cs typeface="Microsoft YaHei" charset="-122"/>
              </a:rPr>
              <a:t>123</a:t>
            </a:r>
            <a:r>
              <a:rPr lang="zh-CN" altLang="en-US" sz="2000" dirty="0">
                <a:latin typeface="Microsoft YaHei" charset="-122"/>
                <a:ea typeface="Microsoft YaHei" charset="-122"/>
                <a:cs typeface="Microsoft YaHei" charset="-122"/>
              </a:rPr>
              <a:t>的确认。这时，</a:t>
            </a:r>
            <a:r>
              <a:rPr lang="en-US" altLang="zh-CN" sz="2000" dirty="0">
                <a:latin typeface="Microsoft YaHei" charset="-122"/>
                <a:ea typeface="Microsoft YaHei" charset="-122"/>
                <a:cs typeface="Microsoft YaHei" charset="-122"/>
              </a:rPr>
              <a:t>4</a:t>
            </a:r>
            <a:r>
              <a:rPr lang="zh-CN" altLang="en-US" sz="2000" dirty="0">
                <a:latin typeface="Microsoft YaHei" charset="-122"/>
                <a:ea typeface="Microsoft YaHei" charset="-122"/>
                <a:cs typeface="Microsoft YaHei" charset="-122"/>
              </a:rPr>
              <a:t>来了。</a:t>
            </a:r>
            <a:endParaRPr lang="en-US" altLang="zh-CN" sz="2000" dirty="0">
              <a:latin typeface="Microsoft YaHei" charset="-122"/>
              <a:ea typeface="Microsoft YaHei" charset="-122"/>
              <a:cs typeface="Microsoft YaHei" charset="-122"/>
            </a:endParaRPr>
          </a:p>
          <a:p>
            <a:pPr>
              <a:lnSpc>
                <a:spcPct val="150000"/>
              </a:lnSpc>
            </a:pPr>
            <a:r>
              <a:rPr lang="zh-CN" altLang="en-US" sz="2000" dirty="0">
                <a:latin typeface="Microsoft YaHei" charset="-122"/>
                <a:ea typeface="Microsoft YaHei" charset="-122"/>
                <a:cs typeface="Microsoft YaHei" charset="-122"/>
              </a:rPr>
              <a:t>          则接收方等待</a:t>
            </a:r>
            <a:r>
              <a:rPr lang="en-US" altLang="zh-CN" sz="2000" dirty="0">
                <a:latin typeface="Microsoft YaHei" charset="-122"/>
                <a:ea typeface="Microsoft YaHei" charset="-122"/>
                <a:cs typeface="Microsoft YaHei" charset="-122"/>
              </a:rPr>
              <a:t>500ms</a:t>
            </a:r>
            <a:r>
              <a:rPr lang="zh-CN" altLang="en-US" sz="2000" dirty="0">
                <a:latin typeface="Microsoft YaHei" charset="-122"/>
                <a:ea typeface="Microsoft YaHei" charset="-122"/>
                <a:cs typeface="Microsoft YaHei" charset="-122"/>
              </a:rPr>
              <a:t>，再返回</a:t>
            </a:r>
            <a:r>
              <a:rPr lang="en-US" altLang="zh-CN" sz="2000" dirty="0">
                <a:latin typeface="Microsoft YaHei" charset="-122"/>
                <a:ea typeface="Microsoft YaHei" charset="-122"/>
                <a:cs typeface="Microsoft YaHei" charset="-122"/>
              </a:rPr>
              <a:t>ACK5</a:t>
            </a:r>
          </a:p>
        </p:txBody>
      </p:sp>
      <p:sp>
        <p:nvSpPr>
          <p:cNvPr id="35" name="TextBox 6"/>
          <p:cNvSpPr txBox="1"/>
          <p:nvPr/>
        </p:nvSpPr>
        <p:spPr>
          <a:xfrm>
            <a:off x="498114" y="882942"/>
            <a:ext cx="11120755" cy="1689052"/>
          </a:xfrm>
          <a:prstGeom prst="rect">
            <a:avLst/>
          </a:prstGeom>
          <a:noFill/>
        </p:spPr>
        <p:txBody>
          <a:bodyPr wrap="square" rtlCol="0">
            <a:spAutoFit/>
          </a:body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生成</a:t>
            </a:r>
            <a:r>
              <a:rPr lang="en-US" altLang="zh-CN" sz="2400" dirty="0">
                <a:latin typeface="微软雅黑" panose="020B0503020204020204" charset="-122"/>
                <a:ea typeface="微软雅黑" panose="020B0503020204020204" charset="-122"/>
                <a:cs typeface="微软雅黑" panose="020B0503020204020204" charset="-122"/>
              </a:rPr>
              <a:t>ACK</a:t>
            </a:r>
            <a:r>
              <a:rPr lang="zh-CN" altLang="en-US" sz="2400" dirty="0">
                <a:latin typeface="微软雅黑" panose="020B0503020204020204" charset="-122"/>
                <a:ea typeface="微软雅黑" panose="020B0503020204020204" charset="-122"/>
                <a:cs typeface="微软雅黑" panose="020B0503020204020204" charset="-122"/>
              </a:rPr>
              <a:t>的策略：</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具有所期望序号的报文段按序到达，所有在期望序号及以前的报文段都已被确认。</a:t>
            </a:r>
            <a:r>
              <a:rPr lang="en-US" altLang="zh-CN" sz="2400" dirty="0">
                <a:latin typeface="Microsoft YaHei" charset="-122"/>
                <a:ea typeface="Microsoft YaHei" charset="-122"/>
                <a:cs typeface="Microsoft YaHei" charset="-122"/>
              </a:rPr>
              <a:t>TCP</a:t>
            </a:r>
            <a:r>
              <a:rPr lang="zh-CN" altLang="en-US" sz="2400" dirty="0">
                <a:latin typeface="Microsoft YaHei" charset="-122"/>
                <a:ea typeface="Microsoft YaHei" charset="-122"/>
                <a:cs typeface="Microsoft YaHei" charset="-122"/>
              </a:rPr>
              <a:t>延迟</a:t>
            </a:r>
            <a:r>
              <a:rPr lang="en-US" altLang="zh-CN" sz="2400" dirty="0">
                <a:latin typeface="Microsoft YaHei" charset="-122"/>
                <a:ea typeface="Microsoft YaHei" charset="-122"/>
                <a:cs typeface="Microsoft YaHei" charset="-122"/>
              </a:rPr>
              <a:t>500ms</a:t>
            </a:r>
            <a:r>
              <a:rPr lang="zh-CN" altLang="en-US" sz="2400" dirty="0">
                <a:latin typeface="Microsoft YaHei" charset="-122"/>
                <a:ea typeface="Microsoft YaHei" charset="-122"/>
                <a:cs typeface="Microsoft YaHei" charset="-122"/>
              </a:rPr>
              <a:t>发送</a:t>
            </a:r>
            <a:r>
              <a:rPr lang="en-US" altLang="zh-CN" sz="2400" dirty="0">
                <a:latin typeface="Microsoft YaHei" charset="-122"/>
                <a:ea typeface="Microsoft YaHei" charset="-122"/>
                <a:cs typeface="Microsoft YaHei" charset="-122"/>
              </a:rPr>
              <a:t>ACK</a:t>
            </a:r>
            <a:r>
              <a:rPr lang="zh-CN" altLang="en-US" sz="2400" dirty="0">
                <a:latin typeface="Microsoft YaHei" charset="-122"/>
                <a:ea typeface="Microsoft YaHei" charset="-122"/>
                <a:cs typeface="Microsoft YaHei" charset="-122"/>
              </a:rPr>
              <a:t>。</a:t>
            </a:r>
            <a:endParaRPr lang="en-US"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93308467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 name="文本框 14"/>
          <p:cNvSpPr txBox="1"/>
          <p:nvPr/>
        </p:nvSpPr>
        <p:spPr>
          <a:xfrm>
            <a:off x="2493594" y="4266388"/>
            <a:ext cx="1263964"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发送方</a:t>
            </a:r>
          </a:p>
        </p:txBody>
      </p:sp>
      <p:graphicFrame>
        <p:nvGraphicFramePr>
          <p:cNvPr id="17" name="表格 16"/>
          <p:cNvGraphicFramePr>
            <a:graphicFrameLocks noGrp="1"/>
          </p:cNvGraphicFramePr>
          <p:nvPr>
            <p:extLst>
              <p:ext uri="{D42A27DB-BD31-4B8C-83A1-F6EECF244321}">
                <p14:modId xmlns:p14="http://schemas.microsoft.com/office/powerpoint/2010/main" val="771270775"/>
              </p:ext>
            </p:extLst>
          </p:nvPr>
        </p:nvGraphicFramePr>
        <p:xfrm>
          <a:off x="2093323" y="2637268"/>
          <a:ext cx="302047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6</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5</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18" name="文本框 17"/>
          <p:cNvSpPr txBox="1"/>
          <p:nvPr/>
        </p:nvSpPr>
        <p:spPr>
          <a:xfrm>
            <a:off x="870282" y="2685465"/>
            <a:ext cx="1218116" cy="400110"/>
          </a:xfrm>
          <a:prstGeom prst="rect">
            <a:avLst/>
          </a:prstGeom>
          <a:noFill/>
        </p:spPr>
        <p:txBody>
          <a:bodyPr wrap="square" rtlCol="0">
            <a:spAutoFit/>
          </a:bodyPr>
          <a:lstStyle/>
          <a:p>
            <a:r>
              <a:rPr kumimoji="1" lang="en-US" altLang="zh-CN" sz="2000">
                <a:latin typeface="+mn-ea"/>
              </a:rPr>
              <a:t>TCP</a:t>
            </a:r>
            <a:r>
              <a:rPr kumimoji="1" lang="zh-CN" altLang="en-US" sz="2000" dirty="0">
                <a:latin typeface="+mn-ea"/>
              </a:rPr>
              <a:t>缓存</a:t>
            </a:r>
          </a:p>
        </p:txBody>
      </p:sp>
      <p:graphicFrame>
        <p:nvGraphicFramePr>
          <p:cNvPr id="19" name="表格 18"/>
          <p:cNvGraphicFramePr>
            <a:graphicFrameLocks noGrp="1"/>
          </p:cNvGraphicFramePr>
          <p:nvPr>
            <p:extLst>
              <p:ext uri="{D42A27DB-BD31-4B8C-83A1-F6EECF244321}">
                <p14:modId xmlns:p14="http://schemas.microsoft.com/office/powerpoint/2010/main" val="536622133"/>
              </p:ext>
            </p:extLst>
          </p:nvPr>
        </p:nvGraphicFramePr>
        <p:xfrm>
          <a:off x="8598397" y="2672326"/>
          <a:ext cx="302047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20" name="文本框 19"/>
          <p:cNvSpPr txBox="1"/>
          <p:nvPr/>
        </p:nvSpPr>
        <p:spPr>
          <a:xfrm>
            <a:off x="7375356" y="2720523"/>
            <a:ext cx="1218116" cy="400110"/>
          </a:xfrm>
          <a:prstGeom prst="rect">
            <a:avLst/>
          </a:prstGeom>
          <a:noFill/>
        </p:spPr>
        <p:txBody>
          <a:bodyPr wrap="square" rtlCol="0">
            <a:spAutoFit/>
          </a:bodyPr>
          <a:lstStyle/>
          <a:p>
            <a:r>
              <a:rPr kumimoji="1" lang="en-US" altLang="zh-CN" sz="2000">
                <a:latin typeface="+mn-ea"/>
              </a:rPr>
              <a:t>TCP</a:t>
            </a:r>
            <a:r>
              <a:rPr kumimoji="1" lang="zh-CN" altLang="en-US" sz="2000" dirty="0">
                <a:latin typeface="+mn-ea"/>
              </a:rPr>
              <a:t>缓存</a:t>
            </a:r>
          </a:p>
        </p:txBody>
      </p:sp>
      <p:sp>
        <p:nvSpPr>
          <p:cNvPr id="21" name="文本框 20"/>
          <p:cNvSpPr txBox="1"/>
          <p:nvPr/>
        </p:nvSpPr>
        <p:spPr>
          <a:xfrm>
            <a:off x="9344187" y="4266388"/>
            <a:ext cx="1263964"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接收方</a:t>
            </a:r>
          </a:p>
        </p:txBody>
      </p:sp>
      <p:cxnSp>
        <p:nvCxnSpPr>
          <p:cNvPr id="30" name="直线连接符 29"/>
          <p:cNvCxnSpPr/>
          <p:nvPr/>
        </p:nvCxnSpPr>
        <p:spPr>
          <a:xfrm flipH="1">
            <a:off x="3134976" y="3294923"/>
            <a:ext cx="6643" cy="6737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线箭头连接符 30"/>
          <p:cNvCxnSpPr/>
          <p:nvPr/>
        </p:nvCxnSpPr>
        <p:spPr>
          <a:xfrm flipH="1" flipV="1">
            <a:off x="9646693" y="3329980"/>
            <a:ext cx="7200" cy="673200"/>
          </a:xfrm>
          <a:prstGeom prst="straightConnector1">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直线连接符 31"/>
          <p:cNvCxnSpPr/>
          <p:nvPr/>
        </p:nvCxnSpPr>
        <p:spPr>
          <a:xfrm>
            <a:off x="3141619" y="3968692"/>
            <a:ext cx="6512274" cy="34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3" name="表格 32"/>
          <p:cNvGraphicFramePr>
            <a:graphicFrameLocks noGrp="1"/>
          </p:cNvGraphicFramePr>
          <p:nvPr>
            <p:extLst>
              <p:ext uri="{D42A27DB-BD31-4B8C-83A1-F6EECF244321}">
                <p14:modId xmlns:p14="http://schemas.microsoft.com/office/powerpoint/2010/main" val="1724355578"/>
              </p:ext>
            </p:extLst>
          </p:nvPr>
        </p:nvGraphicFramePr>
        <p:xfrm>
          <a:off x="9006826" y="3473900"/>
          <a:ext cx="50341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tblGrid>
              <a:tr h="422870">
                <a:tc>
                  <a:txBody>
                    <a:bodyPr/>
                    <a:lstStyle/>
                    <a:p>
                      <a:pPr marL="0" algn="ctr" defTabSz="914400" rtl="0" eaLnBrk="1" latinLnBrk="0" hangingPunct="1">
                        <a:lnSpc>
                          <a:spcPct val="150000"/>
                        </a:lnSpc>
                      </a:pPr>
                      <a:r>
                        <a:rPr lang="en-US" altLang="zh-CN" sz="2000" kern="1200" dirty="0">
                          <a:solidFill>
                            <a:srgbClr val="FF0000"/>
                          </a:solidFill>
                          <a:latin typeface="Microsoft YaHei" charset="-122"/>
                          <a:ea typeface="Microsoft YaHei" charset="-122"/>
                          <a:cs typeface="Microsoft YaHei" charset="-122"/>
                        </a:rPr>
                        <a:t>5</a:t>
                      </a:r>
                      <a:endParaRPr lang="zh-CN" altLang="en-US" sz="2000" kern="1200" dirty="0">
                        <a:solidFill>
                          <a:srgbClr val="FF0000"/>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34" name="矩形 33"/>
          <p:cNvSpPr/>
          <p:nvPr/>
        </p:nvSpPr>
        <p:spPr>
          <a:xfrm>
            <a:off x="846827" y="4809012"/>
            <a:ext cx="7504557" cy="1015663"/>
          </a:xfrm>
          <a:prstGeom prst="rect">
            <a:avLst/>
          </a:prstGeom>
          <a:ln>
            <a:solidFill>
              <a:schemeClr val="tx1"/>
            </a:solidFill>
          </a:ln>
        </p:spPr>
        <p:txBody>
          <a:bodyPr wrap="square">
            <a:spAutoFit/>
          </a:bodyPr>
          <a:lstStyle/>
          <a:p>
            <a:pPr>
              <a:lnSpc>
                <a:spcPct val="150000"/>
              </a:lnSpc>
            </a:pPr>
            <a:r>
              <a:rPr lang="zh-CN" altLang="en-US" sz="2000" dirty="0">
                <a:latin typeface="Microsoft YaHei" charset="-122"/>
                <a:ea typeface="Microsoft YaHei" charset="-122"/>
                <a:cs typeface="Microsoft YaHei" charset="-122"/>
              </a:rPr>
              <a:t>例如：接收方刚刚收到</a:t>
            </a:r>
            <a:r>
              <a:rPr lang="en-US" altLang="zh-CN" sz="2000" dirty="0">
                <a:latin typeface="Microsoft YaHei" charset="-122"/>
                <a:ea typeface="Microsoft YaHei" charset="-122"/>
                <a:cs typeface="Microsoft YaHei" charset="-122"/>
              </a:rPr>
              <a:t>4</a:t>
            </a:r>
            <a:r>
              <a:rPr lang="zh-CN" altLang="en-US" sz="2000" dirty="0">
                <a:latin typeface="Microsoft YaHei" charset="-122"/>
                <a:ea typeface="Microsoft YaHei" charset="-122"/>
                <a:cs typeface="Microsoft YaHei" charset="-122"/>
              </a:rPr>
              <a:t>，正准备返回</a:t>
            </a:r>
            <a:r>
              <a:rPr lang="en-US" altLang="zh-CN" sz="2000" dirty="0">
                <a:latin typeface="Microsoft YaHei" charset="-122"/>
                <a:ea typeface="Microsoft YaHei" charset="-122"/>
                <a:cs typeface="Microsoft YaHei" charset="-122"/>
              </a:rPr>
              <a:t>ACK5</a:t>
            </a:r>
            <a:r>
              <a:rPr lang="zh-CN" altLang="en-US" sz="2000" dirty="0">
                <a:latin typeface="Microsoft YaHei" charset="-122"/>
                <a:ea typeface="Microsoft YaHei" charset="-122"/>
                <a:cs typeface="Microsoft YaHei" charset="-122"/>
              </a:rPr>
              <a:t>。此时</a:t>
            </a:r>
            <a:r>
              <a:rPr lang="en-US" altLang="zh-CN" sz="2000" dirty="0">
                <a:latin typeface="Microsoft YaHei" charset="-122"/>
                <a:ea typeface="Microsoft YaHei" charset="-122"/>
                <a:cs typeface="Microsoft YaHei" charset="-122"/>
              </a:rPr>
              <a:t>5</a:t>
            </a:r>
            <a:r>
              <a:rPr lang="zh-CN" altLang="en-US" sz="2000" dirty="0">
                <a:latin typeface="Microsoft YaHei" charset="-122"/>
                <a:ea typeface="Microsoft YaHei" charset="-122"/>
                <a:cs typeface="Microsoft YaHei" charset="-122"/>
              </a:rPr>
              <a:t>来了。</a:t>
            </a:r>
            <a:endParaRPr lang="en-US" altLang="zh-CN" sz="2000" dirty="0">
              <a:latin typeface="Microsoft YaHei" charset="-122"/>
              <a:ea typeface="Microsoft YaHei" charset="-122"/>
              <a:cs typeface="Microsoft YaHei" charset="-122"/>
            </a:endParaRPr>
          </a:p>
          <a:p>
            <a:pPr>
              <a:lnSpc>
                <a:spcPct val="150000"/>
              </a:lnSpc>
            </a:pPr>
            <a:r>
              <a:rPr lang="zh-CN" altLang="en-US" sz="2000" dirty="0">
                <a:latin typeface="Microsoft YaHei" charset="-122"/>
                <a:ea typeface="Microsoft YaHei" charset="-122"/>
                <a:cs typeface="Microsoft YaHei" charset="-122"/>
              </a:rPr>
              <a:t>          则接收方返回</a:t>
            </a:r>
            <a:r>
              <a:rPr lang="en-US" altLang="zh-CN" sz="2000" dirty="0">
                <a:latin typeface="Microsoft YaHei" charset="-122"/>
                <a:ea typeface="Microsoft YaHei" charset="-122"/>
                <a:cs typeface="Microsoft YaHei" charset="-122"/>
              </a:rPr>
              <a:t>ACK6</a:t>
            </a:r>
          </a:p>
        </p:txBody>
      </p:sp>
      <p:sp>
        <p:nvSpPr>
          <p:cNvPr id="36" name="TextBox 6"/>
          <p:cNvSpPr txBox="1"/>
          <p:nvPr/>
        </p:nvSpPr>
        <p:spPr>
          <a:xfrm>
            <a:off x="498114" y="882942"/>
            <a:ext cx="11120755" cy="1754326"/>
          </a:xfrm>
          <a:prstGeom prst="rect">
            <a:avLst/>
          </a:prstGeom>
          <a:noFill/>
        </p:spPr>
        <p:txBody>
          <a:bodyPr wrap="square" rtlCol="0">
            <a:spAutoFit/>
          </a:body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生成</a:t>
            </a:r>
            <a:r>
              <a:rPr lang="en-US" altLang="zh-CN" sz="2400" dirty="0">
                <a:latin typeface="微软雅黑" panose="020B0503020204020204" charset="-122"/>
                <a:ea typeface="微软雅黑" panose="020B0503020204020204" charset="-122"/>
                <a:cs typeface="微软雅黑" panose="020B0503020204020204" charset="-122"/>
              </a:rPr>
              <a:t>ACK</a:t>
            </a:r>
            <a:r>
              <a:rPr lang="zh-CN" altLang="en-US" sz="2400" dirty="0">
                <a:latin typeface="微软雅黑" panose="020B0503020204020204" charset="-122"/>
                <a:ea typeface="微软雅黑" panose="020B0503020204020204" charset="-122"/>
                <a:cs typeface="微软雅黑" panose="020B0503020204020204" charset="-122"/>
              </a:rPr>
              <a:t>的策略：</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具有所期望序号的报文段按序到达、且另一个按序报文段在等待</a:t>
            </a:r>
            <a:r>
              <a:rPr lang="en-US" altLang="zh-CN" sz="2400" dirty="0">
                <a:latin typeface="Microsoft YaHei" charset="-122"/>
                <a:ea typeface="Microsoft YaHei" charset="-122"/>
                <a:cs typeface="Microsoft YaHei" charset="-122"/>
              </a:rPr>
              <a:t>ACK</a:t>
            </a:r>
            <a:r>
              <a:rPr lang="zh-CN" altLang="en-US" sz="2400" dirty="0">
                <a:latin typeface="Microsoft YaHei" charset="-122"/>
                <a:ea typeface="Microsoft YaHei" charset="-122"/>
                <a:cs typeface="Microsoft YaHei" charset="-122"/>
              </a:rPr>
              <a:t>传输，</a:t>
            </a:r>
            <a:r>
              <a:rPr lang="en-US" altLang="zh-CN" sz="2400" dirty="0">
                <a:latin typeface="Microsoft YaHei" charset="-122"/>
                <a:ea typeface="Microsoft YaHei" charset="-122"/>
                <a:cs typeface="Microsoft YaHei" charset="-122"/>
              </a:rPr>
              <a:t>TCP</a:t>
            </a:r>
            <a:r>
              <a:rPr lang="zh-CN" altLang="en-US" sz="2400" dirty="0">
                <a:latin typeface="Microsoft YaHei" charset="-122"/>
                <a:ea typeface="Microsoft YaHei" charset="-122"/>
                <a:cs typeface="Microsoft YaHei" charset="-122"/>
              </a:rPr>
              <a:t>接收方立即发送单个累计</a:t>
            </a:r>
            <a:r>
              <a:rPr lang="en-US" altLang="zh-CN" sz="2400" dirty="0">
                <a:latin typeface="Microsoft YaHei" charset="-122"/>
                <a:ea typeface="Microsoft YaHei" charset="-122"/>
                <a:cs typeface="Microsoft YaHei" charset="-122"/>
              </a:rPr>
              <a:t>ACK</a:t>
            </a:r>
            <a:r>
              <a:rPr lang="zh-CN" altLang="en-US" sz="2400" dirty="0">
                <a:latin typeface="Microsoft YaHei" charset="-122"/>
                <a:ea typeface="Microsoft YaHei" charset="-122"/>
                <a:cs typeface="Microsoft YaHei" charset="-122"/>
              </a:rPr>
              <a:t>，确认以上两个按序到达报文段。</a:t>
            </a:r>
            <a:endParaRPr lang="en-US"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68658228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 name="文本框 14"/>
          <p:cNvSpPr txBox="1"/>
          <p:nvPr/>
        </p:nvSpPr>
        <p:spPr>
          <a:xfrm>
            <a:off x="2493594" y="4266388"/>
            <a:ext cx="1263964"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发送方</a:t>
            </a:r>
          </a:p>
        </p:txBody>
      </p:sp>
      <p:graphicFrame>
        <p:nvGraphicFramePr>
          <p:cNvPr id="17" name="表格 16"/>
          <p:cNvGraphicFramePr>
            <a:graphicFrameLocks noGrp="1"/>
          </p:cNvGraphicFramePr>
          <p:nvPr>
            <p:extLst>
              <p:ext uri="{D42A27DB-BD31-4B8C-83A1-F6EECF244321}">
                <p14:modId xmlns:p14="http://schemas.microsoft.com/office/powerpoint/2010/main" val="1705827981"/>
              </p:ext>
            </p:extLst>
          </p:nvPr>
        </p:nvGraphicFramePr>
        <p:xfrm>
          <a:off x="2093323" y="2637268"/>
          <a:ext cx="302047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6</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5</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18" name="文本框 17"/>
          <p:cNvSpPr txBox="1"/>
          <p:nvPr/>
        </p:nvSpPr>
        <p:spPr>
          <a:xfrm>
            <a:off x="870282" y="2685465"/>
            <a:ext cx="1218116" cy="400110"/>
          </a:xfrm>
          <a:prstGeom prst="rect">
            <a:avLst/>
          </a:prstGeom>
          <a:noFill/>
        </p:spPr>
        <p:txBody>
          <a:bodyPr wrap="square" rtlCol="0">
            <a:spAutoFit/>
          </a:bodyPr>
          <a:lstStyle/>
          <a:p>
            <a:r>
              <a:rPr kumimoji="1" lang="en-US" altLang="zh-CN" sz="2000">
                <a:latin typeface="+mn-ea"/>
              </a:rPr>
              <a:t>TCP</a:t>
            </a:r>
            <a:r>
              <a:rPr kumimoji="1" lang="zh-CN" altLang="en-US" sz="2000" dirty="0">
                <a:latin typeface="+mn-ea"/>
              </a:rPr>
              <a:t>缓存</a:t>
            </a:r>
          </a:p>
        </p:txBody>
      </p:sp>
      <p:graphicFrame>
        <p:nvGraphicFramePr>
          <p:cNvPr id="19" name="表格 18"/>
          <p:cNvGraphicFramePr>
            <a:graphicFrameLocks noGrp="1"/>
          </p:cNvGraphicFramePr>
          <p:nvPr>
            <p:extLst>
              <p:ext uri="{D42A27DB-BD31-4B8C-83A1-F6EECF244321}">
                <p14:modId xmlns:p14="http://schemas.microsoft.com/office/powerpoint/2010/main" val="944189217"/>
              </p:ext>
            </p:extLst>
          </p:nvPr>
        </p:nvGraphicFramePr>
        <p:xfrm>
          <a:off x="8598397" y="2672326"/>
          <a:ext cx="302047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20" name="文本框 19"/>
          <p:cNvSpPr txBox="1"/>
          <p:nvPr/>
        </p:nvSpPr>
        <p:spPr>
          <a:xfrm>
            <a:off x="7375356" y="2720523"/>
            <a:ext cx="1218116" cy="400110"/>
          </a:xfrm>
          <a:prstGeom prst="rect">
            <a:avLst/>
          </a:prstGeom>
          <a:noFill/>
        </p:spPr>
        <p:txBody>
          <a:bodyPr wrap="square" rtlCol="0">
            <a:spAutoFit/>
          </a:bodyPr>
          <a:lstStyle/>
          <a:p>
            <a:r>
              <a:rPr kumimoji="1" lang="en-US" altLang="zh-CN" sz="2000">
                <a:latin typeface="+mn-ea"/>
              </a:rPr>
              <a:t>TCP</a:t>
            </a:r>
            <a:r>
              <a:rPr kumimoji="1" lang="zh-CN" altLang="en-US" sz="2000" dirty="0">
                <a:latin typeface="+mn-ea"/>
              </a:rPr>
              <a:t>缓存</a:t>
            </a:r>
          </a:p>
        </p:txBody>
      </p:sp>
      <p:sp>
        <p:nvSpPr>
          <p:cNvPr id="21" name="文本框 20"/>
          <p:cNvSpPr txBox="1"/>
          <p:nvPr/>
        </p:nvSpPr>
        <p:spPr>
          <a:xfrm>
            <a:off x="9344187" y="4266388"/>
            <a:ext cx="1263964"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接收方</a:t>
            </a:r>
          </a:p>
        </p:txBody>
      </p:sp>
      <p:cxnSp>
        <p:nvCxnSpPr>
          <p:cNvPr id="30" name="直线连接符 29"/>
          <p:cNvCxnSpPr/>
          <p:nvPr/>
        </p:nvCxnSpPr>
        <p:spPr>
          <a:xfrm flipH="1">
            <a:off x="3134976" y="3294923"/>
            <a:ext cx="6643" cy="6737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线箭头连接符 30"/>
          <p:cNvCxnSpPr/>
          <p:nvPr/>
        </p:nvCxnSpPr>
        <p:spPr>
          <a:xfrm flipH="1" flipV="1">
            <a:off x="9646693" y="3329980"/>
            <a:ext cx="7200" cy="673200"/>
          </a:xfrm>
          <a:prstGeom prst="straightConnector1">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直线连接符 31"/>
          <p:cNvCxnSpPr/>
          <p:nvPr/>
        </p:nvCxnSpPr>
        <p:spPr>
          <a:xfrm>
            <a:off x="3141619" y="3968692"/>
            <a:ext cx="6512274" cy="34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3" name="表格 32"/>
          <p:cNvGraphicFramePr>
            <a:graphicFrameLocks noGrp="1"/>
          </p:cNvGraphicFramePr>
          <p:nvPr>
            <p:extLst>
              <p:ext uri="{D42A27DB-BD31-4B8C-83A1-F6EECF244321}">
                <p14:modId xmlns:p14="http://schemas.microsoft.com/office/powerpoint/2010/main" val="1231502436"/>
              </p:ext>
            </p:extLst>
          </p:nvPr>
        </p:nvGraphicFramePr>
        <p:xfrm>
          <a:off x="9006826" y="3473900"/>
          <a:ext cx="50341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tblGrid>
              <a:tr h="422870">
                <a:tc>
                  <a:txBody>
                    <a:bodyPr/>
                    <a:lstStyle/>
                    <a:p>
                      <a:pPr marL="0" algn="ctr" defTabSz="914400" rtl="0" eaLnBrk="1" latinLnBrk="0" hangingPunct="1">
                        <a:lnSpc>
                          <a:spcPct val="150000"/>
                        </a:lnSpc>
                      </a:pPr>
                      <a:r>
                        <a:rPr lang="en-US" altLang="zh-CN" sz="2000" kern="1200" dirty="0">
                          <a:solidFill>
                            <a:srgbClr val="FF0000"/>
                          </a:solidFill>
                          <a:latin typeface="Microsoft YaHei" charset="-122"/>
                          <a:ea typeface="Microsoft YaHei" charset="-122"/>
                          <a:cs typeface="Microsoft YaHei" charset="-122"/>
                        </a:rPr>
                        <a:t>6</a:t>
                      </a:r>
                      <a:endParaRPr lang="zh-CN" altLang="en-US" sz="2000" kern="1200" dirty="0">
                        <a:solidFill>
                          <a:srgbClr val="FF0000"/>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34" name="矩形 33"/>
          <p:cNvSpPr/>
          <p:nvPr/>
        </p:nvSpPr>
        <p:spPr>
          <a:xfrm>
            <a:off x="846827" y="4809012"/>
            <a:ext cx="7504557" cy="553998"/>
          </a:xfrm>
          <a:prstGeom prst="rect">
            <a:avLst/>
          </a:prstGeom>
          <a:ln>
            <a:solidFill>
              <a:schemeClr val="tx1"/>
            </a:solidFill>
          </a:ln>
        </p:spPr>
        <p:txBody>
          <a:bodyPr wrap="square">
            <a:spAutoFit/>
          </a:bodyPr>
          <a:lstStyle/>
          <a:p>
            <a:pPr>
              <a:lnSpc>
                <a:spcPct val="150000"/>
              </a:lnSpc>
            </a:pPr>
            <a:r>
              <a:rPr lang="zh-CN" altLang="en-US" sz="2000" dirty="0">
                <a:latin typeface="Microsoft YaHei" charset="-122"/>
                <a:ea typeface="Microsoft YaHei" charset="-122"/>
                <a:cs typeface="Microsoft YaHei" charset="-122"/>
              </a:rPr>
              <a:t>例如：接收方返回</a:t>
            </a:r>
            <a:r>
              <a:rPr lang="en-US" altLang="zh-CN" sz="2000" dirty="0">
                <a:latin typeface="Microsoft YaHei" charset="-122"/>
                <a:ea typeface="Microsoft YaHei" charset="-122"/>
                <a:cs typeface="Microsoft YaHei" charset="-122"/>
              </a:rPr>
              <a:t>ACK5</a:t>
            </a:r>
            <a:r>
              <a:rPr lang="zh-CN" altLang="en-US" sz="2000" dirty="0">
                <a:latin typeface="Microsoft YaHei" charset="-122"/>
                <a:ea typeface="Microsoft YaHei" charset="-122"/>
                <a:cs typeface="Microsoft YaHei" charset="-122"/>
              </a:rPr>
              <a:t>。但是</a:t>
            </a:r>
            <a:r>
              <a:rPr lang="en-US" altLang="zh-CN" sz="2000" dirty="0">
                <a:latin typeface="Microsoft YaHei" charset="-122"/>
                <a:ea typeface="Microsoft YaHei" charset="-122"/>
                <a:cs typeface="Microsoft YaHei" charset="-122"/>
              </a:rPr>
              <a:t>6</a:t>
            </a:r>
            <a:r>
              <a:rPr lang="zh-CN" altLang="en-US" sz="2000" dirty="0">
                <a:latin typeface="Microsoft YaHei" charset="-122"/>
                <a:ea typeface="Microsoft YaHei" charset="-122"/>
                <a:cs typeface="Microsoft YaHei" charset="-122"/>
              </a:rPr>
              <a:t>到了。</a:t>
            </a:r>
            <a:endParaRPr lang="en-US" altLang="zh-CN" sz="2000" dirty="0">
              <a:latin typeface="Microsoft YaHei" charset="-122"/>
              <a:ea typeface="Microsoft YaHei" charset="-122"/>
              <a:cs typeface="Microsoft YaHei" charset="-122"/>
            </a:endParaRPr>
          </a:p>
        </p:txBody>
      </p:sp>
      <p:sp>
        <p:nvSpPr>
          <p:cNvPr id="36" name="TextBox 6"/>
          <p:cNvSpPr txBox="1"/>
          <p:nvPr/>
        </p:nvSpPr>
        <p:spPr>
          <a:xfrm>
            <a:off x="498114" y="882942"/>
            <a:ext cx="11120755" cy="1754326"/>
          </a:xfrm>
          <a:prstGeom prst="rect">
            <a:avLst/>
          </a:prstGeom>
          <a:noFill/>
        </p:spPr>
        <p:txBody>
          <a:bodyPr wrap="square" rtlCol="0">
            <a:spAutoFit/>
          </a:body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生成</a:t>
            </a:r>
            <a:r>
              <a:rPr lang="en-US" altLang="zh-CN" sz="2400" dirty="0">
                <a:latin typeface="微软雅黑" panose="020B0503020204020204" charset="-122"/>
                <a:ea typeface="微软雅黑" panose="020B0503020204020204" charset="-122"/>
                <a:cs typeface="微软雅黑" panose="020B0503020204020204" charset="-122"/>
              </a:rPr>
              <a:t>ACK</a:t>
            </a:r>
            <a:r>
              <a:rPr lang="zh-CN" altLang="en-US" sz="2400" dirty="0">
                <a:latin typeface="微软雅黑" panose="020B0503020204020204" charset="-122"/>
                <a:ea typeface="微软雅黑" panose="020B0503020204020204" charset="-122"/>
                <a:cs typeface="微软雅黑" panose="020B0503020204020204" charset="-122"/>
              </a:rPr>
              <a:t>的策略：</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拥有序号大于期望序号的失序报文段到达，</a:t>
            </a:r>
            <a:r>
              <a:rPr lang="en-US" altLang="zh-CN" sz="2400" dirty="0">
                <a:latin typeface="Microsoft YaHei" charset="-122"/>
                <a:ea typeface="Microsoft YaHei" charset="-122"/>
                <a:cs typeface="Microsoft YaHei" charset="-122"/>
              </a:rPr>
              <a:t>TCP</a:t>
            </a:r>
            <a:r>
              <a:rPr lang="zh-CN" altLang="en-US" sz="2400" dirty="0">
                <a:latin typeface="Microsoft YaHei" charset="-122"/>
                <a:ea typeface="Microsoft YaHei" charset="-122"/>
                <a:cs typeface="Microsoft YaHei" charset="-122"/>
              </a:rPr>
              <a:t>接收方立即发送重复</a:t>
            </a:r>
            <a:r>
              <a:rPr lang="en-US" altLang="zh-CN" sz="2400" dirty="0">
                <a:latin typeface="Microsoft YaHei" charset="-122"/>
                <a:ea typeface="Microsoft YaHei" charset="-122"/>
                <a:cs typeface="Microsoft YaHei" charset="-122"/>
              </a:rPr>
              <a:t>ACK</a:t>
            </a:r>
            <a:r>
              <a:rPr lang="zh-CN" altLang="en-US" sz="2400" dirty="0">
                <a:latin typeface="Microsoft YaHei" charset="-122"/>
                <a:ea typeface="Microsoft YaHei" charset="-122"/>
                <a:cs typeface="Microsoft YaHei" charset="-122"/>
              </a:rPr>
              <a:t>，指示下一个期望接收字节的序号。</a:t>
            </a:r>
            <a:endParaRPr lang="en-US"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95163185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 name="文本框 14"/>
          <p:cNvSpPr txBox="1"/>
          <p:nvPr/>
        </p:nvSpPr>
        <p:spPr>
          <a:xfrm>
            <a:off x="2493594" y="4266388"/>
            <a:ext cx="1263964"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发送方</a:t>
            </a:r>
          </a:p>
        </p:txBody>
      </p:sp>
      <p:graphicFrame>
        <p:nvGraphicFramePr>
          <p:cNvPr id="17" name="表格 16"/>
          <p:cNvGraphicFramePr>
            <a:graphicFrameLocks noGrp="1"/>
          </p:cNvGraphicFramePr>
          <p:nvPr>
            <p:extLst>
              <p:ext uri="{D42A27DB-BD31-4B8C-83A1-F6EECF244321}">
                <p14:modId xmlns:p14="http://schemas.microsoft.com/office/powerpoint/2010/main" val="1705827981"/>
              </p:ext>
            </p:extLst>
          </p:nvPr>
        </p:nvGraphicFramePr>
        <p:xfrm>
          <a:off x="2093323" y="2637268"/>
          <a:ext cx="302047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6</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5</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18" name="文本框 17"/>
          <p:cNvSpPr txBox="1"/>
          <p:nvPr/>
        </p:nvSpPr>
        <p:spPr>
          <a:xfrm>
            <a:off x="870282" y="2685465"/>
            <a:ext cx="1218116" cy="400110"/>
          </a:xfrm>
          <a:prstGeom prst="rect">
            <a:avLst/>
          </a:prstGeom>
          <a:noFill/>
        </p:spPr>
        <p:txBody>
          <a:bodyPr wrap="square" rtlCol="0">
            <a:spAutoFit/>
          </a:bodyPr>
          <a:lstStyle/>
          <a:p>
            <a:r>
              <a:rPr kumimoji="1" lang="en-US" altLang="zh-CN" sz="2000">
                <a:latin typeface="+mn-ea"/>
              </a:rPr>
              <a:t>TCP</a:t>
            </a:r>
            <a:r>
              <a:rPr kumimoji="1" lang="zh-CN" altLang="en-US" sz="2000" dirty="0">
                <a:latin typeface="+mn-ea"/>
              </a:rPr>
              <a:t>缓存</a:t>
            </a:r>
          </a:p>
        </p:txBody>
      </p:sp>
      <p:graphicFrame>
        <p:nvGraphicFramePr>
          <p:cNvPr id="19" name="表格 18"/>
          <p:cNvGraphicFramePr>
            <a:graphicFrameLocks noGrp="1"/>
          </p:cNvGraphicFramePr>
          <p:nvPr>
            <p:extLst>
              <p:ext uri="{D42A27DB-BD31-4B8C-83A1-F6EECF244321}">
                <p14:modId xmlns:p14="http://schemas.microsoft.com/office/powerpoint/2010/main" val="944189217"/>
              </p:ext>
            </p:extLst>
          </p:nvPr>
        </p:nvGraphicFramePr>
        <p:xfrm>
          <a:off x="8598397" y="2672326"/>
          <a:ext cx="302047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20" name="文本框 19"/>
          <p:cNvSpPr txBox="1"/>
          <p:nvPr/>
        </p:nvSpPr>
        <p:spPr>
          <a:xfrm>
            <a:off x="7375356" y="2720523"/>
            <a:ext cx="1218116" cy="400110"/>
          </a:xfrm>
          <a:prstGeom prst="rect">
            <a:avLst/>
          </a:prstGeom>
          <a:noFill/>
        </p:spPr>
        <p:txBody>
          <a:bodyPr wrap="square" rtlCol="0">
            <a:spAutoFit/>
          </a:bodyPr>
          <a:lstStyle/>
          <a:p>
            <a:r>
              <a:rPr kumimoji="1" lang="en-US" altLang="zh-CN" sz="2000">
                <a:latin typeface="+mn-ea"/>
              </a:rPr>
              <a:t>TCP</a:t>
            </a:r>
            <a:r>
              <a:rPr kumimoji="1" lang="zh-CN" altLang="en-US" sz="2000" dirty="0">
                <a:latin typeface="+mn-ea"/>
              </a:rPr>
              <a:t>缓存</a:t>
            </a:r>
          </a:p>
        </p:txBody>
      </p:sp>
      <p:sp>
        <p:nvSpPr>
          <p:cNvPr id="21" name="文本框 20"/>
          <p:cNvSpPr txBox="1"/>
          <p:nvPr/>
        </p:nvSpPr>
        <p:spPr>
          <a:xfrm>
            <a:off x="9344187" y="4266388"/>
            <a:ext cx="1263964"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接收方</a:t>
            </a:r>
          </a:p>
        </p:txBody>
      </p:sp>
      <p:cxnSp>
        <p:nvCxnSpPr>
          <p:cNvPr id="30" name="直线连接符 29"/>
          <p:cNvCxnSpPr/>
          <p:nvPr/>
        </p:nvCxnSpPr>
        <p:spPr>
          <a:xfrm flipH="1">
            <a:off x="3134976" y="3294923"/>
            <a:ext cx="6643" cy="6737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线箭头连接符 30"/>
          <p:cNvCxnSpPr/>
          <p:nvPr/>
        </p:nvCxnSpPr>
        <p:spPr>
          <a:xfrm flipH="1" flipV="1">
            <a:off x="9646693" y="3329980"/>
            <a:ext cx="7200" cy="673200"/>
          </a:xfrm>
          <a:prstGeom prst="straightConnector1">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直线连接符 31"/>
          <p:cNvCxnSpPr/>
          <p:nvPr/>
        </p:nvCxnSpPr>
        <p:spPr>
          <a:xfrm>
            <a:off x="3141619" y="3968692"/>
            <a:ext cx="6512274" cy="34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3" name="表格 32"/>
          <p:cNvGraphicFramePr>
            <a:graphicFrameLocks noGrp="1"/>
          </p:cNvGraphicFramePr>
          <p:nvPr>
            <p:extLst>
              <p:ext uri="{D42A27DB-BD31-4B8C-83A1-F6EECF244321}">
                <p14:modId xmlns:p14="http://schemas.microsoft.com/office/powerpoint/2010/main" val="1231502436"/>
              </p:ext>
            </p:extLst>
          </p:nvPr>
        </p:nvGraphicFramePr>
        <p:xfrm>
          <a:off x="9006826" y="3473900"/>
          <a:ext cx="50341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tblGrid>
              <a:tr h="422870">
                <a:tc>
                  <a:txBody>
                    <a:bodyPr/>
                    <a:lstStyle/>
                    <a:p>
                      <a:pPr marL="0" algn="ctr" defTabSz="914400" rtl="0" eaLnBrk="1" latinLnBrk="0" hangingPunct="1">
                        <a:lnSpc>
                          <a:spcPct val="150000"/>
                        </a:lnSpc>
                      </a:pPr>
                      <a:r>
                        <a:rPr lang="en-US" altLang="zh-CN" sz="2000" kern="1200" dirty="0">
                          <a:solidFill>
                            <a:srgbClr val="FF0000"/>
                          </a:solidFill>
                          <a:latin typeface="Microsoft YaHei" charset="-122"/>
                          <a:ea typeface="Microsoft YaHei" charset="-122"/>
                          <a:cs typeface="Microsoft YaHei" charset="-122"/>
                        </a:rPr>
                        <a:t>6</a:t>
                      </a:r>
                      <a:endParaRPr lang="zh-CN" altLang="en-US" sz="2000" kern="1200" dirty="0">
                        <a:solidFill>
                          <a:srgbClr val="FF0000"/>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34" name="矩形 33"/>
          <p:cNvSpPr/>
          <p:nvPr/>
        </p:nvSpPr>
        <p:spPr>
          <a:xfrm>
            <a:off x="846827" y="4809012"/>
            <a:ext cx="7504557" cy="961289"/>
          </a:xfrm>
          <a:prstGeom prst="rect">
            <a:avLst/>
          </a:prstGeom>
          <a:ln>
            <a:solidFill>
              <a:schemeClr val="tx1"/>
            </a:solidFill>
          </a:ln>
        </p:spPr>
        <p:txBody>
          <a:bodyPr wrap="square">
            <a:spAutoFit/>
          </a:bodyPr>
          <a:lstStyle/>
          <a:p>
            <a:pPr>
              <a:lnSpc>
                <a:spcPct val="150000"/>
              </a:lnSpc>
            </a:pPr>
            <a:r>
              <a:rPr lang="zh-CN" altLang="en-US" sz="2000" dirty="0">
                <a:latin typeface="Microsoft YaHei" charset="-122"/>
                <a:ea typeface="Microsoft YaHei" charset="-122"/>
                <a:cs typeface="Microsoft YaHei" charset="-122"/>
              </a:rPr>
              <a:t>例如：接收方返回</a:t>
            </a:r>
            <a:r>
              <a:rPr lang="en-US" altLang="zh-CN" sz="2000" dirty="0">
                <a:latin typeface="Microsoft YaHei" charset="-122"/>
                <a:ea typeface="Microsoft YaHei" charset="-122"/>
                <a:cs typeface="Microsoft YaHei" charset="-122"/>
              </a:rPr>
              <a:t>ACK5</a:t>
            </a:r>
            <a:r>
              <a:rPr lang="zh-CN" altLang="en-US" sz="2000" dirty="0">
                <a:latin typeface="Microsoft YaHei" charset="-122"/>
                <a:ea typeface="Microsoft YaHei" charset="-122"/>
                <a:cs typeface="Microsoft YaHei" charset="-122"/>
              </a:rPr>
              <a:t>。但是</a:t>
            </a:r>
            <a:r>
              <a:rPr lang="en-US" altLang="zh-CN" sz="2000" dirty="0">
                <a:latin typeface="Microsoft YaHei" charset="-122"/>
                <a:ea typeface="Microsoft YaHei" charset="-122"/>
                <a:cs typeface="Microsoft YaHei" charset="-122"/>
              </a:rPr>
              <a:t>6</a:t>
            </a:r>
            <a:r>
              <a:rPr lang="zh-CN" altLang="en-US" sz="2000" dirty="0">
                <a:latin typeface="Microsoft YaHei" charset="-122"/>
                <a:ea typeface="Microsoft YaHei" charset="-122"/>
                <a:cs typeface="Microsoft YaHei" charset="-122"/>
              </a:rPr>
              <a:t>到了。</a:t>
            </a:r>
            <a:endParaRPr lang="en-US" altLang="zh-CN" sz="2000" dirty="0">
              <a:latin typeface="Microsoft YaHei" charset="-122"/>
              <a:ea typeface="Microsoft YaHei" charset="-122"/>
              <a:cs typeface="Microsoft YaHei" charset="-122"/>
            </a:endParaRPr>
          </a:p>
          <a:p>
            <a:pPr>
              <a:lnSpc>
                <a:spcPct val="150000"/>
              </a:lnSpc>
            </a:pPr>
            <a:r>
              <a:rPr lang="zh-CN" altLang="en-US" sz="2000" dirty="0">
                <a:latin typeface="Microsoft YaHei" charset="-122"/>
                <a:ea typeface="Microsoft YaHei" charset="-122"/>
                <a:cs typeface="Microsoft YaHei" charset="-122"/>
              </a:rPr>
              <a:t>          则接收方返回三次重复的</a:t>
            </a:r>
            <a:r>
              <a:rPr lang="en-US" altLang="zh-CN" sz="2000" dirty="0">
                <a:latin typeface="Microsoft YaHei" charset="-122"/>
                <a:ea typeface="Microsoft YaHei" charset="-122"/>
                <a:cs typeface="Microsoft YaHei" charset="-122"/>
              </a:rPr>
              <a:t>ACK5</a:t>
            </a:r>
          </a:p>
        </p:txBody>
      </p:sp>
      <p:sp>
        <p:nvSpPr>
          <p:cNvPr id="36" name="TextBox 6"/>
          <p:cNvSpPr txBox="1"/>
          <p:nvPr/>
        </p:nvSpPr>
        <p:spPr>
          <a:xfrm>
            <a:off x="498114" y="882942"/>
            <a:ext cx="11120755" cy="1754326"/>
          </a:xfrm>
          <a:prstGeom prst="rect">
            <a:avLst/>
          </a:prstGeom>
          <a:noFill/>
        </p:spPr>
        <p:txBody>
          <a:bodyPr wrap="square" rtlCol="0">
            <a:spAutoFit/>
          </a:body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生成</a:t>
            </a:r>
            <a:r>
              <a:rPr lang="en-US" altLang="zh-CN" sz="2400" dirty="0">
                <a:latin typeface="微软雅黑" panose="020B0503020204020204" charset="-122"/>
                <a:ea typeface="微软雅黑" panose="020B0503020204020204" charset="-122"/>
                <a:cs typeface="微软雅黑" panose="020B0503020204020204" charset="-122"/>
              </a:rPr>
              <a:t>ACK</a:t>
            </a:r>
            <a:r>
              <a:rPr lang="zh-CN" altLang="en-US" sz="2400" dirty="0">
                <a:latin typeface="微软雅黑" panose="020B0503020204020204" charset="-122"/>
                <a:ea typeface="微软雅黑" panose="020B0503020204020204" charset="-122"/>
                <a:cs typeface="微软雅黑" panose="020B0503020204020204" charset="-122"/>
              </a:rPr>
              <a:t>的策略：</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拥有序号大于期望序号的失序报文段到达，</a:t>
            </a:r>
            <a:r>
              <a:rPr lang="en-US" altLang="zh-CN" sz="2400" dirty="0">
                <a:latin typeface="Microsoft YaHei" charset="-122"/>
                <a:ea typeface="Microsoft YaHei" charset="-122"/>
                <a:cs typeface="Microsoft YaHei" charset="-122"/>
              </a:rPr>
              <a:t>TCP</a:t>
            </a:r>
            <a:r>
              <a:rPr lang="zh-CN" altLang="en-US" sz="2400" dirty="0">
                <a:latin typeface="Microsoft YaHei" charset="-122"/>
                <a:ea typeface="Microsoft YaHei" charset="-122"/>
                <a:cs typeface="Microsoft YaHei" charset="-122"/>
              </a:rPr>
              <a:t>接收方立即发送重复</a:t>
            </a:r>
            <a:r>
              <a:rPr lang="en-US" altLang="zh-CN" sz="2400" dirty="0">
                <a:latin typeface="Microsoft YaHei" charset="-122"/>
                <a:ea typeface="Microsoft YaHei" charset="-122"/>
                <a:cs typeface="Microsoft YaHei" charset="-122"/>
              </a:rPr>
              <a:t>ACK</a:t>
            </a:r>
            <a:r>
              <a:rPr lang="zh-CN" altLang="en-US" sz="2400" dirty="0">
                <a:latin typeface="Microsoft YaHei" charset="-122"/>
                <a:ea typeface="Microsoft YaHei" charset="-122"/>
                <a:cs typeface="Microsoft YaHei" charset="-122"/>
              </a:rPr>
              <a:t>，指示下一个期望接收字节的序号。</a:t>
            </a:r>
            <a:endParaRPr lang="en-US"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69624528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 name="文本框 14"/>
          <p:cNvSpPr txBox="1"/>
          <p:nvPr/>
        </p:nvSpPr>
        <p:spPr>
          <a:xfrm>
            <a:off x="2493594" y="3712391"/>
            <a:ext cx="1263964"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发送方</a:t>
            </a:r>
          </a:p>
        </p:txBody>
      </p:sp>
      <p:graphicFrame>
        <p:nvGraphicFramePr>
          <p:cNvPr id="17" name="表格 16"/>
          <p:cNvGraphicFramePr>
            <a:graphicFrameLocks noGrp="1"/>
          </p:cNvGraphicFramePr>
          <p:nvPr>
            <p:extLst>
              <p:ext uri="{D42A27DB-BD31-4B8C-83A1-F6EECF244321}">
                <p14:modId xmlns:p14="http://schemas.microsoft.com/office/powerpoint/2010/main" val="1639049357"/>
              </p:ext>
            </p:extLst>
          </p:nvPr>
        </p:nvGraphicFramePr>
        <p:xfrm>
          <a:off x="2093323" y="2083271"/>
          <a:ext cx="302047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6</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5</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18" name="文本框 17"/>
          <p:cNvSpPr txBox="1"/>
          <p:nvPr/>
        </p:nvSpPr>
        <p:spPr>
          <a:xfrm>
            <a:off x="870282" y="2131468"/>
            <a:ext cx="1218116" cy="400110"/>
          </a:xfrm>
          <a:prstGeom prst="rect">
            <a:avLst/>
          </a:prstGeom>
          <a:noFill/>
        </p:spPr>
        <p:txBody>
          <a:bodyPr wrap="square" rtlCol="0">
            <a:spAutoFit/>
          </a:bodyPr>
          <a:lstStyle/>
          <a:p>
            <a:r>
              <a:rPr kumimoji="1" lang="en-US" altLang="zh-CN" sz="2000">
                <a:latin typeface="+mn-ea"/>
              </a:rPr>
              <a:t>TCP</a:t>
            </a:r>
            <a:r>
              <a:rPr kumimoji="1" lang="zh-CN" altLang="en-US" sz="2000" dirty="0">
                <a:latin typeface="+mn-ea"/>
              </a:rPr>
              <a:t>缓存</a:t>
            </a:r>
          </a:p>
        </p:txBody>
      </p:sp>
      <p:graphicFrame>
        <p:nvGraphicFramePr>
          <p:cNvPr id="19" name="表格 18"/>
          <p:cNvGraphicFramePr>
            <a:graphicFrameLocks noGrp="1"/>
          </p:cNvGraphicFramePr>
          <p:nvPr>
            <p:extLst>
              <p:ext uri="{D42A27DB-BD31-4B8C-83A1-F6EECF244321}">
                <p14:modId xmlns:p14="http://schemas.microsoft.com/office/powerpoint/2010/main" val="1729803030"/>
              </p:ext>
            </p:extLst>
          </p:nvPr>
        </p:nvGraphicFramePr>
        <p:xfrm>
          <a:off x="8598397" y="2118329"/>
          <a:ext cx="302047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altLang="zh-CN" sz="2000" kern="1200" dirty="0">
                          <a:solidFill>
                            <a:schemeClr val="tx1"/>
                          </a:solidFill>
                          <a:latin typeface="Microsoft YaHei" charset="-122"/>
                          <a:ea typeface="Microsoft YaHei" charset="-122"/>
                          <a:cs typeface="Microsoft YaHei" charset="-122"/>
                        </a:rPr>
                        <a:t>6</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5</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20" name="文本框 19"/>
          <p:cNvSpPr txBox="1"/>
          <p:nvPr/>
        </p:nvSpPr>
        <p:spPr>
          <a:xfrm>
            <a:off x="7375356" y="2166526"/>
            <a:ext cx="1218116" cy="400110"/>
          </a:xfrm>
          <a:prstGeom prst="rect">
            <a:avLst/>
          </a:prstGeom>
          <a:noFill/>
        </p:spPr>
        <p:txBody>
          <a:bodyPr wrap="square" rtlCol="0">
            <a:spAutoFit/>
          </a:bodyPr>
          <a:lstStyle/>
          <a:p>
            <a:r>
              <a:rPr kumimoji="1" lang="en-US" altLang="zh-CN" sz="2000">
                <a:latin typeface="+mn-ea"/>
              </a:rPr>
              <a:t>TCP</a:t>
            </a:r>
            <a:r>
              <a:rPr kumimoji="1" lang="zh-CN" altLang="en-US" sz="2000" dirty="0">
                <a:latin typeface="+mn-ea"/>
              </a:rPr>
              <a:t>缓存</a:t>
            </a:r>
          </a:p>
        </p:txBody>
      </p:sp>
      <p:sp>
        <p:nvSpPr>
          <p:cNvPr id="21" name="文本框 20"/>
          <p:cNvSpPr txBox="1"/>
          <p:nvPr/>
        </p:nvSpPr>
        <p:spPr>
          <a:xfrm>
            <a:off x="9344187" y="3712391"/>
            <a:ext cx="1263964"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接收方</a:t>
            </a:r>
          </a:p>
        </p:txBody>
      </p:sp>
      <p:cxnSp>
        <p:nvCxnSpPr>
          <p:cNvPr id="30" name="直线连接符 29"/>
          <p:cNvCxnSpPr/>
          <p:nvPr/>
        </p:nvCxnSpPr>
        <p:spPr>
          <a:xfrm flipH="1">
            <a:off x="3134976" y="2740926"/>
            <a:ext cx="6643" cy="6737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线箭头连接符 30"/>
          <p:cNvCxnSpPr/>
          <p:nvPr/>
        </p:nvCxnSpPr>
        <p:spPr>
          <a:xfrm flipH="1" flipV="1">
            <a:off x="9646693" y="2775983"/>
            <a:ext cx="7200" cy="673200"/>
          </a:xfrm>
          <a:prstGeom prst="straightConnector1">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直线连接符 31"/>
          <p:cNvCxnSpPr/>
          <p:nvPr/>
        </p:nvCxnSpPr>
        <p:spPr>
          <a:xfrm>
            <a:off x="3141619" y="3414695"/>
            <a:ext cx="6512274" cy="34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846827" y="4255015"/>
            <a:ext cx="9721980" cy="1015663"/>
          </a:xfrm>
          <a:prstGeom prst="rect">
            <a:avLst/>
          </a:prstGeom>
          <a:ln>
            <a:solidFill>
              <a:schemeClr val="tx1"/>
            </a:solidFill>
          </a:ln>
        </p:spPr>
        <p:txBody>
          <a:bodyPr wrap="square">
            <a:spAutoFit/>
          </a:bodyPr>
          <a:lstStyle/>
          <a:p>
            <a:pPr>
              <a:lnSpc>
                <a:spcPct val="150000"/>
              </a:lnSpc>
            </a:pPr>
            <a:r>
              <a:rPr lang="zh-CN" altLang="en-US" sz="2000" dirty="0">
                <a:latin typeface="Microsoft YaHei" charset="-122"/>
                <a:ea typeface="Microsoft YaHei" charset="-122"/>
                <a:cs typeface="Microsoft YaHei" charset="-122"/>
              </a:rPr>
              <a:t>例如：接收方收到</a:t>
            </a:r>
            <a:r>
              <a:rPr lang="en-US" altLang="zh-CN" sz="2000" dirty="0">
                <a:latin typeface="Microsoft YaHei" charset="-122"/>
                <a:ea typeface="Microsoft YaHei" charset="-122"/>
                <a:cs typeface="Microsoft YaHei" charset="-122"/>
              </a:rPr>
              <a:t>12</a:t>
            </a:r>
            <a:r>
              <a:rPr lang="zh-CN" altLang="en-US" sz="2000" dirty="0">
                <a:latin typeface="Microsoft YaHei" charset="-122"/>
                <a:ea typeface="Microsoft YaHei" charset="-122"/>
                <a:cs typeface="Microsoft YaHei" charset="-122"/>
              </a:rPr>
              <a:t>，且返回对</a:t>
            </a:r>
            <a:r>
              <a:rPr lang="en-US" altLang="zh-CN" sz="2000" dirty="0">
                <a:latin typeface="Microsoft YaHei" charset="-122"/>
                <a:ea typeface="Microsoft YaHei" charset="-122"/>
                <a:cs typeface="Microsoft YaHei" charset="-122"/>
              </a:rPr>
              <a:t>12</a:t>
            </a:r>
            <a:r>
              <a:rPr lang="zh-CN" altLang="en-US" sz="2000" dirty="0">
                <a:latin typeface="Microsoft YaHei" charset="-122"/>
                <a:ea typeface="Microsoft YaHei" charset="-122"/>
                <a:cs typeface="Microsoft YaHei" charset="-122"/>
              </a:rPr>
              <a:t>的确认。后来又收到了</a:t>
            </a:r>
            <a:r>
              <a:rPr lang="en-US" altLang="zh-CN" sz="2000" dirty="0">
                <a:latin typeface="Microsoft YaHei" charset="-122"/>
                <a:ea typeface="Microsoft YaHei" charset="-122"/>
                <a:cs typeface="Microsoft YaHei" charset="-122"/>
              </a:rPr>
              <a:t>456</a:t>
            </a:r>
            <a:r>
              <a:rPr lang="zh-CN" altLang="en-US" sz="2000" dirty="0">
                <a:latin typeface="Microsoft YaHei" charset="-122"/>
                <a:ea typeface="Microsoft YaHei" charset="-122"/>
                <a:cs typeface="Microsoft YaHei" charset="-122"/>
              </a:rPr>
              <a:t>。这时</a:t>
            </a:r>
            <a:r>
              <a:rPr lang="en-US" altLang="zh-CN" sz="2000" dirty="0">
                <a:latin typeface="Microsoft YaHei" charset="-122"/>
                <a:ea typeface="Microsoft YaHei" charset="-122"/>
                <a:cs typeface="Microsoft YaHei" charset="-122"/>
              </a:rPr>
              <a:t>3</a:t>
            </a:r>
            <a:r>
              <a:rPr lang="zh-CN" altLang="en-US" sz="2000" dirty="0">
                <a:latin typeface="Microsoft YaHei" charset="-122"/>
                <a:ea typeface="Microsoft YaHei" charset="-122"/>
                <a:cs typeface="Microsoft YaHei" charset="-122"/>
              </a:rPr>
              <a:t>来了。</a:t>
            </a:r>
            <a:endParaRPr lang="en-US" altLang="zh-CN" sz="2000" dirty="0">
              <a:latin typeface="Microsoft YaHei" charset="-122"/>
              <a:ea typeface="Microsoft YaHei" charset="-122"/>
              <a:cs typeface="Microsoft YaHei" charset="-122"/>
            </a:endParaRPr>
          </a:p>
          <a:p>
            <a:pPr>
              <a:lnSpc>
                <a:spcPct val="150000"/>
              </a:lnSpc>
            </a:pPr>
            <a:r>
              <a:rPr lang="zh-CN" altLang="en-US" sz="2000" dirty="0">
                <a:latin typeface="Microsoft YaHei" charset="-122"/>
                <a:ea typeface="Microsoft YaHei" charset="-122"/>
                <a:cs typeface="Microsoft YaHei" charset="-122"/>
              </a:rPr>
              <a:t>          则接收方返回</a:t>
            </a:r>
            <a:r>
              <a:rPr lang="en-US" altLang="zh-CN" sz="2000" dirty="0">
                <a:latin typeface="Microsoft YaHei" charset="-122"/>
                <a:ea typeface="Microsoft YaHei" charset="-122"/>
                <a:cs typeface="Microsoft YaHei" charset="-122"/>
              </a:rPr>
              <a:t>ACK7</a:t>
            </a:r>
          </a:p>
        </p:txBody>
      </p:sp>
      <p:graphicFrame>
        <p:nvGraphicFramePr>
          <p:cNvPr id="33" name="表格 32"/>
          <p:cNvGraphicFramePr>
            <a:graphicFrameLocks noGrp="1"/>
          </p:cNvGraphicFramePr>
          <p:nvPr>
            <p:extLst>
              <p:ext uri="{D42A27DB-BD31-4B8C-83A1-F6EECF244321}">
                <p14:modId xmlns:p14="http://schemas.microsoft.com/office/powerpoint/2010/main" val="165912124"/>
              </p:ext>
            </p:extLst>
          </p:nvPr>
        </p:nvGraphicFramePr>
        <p:xfrm>
          <a:off x="9006826" y="2919903"/>
          <a:ext cx="50341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tblGrid>
              <a:tr h="422870">
                <a:tc>
                  <a:txBody>
                    <a:bodyPr/>
                    <a:lstStyle/>
                    <a:p>
                      <a:pPr marL="0" algn="ctr" defTabSz="914400" rtl="0" eaLnBrk="1" latinLnBrk="0" hangingPunct="1">
                        <a:lnSpc>
                          <a:spcPct val="150000"/>
                        </a:lnSpc>
                      </a:pPr>
                      <a:r>
                        <a:rPr lang="en-US" altLang="zh-CN" sz="2000" kern="1200" dirty="0">
                          <a:solidFill>
                            <a:srgbClr val="FF0000"/>
                          </a:solidFill>
                          <a:latin typeface="Microsoft YaHei" charset="-122"/>
                          <a:ea typeface="Microsoft YaHei" charset="-122"/>
                          <a:cs typeface="Microsoft YaHei" charset="-122"/>
                        </a:rPr>
                        <a:t>3</a:t>
                      </a:r>
                      <a:endParaRPr lang="zh-CN" altLang="en-US" sz="2000" kern="1200" dirty="0">
                        <a:solidFill>
                          <a:srgbClr val="FF0000"/>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36" name="TextBox 6"/>
          <p:cNvSpPr txBox="1"/>
          <p:nvPr/>
        </p:nvSpPr>
        <p:spPr>
          <a:xfrm>
            <a:off x="498114" y="882942"/>
            <a:ext cx="11120755" cy="1200329"/>
          </a:xfrm>
          <a:prstGeom prst="rect">
            <a:avLst/>
          </a:prstGeom>
          <a:noFill/>
        </p:spPr>
        <p:txBody>
          <a:bodyPr wrap="square" rtlCol="0">
            <a:spAutoFit/>
          </a:body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生成</a:t>
            </a:r>
            <a:r>
              <a:rPr lang="en-US" altLang="zh-CN" sz="2400" dirty="0">
                <a:latin typeface="微软雅黑" panose="020B0503020204020204" charset="-122"/>
                <a:ea typeface="微软雅黑" panose="020B0503020204020204" charset="-122"/>
                <a:cs typeface="微软雅黑" panose="020B0503020204020204" charset="-122"/>
              </a:rPr>
              <a:t>ACK</a:t>
            </a:r>
            <a:r>
              <a:rPr lang="zh-CN" altLang="en-US" sz="2400" dirty="0">
                <a:latin typeface="微软雅黑" panose="020B0503020204020204" charset="-122"/>
                <a:ea typeface="微软雅黑" panose="020B0503020204020204" charset="-122"/>
                <a:cs typeface="微软雅黑" panose="020B0503020204020204" charset="-122"/>
              </a:rPr>
              <a:t>的策略：</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收到一个报文段，部分或完全填充接收数据间隔。</a:t>
            </a:r>
          </a:p>
        </p:txBody>
      </p:sp>
    </p:spTree>
    <p:extLst>
      <p:ext uri="{BB962C8B-B14F-4D97-AF65-F5344CB8AC3E}">
        <p14:creationId xmlns:p14="http://schemas.microsoft.com/office/powerpoint/2010/main" val="152978414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 name="TextBox 6"/>
          <p:cNvSpPr txBox="1"/>
          <p:nvPr/>
        </p:nvSpPr>
        <p:spPr>
          <a:xfrm>
            <a:off x="498114" y="882942"/>
            <a:ext cx="11120755" cy="581057"/>
          </a:xfrm>
          <a:prstGeom prst="rect">
            <a:avLst/>
          </a:prstGeom>
          <a:noFill/>
        </p:spPr>
        <p:txBody>
          <a:bodyPr wrap="square" rtlCol="0">
            <a:spAutoFit/>
          </a:body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4</a:t>
            </a:r>
            <a:r>
              <a:rPr lang="zh-CN" altLang="en-US" sz="2400" dirty="0">
                <a:latin typeface="微软雅黑" panose="020B0503020204020204" charset="-122"/>
                <a:ea typeface="微软雅黑" panose="020B0503020204020204" charset="-122"/>
                <a:cs typeface="微软雅黑" panose="020B0503020204020204" charset="-122"/>
              </a:rPr>
              <a:t>、查错检测，利用差错编码实现数据包传输过程中的比特查错检测（甚至纠正）。</a:t>
            </a:r>
          </a:p>
        </p:txBody>
      </p:sp>
      <p:sp>
        <p:nvSpPr>
          <p:cNvPr id="16" name="矩形 15"/>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t>三节串讲：周一周三周五。时间：</a:t>
            </a:r>
            <a:r>
              <a:rPr kumimoji="1" lang="en-US" altLang="zh-CN" sz="2000" dirty="0"/>
              <a:t>19:15-21:30</a:t>
            </a:r>
            <a:r>
              <a:rPr kumimoji="1" lang="zh-CN" altLang="en-US" sz="2000" dirty="0"/>
              <a:t>。精讲听了，才能跟上！加油！</a:t>
            </a:r>
          </a:p>
        </p:txBody>
      </p:sp>
    </p:spTree>
    <p:extLst>
      <p:ext uri="{BB962C8B-B14F-4D97-AF65-F5344CB8AC3E}">
        <p14:creationId xmlns:p14="http://schemas.microsoft.com/office/powerpoint/2010/main" val="78788816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 name="TextBox 6"/>
          <p:cNvSpPr txBox="1"/>
          <p:nvPr/>
        </p:nvSpPr>
        <p:spPr>
          <a:xfrm>
            <a:off x="498114" y="882942"/>
            <a:ext cx="11120755" cy="581057"/>
          </a:xfrm>
          <a:prstGeom prst="rect">
            <a:avLst/>
          </a:prstGeom>
          <a:noFill/>
        </p:spPr>
        <p:txBody>
          <a:bodyPr wrap="square" rtlCol="0">
            <a:spAutoFit/>
          </a:body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5</a:t>
            </a:r>
            <a:r>
              <a:rPr lang="zh-CN" altLang="en-US" sz="2400" dirty="0">
                <a:latin typeface="微软雅黑" panose="020B0503020204020204" charset="-122"/>
                <a:ea typeface="微软雅黑" panose="020B0503020204020204" charset="-122"/>
                <a:cs typeface="微软雅黑" panose="020B0503020204020204" charset="-122"/>
              </a:rPr>
              <a:t>、重传，发送方重新发送接收方没有正确接收的数据。</a:t>
            </a:r>
          </a:p>
        </p:txBody>
      </p:sp>
      <p:sp>
        <p:nvSpPr>
          <p:cNvPr id="16" name="矩形 15"/>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t>三节串讲：周一周三周五。时间：</a:t>
            </a:r>
            <a:r>
              <a:rPr kumimoji="1" lang="en-US" altLang="zh-CN" sz="2000" dirty="0"/>
              <a:t>19:15-21:30</a:t>
            </a:r>
            <a:r>
              <a:rPr kumimoji="1" lang="zh-CN" altLang="en-US" sz="2000" dirty="0"/>
              <a:t>。精讲听了，才能跟上！加油！</a:t>
            </a:r>
          </a:p>
        </p:txBody>
      </p:sp>
    </p:spTree>
    <p:extLst>
      <p:ext uri="{BB962C8B-B14F-4D97-AF65-F5344CB8AC3E}">
        <p14:creationId xmlns:p14="http://schemas.microsoft.com/office/powerpoint/2010/main" val="94966877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0" name="文本框 19"/>
          <p:cNvSpPr txBox="1"/>
          <p:nvPr/>
        </p:nvSpPr>
        <p:spPr>
          <a:xfrm>
            <a:off x="2294324" y="4837612"/>
            <a:ext cx="1263964"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发送方</a:t>
            </a:r>
          </a:p>
        </p:txBody>
      </p:sp>
      <p:graphicFrame>
        <p:nvGraphicFramePr>
          <p:cNvPr id="21" name="表格 20"/>
          <p:cNvGraphicFramePr>
            <a:graphicFrameLocks noGrp="1"/>
          </p:cNvGraphicFramePr>
          <p:nvPr/>
        </p:nvGraphicFramePr>
        <p:xfrm>
          <a:off x="1894053" y="507838"/>
          <a:ext cx="3020472" cy="1978916"/>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algn="ctr">
                        <a:lnSpc>
                          <a:spcPct val="150000"/>
                        </a:lnSpc>
                      </a:pPr>
                      <a:r>
                        <a:rPr lang="en-US" altLang="zh-CN" sz="2000" dirty="0">
                          <a:latin typeface="Microsoft YaHei" charset="-122"/>
                          <a:ea typeface="Microsoft YaHei" charset="-122"/>
                          <a:cs typeface="Microsoft YaHei" charset="-122"/>
                        </a:rPr>
                        <a:t>6</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5</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4</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3</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2</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1</a:t>
                      </a:r>
                      <a:endParaRPr lang="zh-CN" altLang="en-US" sz="2000" dirty="0">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r h="396758">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11</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10</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9</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8</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7</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1"/>
                  </a:ext>
                </a:extLst>
              </a:tr>
              <a:tr h="422870">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18</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17</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16</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15</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13</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2"/>
                  </a:ext>
                </a:extLst>
              </a:tr>
              <a:tr h="422870">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21</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20</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19</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3"/>
                  </a:ext>
                </a:extLst>
              </a:tr>
            </a:tbl>
          </a:graphicData>
        </a:graphic>
      </p:graphicFrame>
      <p:sp>
        <p:nvSpPr>
          <p:cNvPr id="30" name="文本框 29"/>
          <p:cNvSpPr txBox="1"/>
          <p:nvPr/>
        </p:nvSpPr>
        <p:spPr>
          <a:xfrm>
            <a:off x="1120191" y="1378148"/>
            <a:ext cx="768937" cy="400110"/>
          </a:xfrm>
          <a:prstGeom prst="rect">
            <a:avLst/>
          </a:prstGeom>
          <a:noFill/>
        </p:spPr>
        <p:txBody>
          <a:bodyPr wrap="square" rtlCol="0">
            <a:spAutoFit/>
          </a:bodyPr>
          <a:lstStyle/>
          <a:p>
            <a:r>
              <a:rPr kumimoji="1" lang="zh-CN" altLang="en-US" sz="2000">
                <a:latin typeface="+mn-ea"/>
              </a:rPr>
              <a:t>文件</a:t>
            </a:r>
          </a:p>
        </p:txBody>
      </p:sp>
      <p:graphicFrame>
        <p:nvGraphicFramePr>
          <p:cNvPr id="31" name="表格 30"/>
          <p:cNvGraphicFramePr>
            <a:graphicFrameLocks noGrp="1"/>
          </p:cNvGraphicFramePr>
          <p:nvPr/>
        </p:nvGraphicFramePr>
        <p:xfrm>
          <a:off x="1894053" y="3208492"/>
          <a:ext cx="302047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6</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5</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32" name="文本框 31"/>
          <p:cNvSpPr txBox="1"/>
          <p:nvPr/>
        </p:nvSpPr>
        <p:spPr>
          <a:xfrm>
            <a:off x="671012" y="3256689"/>
            <a:ext cx="1218116" cy="400110"/>
          </a:xfrm>
          <a:prstGeom prst="rect">
            <a:avLst/>
          </a:prstGeom>
          <a:noFill/>
        </p:spPr>
        <p:txBody>
          <a:bodyPr wrap="square" rtlCol="0">
            <a:spAutoFit/>
          </a:bodyPr>
          <a:lstStyle/>
          <a:p>
            <a:r>
              <a:rPr kumimoji="1" lang="en-US" altLang="zh-CN" sz="2000">
                <a:latin typeface="+mn-ea"/>
              </a:rPr>
              <a:t>TCP</a:t>
            </a:r>
            <a:r>
              <a:rPr kumimoji="1" lang="zh-CN" altLang="en-US" sz="2000" dirty="0">
                <a:latin typeface="+mn-ea"/>
              </a:rPr>
              <a:t>缓存</a:t>
            </a:r>
          </a:p>
        </p:txBody>
      </p:sp>
      <p:sp>
        <p:nvSpPr>
          <p:cNvPr id="33" name="矩形 32"/>
          <p:cNvSpPr/>
          <p:nvPr/>
        </p:nvSpPr>
        <p:spPr>
          <a:xfrm>
            <a:off x="671012" y="396221"/>
            <a:ext cx="4542673" cy="34699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34" name="表格 33"/>
          <p:cNvGraphicFramePr>
            <a:graphicFrameLocks noGrp="1"/>
          </p:cNvGraphicFramePr>
          <p:nvPr/>
        </p:nvGraphicFramePr>
        <p:xfrm>
          <a:off x="8399127" y="3243550"/>
          <a:ext cx="302047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6</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35" name="文本框 34"/>
          <p:cNvSpPr txBox="1"/>
          <p:nvPr/>
        </p:nvSpPr>
        <p:spPr>
          <a:xfrm>
            <a:off x="7176086" y="3291747"/>
            <a:ext cx="1218116" cy="400110"/>
          </a:xfrm>
          <a:prstGeom prst="rect">
            <a:avLst/>
          </a:prstGeom>
          <a:noFill/>
        </p:spPr>
        <p:txBody>
          <a:bodyPr wrap="square" rtlCol="0">
            <a:spAutoFit/>
          </a:bodyPr>
          <a:lstStyle/>
          <a:p>
            <a:r>
              <a:rPr kumimoji="1" lang="en-US" altLang="zh-CN" sz="2000">
                <a:latin typeface="+mn-ea"/>
              </a:rPr>
              <a:t>TCP</a:t>
            </a:r>
            <a:r>
              <a:rPr kumimoji="1" lang="zh-CN" altLang="en-US" sz="2000" dirty="0">
                <a:latin typeface="+mn-ea"/>
              </a:rPr>
              <a:t>缓存</a:t>
            </a:r>
          </a:p>
        </p:txBody>
      </p:sp>
      <p:sp>
        <p:nvSpPr>
          <p:cNvPr id="36" name="矩形 35"/>
          <p:cNvSpPr/>
          <p:nvPr/>
        </p:nvSpPr>
        <p:spPr>
          <a:xfrm>
            <a:off x="7176086" y="431279"/>
            <a:ext cx="4542673" cy="34699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文本框 36"/>
          <p:cNvSpPr txBox="1"/>
          <p:nvPr/>
        </p:nvSpPr>
        <p:spPr>
          <a:xfrm>
            <a:off x="9144917" y="4837612"/>
            <a:ext cx="1263964"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接收方</a:t>
            </a:r>
          </a:p>
        </p:txBody>
      </p:sp>
      <p:cxnSp>
        <p:nvCxnSpPr>
          <p:cNvPr id="38" name="直线连接符 37"/>
          <p:cNvCxnSpPr>
            <a:stCxn id="33" idx="2"/>
          </p:cNvCxnSpPr>
          <p:nvPr/>
        </p:nvCxnSpPr>
        <p:spPr>
          <a:xfrm flipH="1">
            <a:off x="2935707" y="3866147"/>
            <a:ext cx="6642" cy="6737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线箭头连接符 38"/>
          <p:cNvCxnSpPr/>
          <p:nvPr/>
        </p:nvCxnSpPr>
        <p:spPr>
          <a:xfrm flipH="1" flipV="1">
            <a:off x="9447423" y="3901204"/>
            <a:ext cx="7200" cy="673200"/>
          </a:xfrm>
          <a:prstGeom prst="straightConnector1">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直线连接符 39"/>
          <p:cNvCxnSpPr/>
          <p:nvPr/>
        </p:nvCxnSpPr>
        <p:spPr>
          <a:xfrm>
            <a:off x="2942349" y="4539916"/>
            <a:ext cx="6512274" cy="34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802105" y="5346334"/>
            <a:ext cx="10459452" cy="1200329"/>
          </a:xfrm>
          <a:prstGeom prst="rect">
            <a:avLst/>
          </a:prstGeom>
        </p:spPr>
        <p:txBody>
          <a:bodyPr wrap="square">
            <a:spAutoFit/>
          </a:bodyPr>
          <a:lstStyle/>
          <a:p>
            <a:pPr>
              <a:lnSpc>
                <a:spcPct val="150000"/>
              </a:lnSpc>
            </a:pPr>
            <a:r>
              <a:rPr lang="zh-CN" altLang="en-US" sz="2400" b="1" dirty="0">
                <a:latin typeface="微软雅黑" panose="020B0503020204020204" charset="-122"/>
                <a:ea typeface="微软雅黑" panose="020B0503020204020204" charset="-122"/>
                <a:cs typeface="微软雅黑" panose="020B0503020204020204" charset="-122"/>
              </a:rPr>
              <a:t>快速重传</a:t>
            </a: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发送方接收到对相同序号的</a:t>
            </a:r>
            <a:r>
              <a:rPr lang="en-US" altLang="zh-CN" sz="2400" dirty="0">
                <a:latin typeface="微软雅黑" panose="020B0503020204020204" charset="-122"/>
                <a:ea typeface="微软雅黑" panose="020B0503020204020204" charset="-122"/>
                <a:cs typeface="微软雅黑" panose="020B0503020204020204" charset="-122"/>
              </a:rPr>
              <a:t>3</a:t>
            </a:r>
            <a:r>
              <a:rPr lang="zh-CN" altLang="en-US" sz="2400" dirty="0">
                <a:latin typeface="微软雅黑" panose="020B0503020204020204" charset="-122"/>
                <a:ea typeface="微软雅黑" panose="020B0503020204020204" charset="-122"/>
                <a:cs typeface="微软雅黑" panose="020B0503020204020204" charset="-122"/>
              </a:rPr>
              <a:t>次重复</a:t>
            </a:r>
            <a:r>
              <a:rPr lang="en-US" altLang="zh-CN" sz="2400" dirty="0">
                <a:latin typeface="微软雅黑" panose="020B0503020204020204" charset="-122"/>
                <a:ea typeface="微软雅黑" panose="020B0503020204020204" charset="-122"/>
                <a:cs typeface="微软雅黑" panose="020B0503020204020204" charset="-122"/>
              </a:rPr>
              <a:t>ACK</a:t>
            </a:r>
            <a:r>
              <a:rPr lang="zh-CN" altLang="en-US" sz="2400" dirty="0">
                <a:latin typeface="微软雅黑" panose="020B0503020204020204" charset="-122"/>
                <a:ea typeface="微软雅黑" panose="020B0503020204020204" charset="-122"/>
                <a:cs typeface="微软雅黑" panose="020B0503020204020204" charset="-122"/>
              </a:rPr>
              <a:t>，就说明被重复确认的报文段已丢失，这时候即便没有超时，也会重发该报文段。 </a:t>
            </a:r>
          </a:p>
        </p:txBody>
      </p:sp>
    </p:spTree>
    <p:extLst>
      <p:ext uri="{BB962C8B-B14F-4D97-AF65-F5344CB8AC3E}">
        <p14:creationId xmlns:p14="http://schemas.microsoft.com/office/powerpoint/2010/main" val="205442661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 name="TextBox 6"/>
          <p:cNvSpPr txBox="1"/>
          <p:nvPr/>
        </p:nvSpPr>
        <p:spPr>
          <a:xfrm>
            <a:off x="498114" y="882942"/>
            <a:ext cx="11120755" cy="581057"/>
          </a:xfrm>
          <a:prstGeom prst="rect">
            <a:avLst/>
          </a:prstGeom>
          <a:noFill/>
        </p:spPr>
        <p:txBody>
          <a:bodyPr wrap="square" rtlCol="0">
            <a:spAutoFit/>
          </a:body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6</a:t>
            </a:r>
            <a:r>
              <a:rPr lang="zh-CN" altLang="en-US" sz="2400" dirty="0">
                <a:latin typeface="微软雅黑" panose="020B0503020204020204" charset="-122"/>
                <a:ea typeface="微软雅黑" panose="020B0503020204020204" charset="-122"/>
                <a:cs typeface="微软雅黑" panose="020B0503020204020204" charset="-122"/>
              </a:rPr>
              <a:t>、计时器，在发送方引入计时器，</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解决</a:t>
            </a:r>
            <a:r>
              <a:rPr lang="zh-CN" altLang="en-US" sz="2400" dirty="0">
                <a:latin typeface="微软雅黑" panose="020B0503020204020204" charset="-122"/>
                <a:ea typeface="微软雅黑" panose="020B0503020204020204" charset="-122"/>
                <a:cs typeface="微软雅黑" panose="020B0503020204020204" charset="-122"/>
              </a:rPr>
              <a:t>数据丢失问题。</a:t>
            </a:r>
          </a:p>
        </p:txBody>
      </p:sp>
    </p:spTree>
    <p:extLst>
      <p:ext uri="{BB962C8B-B14F-4D97-AF65-F5344CB8AC3E}">
        <p14:creationId xmlns:p14="http://schemas.microsoft.com/office/powerpoint/2010/main" val="50286663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0" name="文本框 19"/>
          <p:cNvSpPr txBox="1"/>
          <p:nvPr/>
        </p:nvSpPr>
        <p:spPr>
          <a:xfrm>
            <a:off x="2294324" y="4837612"/>
            <a:ext cx="1263964"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发送方</a:t>
            </a:r>
          </a:p>
        </p:txBody>
      </p:sp>
      <p:graphicFrame>
        <p:nvGraphicFramePr>
          <p:cNvPr id="21" name="表格 20"/>
          <p:cNvGraphicFramePr>
            <a:graphicFrameLocks noGrp="1"/>
          </p:cNvGraphicFramePr>
          <p:nvPr/>
        </p:nvGraphicFramePr>
        <p:xfrm>
          <a:off x="1894053" y="507838"/>
          <a:ext cx="3020472" cy="1978916"/>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algn="ctr">
                        <a:lnSpc>
                          <a:spcPct val="150000"/>
                        </a:lnSpc>
                      </a:pPr>
                      <a:r>
                        <a:rPr lang="en-US" altLang="zh-CN" sz="2000" dirty="0">
                          <a:latin typeface="Microsoft YaHei" charset="-122"/>
                          <a:ea typeface="Microsoft YaHei" charset="-122"/>
                          <a:cs typeface="Microsoft YaHei" charset="-122"/>
                        </a:rPr>
                        <a:t>6</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5</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4</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3</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2</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1</a:t>
                      </a:r>
                      <a:endParaRPr lang="zh-CN" altLang="en-US" sz="2000" dirty="0">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r h="396758">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11</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10</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9</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8</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7</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1"/>
                  </a:ext>
                </a:extLst>
              </a:tr>
              <a:tr h="422870">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18</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17</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16</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15</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13</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2"/>
                  </a:ext>
                </a:extLst>
              </a:tr>
              <a:tr h="422870">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21</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20</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19</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3"/>
                  </a:ext>
                </a:extLst>
              </a:tr>
            </a:tbl>
          </a:graphicData>
        </a:graphic>
      </p:graphicFrame>
      <p:sp>
        <p:nvSpPr>
          <p:cNvPr id="30" name="文本框 29"/>
          <p:cNvSpPr txBox="1"/>
          <p:nvPr/>
        </p:nvSpPr>
        <p:spPr>
          <a:xfrm>
            <a:off x="1120191" y="1378148"/>
            <a:ext cx="768937" cy="400110"/>
          </a:xfrm>
          <a:prstGeom prst="rect">
            <a:avLst/>
          </a:prstGeom>
          <a:noFill/>
        </p:spPr>
        <p:txBody>
          <a:bodyPr wrap="square" rtlCol="0">
            <a:spAutoFit/>
          </a:bodyPr>
          <a:lstStyle/>
          <a:p>
            <a:r>
              <a:rPr kumimoji="1" lang="zh-CN" altLang="en-US" sz="2000">
                <a:latin typeface="+mn-ea"/>
              </a:rPr>
              <a:t>文件</a:t>
            </a:r>
          </a:p>
        </p:txBody>
      </p:sp>
      <p:graphicFrame>
        <p:nvGraphicFramePr>
          <p:cNvPr id="31" name="表格 30"/>
          <p:cNvGraphicFramePr>
            <a:graphicFrameLocks noGrp="1"/>
          </p:cNvGraphicFramePr>
          <p:nvPr/>
        </p:nvGraphicFramePr>
        <p:xfrm>
          <a:off x="1894053" y="3208492"/>
          <a:ext cx="302047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6</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5</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32" name="文本框 31"/>
          <p:cNvSpPr txBox="1"/>
          <p:nvPr/>
        </p:nvSpPr>
        <p:spPr>
          <a:xfrm>
            <a:off x="671012" y="3256689"/>
            <a:ext cx="1218116" cy="400110"/>
          </a:xfrm>
          <a:prstGeom prst="rect">
            <a:avLst/>
          </a:prstGeom>
          <a:noFill/>
        </p:spPr>
        <p:txBody>
          <a:bodyPr wrap="square" rtlCol="0">
            <a:spAutoFit/>
          </a:bodyPr>
          <a:lstStyle/>
          <a:p>
            <a:r>
              <a:rPr kumimoji="1" lang="en-US" altLang="zh-CN" sz="2000">
                <a:latin typeface="+mn-ea"/>
              </a:rPr>
              <a:t>TCP</a:t>
            </a:r>
            <a:r>
              <a:rPr kumimoji="1" lang="zh-CN" altLang="en-US" sz="2000" dirty="0">
                <a:latin typeface="+mn-ea"/>
              </a:rPr>
              <a:t>缓存</a:t>
            </a:r>
          </a:p>
        </p:txBody>
      </p:sp>
      <p:sp>
        <p:nvSpPr>
          <p:cNvPr id="33" name="矩形 32"/>
          <p:cNvSpPr/>
          <p:nvPr/>
        </p:nvSpPr>
        <p:spPr>
          <a:xfrm>
            <a:off x="671012" y="396221"/>
            <a:ext cx="4542673" cy="34699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34" name="表格 33"/>
          <p:cNvGraphicFramePr>
            <a:graphicFrameLocks noGrp="1"/>
          </p:cNvGraphicFramePr>
          <p:nvPr/>
        </p:nvGraphicFramePr>
        <p:xfrm>
          <a:off x="8399127" y="3243550"/>
          <a:ext cx="302047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35" name="文本框 34"/>
          <p:cNvSpPr txBox="1"/>
          <p:nvPr/>
        </p:nvSpPr>
        <p:spPr>
          <a:xfrm>
            <a:off x="7176086" y="3291747"/>
            <a:ext cx="1218116" cy="400110"/>
          </a:xfrm>
          <a:prstGeom prst="rect">
            <a:avLst/>
          </a:prstGeom>
          <a:noFill/>
        </p:spPr>
        <p:txBody>
          <a:bodyPr wrap="square" rtlCol="0">
            <a:spAutoFit/>
          </a:bodyPr>
          <a:lstStyle/>
          <a:p>
            <a:r>
              <a:rPr kumimoji="1" lang="en-US" altLang="zh-CN" sz="2000">
                <a:latin typeface="+mn-ea"/>
              </a:rPr>
              <a:t>TCP</a:t>
            </a:r>
            <a:r>
              <a:rPr kumimoji="1" lang="zh-CN" altLang="en-US" sz="2000" dirty="0">
                <a:latin typeface="+mn-ea"/>
              </a:rPr>
              <a:t>缓存</a:t>
            </a:r>
          </a:p>
        </p:txBody>
      </p:sp>
      <p:sp>
        <p:nvSpPr>
          <p:cNvPr id="36" name="矩形 35"/>
          <p:cNvSpPr/>
          <p:nvPr/>
        </p:nvSpPr>
        <p:spPr>
          <a:xfrm>
            <a:off x="7176086" y="431279"/>
            <a:ext cx="4542673" cy="34699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文本框 36"/>
          <p:cNvSpPr txBox="1"/>
          <p:nvPr/>
        </p:nvSpPr>
        <p:spPr>
          <a:xfrm>
            <a:off x="9144917" y="4837612"/>
            <a:ext cx="1263964"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接收方</a:t>
            </a:r>
          </a:p>
        </p:txBody>
      </p:sp>
      <p:cxnSp>
        <p:nvCxnSpPr>
          <p:cNvPr id="38" name="直线连接符 37"/>
          <p:cNvCxnSpPr>
            <a:stCxn id="33" idx="2"/>
          </p:cNvCxnSpPr>
          <p:nvPr/>
        </p:nvCxnSpPr>
        <p:spPr>
          <a:xfrm flipH="1">
            <a:off x="2935707" y="3866147"/>
            <a:ext cx="6642" cy="6737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线箭头连接符 38"/>
          <p:cNvCxnSpPr/>
          <p:nvPr/>
        </p:nvCxnSpPr>
        <p:spPr>
          <a:xfrm flipH="1" flipV="1">
            <a:off x="9447423" y="3901204"/>
            <a:ext cx="7200" cy="673200"/>
          </a:xfrm>
          <a:prstGeom prst="straightConnector1">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直线连接符 39"/>
          <p:cNvCxnSpPr/>
          <p:nvPr/>
        </p:nvCxnSpPr>
        <p:spPr>
          <a:xfrm>
            <a:off x="2942349" y="4539916"/>
            <a:ext cx="6512274" cy="34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802105" y="5346334"/>
            <a:ext cx="10459452" cy="581057"/>
          </a:xfrm>
          <a:prstGeom prst="rect">
            <a:avLst/>
          </a:prstGeom>
        </p:spPr>
        <p:txBody>
          <a:bodyPr wrap="square">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计时器：计时器超时时间的调整。</a:t>
            </a:r>
          </a:p>
        </p:txBody>
      </p:sp>
      <p:graphicFrame>
        <p:nvGraphicFramePr>
          <p:cNvPr id="2" name="表格 1"/>
          <p:cNvGraphicFramePr>
            <a:graphicFrameLocks noGrp="1"/>
          </p:cNvGraphicFramePr>
          <p:nvPr/>
        </p:nvGraphicFramePr>
        <p:xfrm>
          <a:off x="5276713" y="3942338"/>
          <a:ext cx="1510236"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tblGrid>
              <a:tr h="422870">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91677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6" name="文本框 5"/>
          <p:cNvSpPr txBox="1"/>
          <p:nvPr/>
        </p:nvSpPr>
        <p:spPr>
          <a:xfrm>
            <a:off x="892010" y="3311580"/>
            <a:ext cx="2168525" cy="746760"/>
          </a:xfrm>
          <a:prstGeom prst="rect">
            <a:avLst/>
          </a:prstGeom>
          <a:noFill/>
        </p:spPr>
        <p:txBody>
          <a:bodyPr wrap="square" rtlCol="0">
            <a:spAutoFit/>
          </a:bodyPr>
          <a:lstStyle/>
          <a:p>
            <a:r>
              <a:rPr lang="en-US" altLang="zh-CN" sz="2130"/>
              <a:t> </a:t>
            </a:r>
            <a:r>
              <a:rPr lang="zh-CN" altLang="en-US" sz="2125" dirty="0">
                <a:sym typeface="+mn-ea"/>
              </a:rPr>
              <a:t>计算机网络概述</a:t>
            </a:r>
            <a:endParaRPr lang="zh-CN" altLang="en-US" sz="2125" dirty="0">
              <a:solidFill>
                <a:schemeClr val="tx1"/>
              </a:solidFill>
            </a:endParaRPr>
          </a:p>
          <a:p>
            <a:endParaRPr lang="zh-CN" altLang="en-US" sz="2130" dirty="0"/>
          </a:p>
        </p:txBody>
      </p:sp>
      <p:sp>
        <p:nvSpPr>
          <p:cNvPr id="7" name="文本框 6"/>
          <p:cNvSpPr txBox="1"/>
          <p:nvPr/>
        </p:nvSpPr>
        <p:spPr>
          <a:xfrm>
            <a:off x="3177375" y="1744400"/>
            <a:ext cx="5137150" cy="4023360"/>
          </a:xfrm>
          <a:prstGeom prst="rect">
            <a:avLst/>
          </a:prstGeom>
          <a:noFill/>
        </p:spPr>
        <p:txBody>
          <a:bodyPr wrap="square" rtlCol="0">
            <a:spAutoFit/>
          </a:bodyPr>
          <a:lstStyle/>
          <a:p>
            <a:r>
              <a:rPr lang="zh-CN" altLang="en-US" sz="2130" dirty="0"/>
              <a:t>第一节 计算机网络基本概念</a:t>
            </a:r>
          </a:p>
          <a:p>
            <a:endParaRPr lang="zh-CN" altLang="en-US" sz="2130" dirty="0">
              <a:solidFill>
                <a:srgbClr val="FF0000"/>
              </a:solidFill>
            </a:endParaRPr>
          </a:p>
          <a:p>
            <a:r>
              <a:rPr lang="zh-CN" altLang="en-US" sz="2130" dirty="0">
                <a:solidFill>
                  <a:srgbClr val="FF0000"/>
                </a:solidFill>
              </a:rPr>
              <a:t>第二节 计算机网络结构</a:t>
            </a:r>
          </a:p>
          <a:p>
            <a:endParaRPr lang="zh-CN" altLang="en-US" sz="2130" dirty="0"/>
          </a:p>
          <a:p>
            <a:r>
              <a:rPr lang="zh-CN" altLang="en-US" sz="2130" dirty="0"/>
              <a:t>第三节 数据交换技术</a:t>
            </a:r>
          </a:p>
          <a:p>
            <a:endParaRPr lang="zh-CN" altLang="en-US" sz="2130" dirty="0"/>
          </a:p>
          <a:p>
            <a:r>
              <a:rPr lang="zh-CN" altLang="en-US" sz="2130" dirty="0"/>
              <a:t>第四节 计算机网络性能</a:t>
            </a:r>
          </a:p>
          <a:p>
            <a:endParaRPr lang="zh-CN" altLang="en-US" sz="2130" dirty="0"/>
          </a:p>
          <a:p>
            <a:r>
              <a:rPr lang="zh-CN" altLang="en-US" sz="2130" dirty="0"/>
              <a:t>第五节 计算机网络体系结构</a:t>
            </a:r>
          </a:p>
          <a:p>
            <a:endParaRPr lang="zh-CN" altLang="en-US" sz="2130" dirty="0"/>
          </a:p>
          <a:p>
            <a:r>
              <a:rPr lang="zh-CN" altLang="en-US" sz="2130" dirty="0"/>
              <a:t>第六节 计算机网络与因特网发展简史</a:t>
            </a:r>
          </a:p>
          <a:p>
            <a:endParaRPr lang="zh-CN" altLang="en-US" sz="2130" dirty="0"/>
          </a:p>
        </p:txBody>
      </p:sp>
      <p:sp>
        <p:nvSpPr>
          <p:cNvPr id="2" name="左大括号 1"/>
          <p:cNvSpPr/>
          <p:nvPr/>
        </p:nvSpPr>
        <p:spPr>
          <a:xfrm>
            <a:off x="3060535" y="1835205"/>
            <a:ext cx="116840" cy="339534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5" name="左大括号 4"/>
          <p:cNvSpPr/>
          <p:nvPr/>
        </p:nvSpPr>
        <p:spPr>
          <a:xfrm>
            <a:off x="6722478" y="959358"/>
            <a:ext cx="524178" cy="205602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8" name="文本框 7"/>
          <p:cNvSpPr txBox="1"/>
          <p:nvPr/>
        </p:nvSpPr>
        <p:spPr>
          <a:xfrm>
            <a:off x="7567165" y="833206"/>
            <a:ext cx="3564661" cy="2308324"/>
          </a:xfrm>
          <a:prstGeom prst="rect">
            <a:avLst/>
          </a:prstGeom>
          <a:noFill/>
        </p:spPr>
        <p:txBody>
          <a:bodyPr wrap="square" rtlCol="0">
            <a:spAutoFit/>
          </a:bodyPr>
          <a:lstStyle/>
          <a:p>
            <a:pPr fontAlgn="auto">
              <a:lnSpc>
                <a:spcPct val="150000"/>
              </a:lnSpc>
            </a:pPr>
            <a:r>
              <a:rPr lang="zh-CN" altLang="en-US" sz="2400" dirty="0">
                <a:solidFill>
                  <a:schemeClr val="tx1"/>
                </a:solidFill>
              </a:rPr>
              <a:t>计算机网络的定义</a:t>
            </a:r>
            <a:endParaRPr lang="en-US" altLang="zh-CN" sz="2400" dirty="0">
              <a:solidFill>
                <a:schemeClr val="tx1"/>
              </a:solidFill>
            </a:endParaRPr>
          </a:p>
          <a:p>
            <a:pPr fontAlgn="auto">
              <a:lnSpc>
                <a:spcPct val="150000"/>
              </a:lnSpc>
            </a:pPr>
            <a:r>
              <a:rPr lang="zh-CN" altLang="en-US" sz="2400" dirty="0"/>
              <a:t>协议的定义</a:t>
            </a:r>
            <a:endParaRPr lang="en-US" altLang="zh-CN" sz="2400" dirty="0"/>
          </a:p>
          <a:p>
            <a:pPr fontAlgn="auto">
              <a:lnSpc>
                <a:spcPct val="150000"/>
              </a:lnSpc>
            </a:pPr>
            <a:r>
              <a:rPr lang="zh-CN" altLang="en-US" sz="2400" dirty="0"/>
              <a:t>计算机网络的功能</a:t>
            </a:r>
            <a:endParaRPr lang="en-US" altLang="zh-CN" sz="2400" dirty="0"/>
          </a:p>
          <a:p>
            <a:pPr fontAlgn="auto">
              <a:lnSpc>
                <a:spcPct val="150000"/>
              </a:lnSpc>
            </a:pPr>
            <a:r>
              <a:rPr lang="zh-CN" altLang="en-US" sz="2400" dirty="0"/>
              <a:t>计算机网络的分类</a:t>
            </a:r>
            <a:endParaRPr lang="en-US" altLang="zh-CN" sz="2400" dirty="0">
              <a:solidFill>
                <a:schemeClr val="tx1"/>
              </a:solidFill>
            </a:endParaRPr>
          </a:p>
        </p:txBody>
      </p:sp>
    </p:spTree>
    <p:custDataLst>
      <p:tags r:id="rId1"/>
    </p:custDataLst>
    <p:extLst>
      <p:ext uri="{BB962C8B-B14F-4D97-AF65-F5344CB8AC3E}">
        <p14:creationId xmlns:p14="http://schemas.microsoft.com/office/powerpoint/2010/main" val="8118411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TextBox 4"/>
          <p:cNvSpPr txBox="1"/>
          <p:nvPr/>
        </p:nvSpPr>
        <p:spPr>
          <a:xfrm>
            <a:off x="755209" y="1231928"/>
            <a:ext cx="10978515" cy="2862322"/>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计时器超时时间设置：</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err="1">
                <a:solidFill>
                  <a:srgbClr val="FF0000"/>
                </a:solidFill>
                <a:latin typeface="微软雅黑" panose="020B0503020204020204" charset="-122"/>
                <a:ea typeface="微软雅黑" panose="020B0503020204020204" charset="-122"/>
                <a:cs typeface="微软雅黑" panose="020B0503020204020204" charset="-122"/>
              </a:rPr>
              <a:t>TimeoutInerval</a:t>
            </a:r>
            <a:r>
              <a:rPr lang="en-US" altLang="zh-CN" sz="2400" dirty="0">
                <a:solidFill>
                  <a:srgbClr val="FF0000"/>
                </a:solidFill>
                <a:latin typeface="微软雅黑" panose="020B0503020204020204" charset="-122"/>
                <a:ea typeface="微软雅黑" panose="020B0503020204020204" charset="-122"/>
                <a:cs typeface="微软雅黑" panose="020B0503020204020204" charset="-122"/>
              </a:rPr>
              <a:t>=EstimatedRTT+4×DevRTT</a:t>
            </a:r>
          </a:p>
          <a:p>
            <a:pPr>
              <a:lnSpc>
                <a:spcPct val="150000"/>
              </a:lnSpc>
            </a:pPr>
            <a:endParaRPr lang="en-US" altLang="zh-CN" sz="2400" dirty="0">
              <a:solidFill>
                <a:srgbClr val="FF0000"/>
              </a:solidFill>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a:t>
            </a:r>
            <a:r>
              <a:rPr lang="en-US" altLang="zh-CN" sz="2400" dirty="0" err="1">
                <a:latin typeface="微软雅黑" panose="020B0503020204020204" charset="-122"/>
                <a:ea typeface="微软雅黑" panose="020B0503020204020204" charset="-122"/>
                <a:cs typeface="微软雅黑" panose="020B0503020204020204" charset="-122"/>
              </a:rPr>
              <a:t>EstimatedRTT</a:t>
            </a:r>
            <a:r>
              <a:rPr lang="zh-CN" altLang="en-US" sz="2400" dirty="0">
                <a:latin typeface="微软雅黑" panose="020B0503020204020204" charset="-122"/>
                <a:ea typeface="微软雅黑" panose="020B0503020204020204" charset="-122"/>
                <a:cs typeface="微软雅黑" panose="020B0503020204020204" charset="-122"/>
              </a:rPr>
              <a:t>：抽样</a:t>
            </a:r>
            <a:r>
              <a:rPr lang="en-US" altLang="zh-CN" sz="2400" dirty="0">
                <a:latin typeface="微软雅黑" panose="020B0503020204020204" charset="-122"/>
                <a:ea typeface="微软雅黑" panose="020B0503020204020204" charset="-122"/>
                <a:cs typeface="微软雅黑" panose="020B0503020204020204" charset="-122"/>
              </a:rPr>
              <a:t>RTT</a:t>
            </a:r>
            <a:r>
              <a:rPr lang="zh-CN" altLang="en-US" sz="2400" dirty="0">
                <a:latin typeface="微软雅黑" panose="020B0503020204020204" charset="-122"/>
                <a:ea typeface="微软雅黑" panose="020B0503020204020204" charset="-122"/>
                <a:cs typeface="微软雅黑" panose="020B0503020204020204" charset="-122"/>
              </a:rPr>
              <a:t>的加权移动平均值。</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a:t>
            </a:r>
            <a:r>
              <a:rPr lang="en-US" altLang="zh-CN" sz="2400" dirty="0" err="1">
                <a:latin typeface="微软雅黑" panose="020B0503020204020204" charset="-122"/>
                <a:ea typeface="微软雅黑" panose="020B0503020204020204" charset="-122"/>
                <a:cs typeface="微软雅黑" panose="020B0503020204020204" charset="-122"/>
              </a:rPr>
              <a:t>DevRTT</a:t>
            </a:r>
            <a:r>
              <a:rPr lang="zh-CN" altLang="en-US" sz="2400" dirty="0">
                <a:latin typeface="微软雅黑" panose="020B0503020204020204" charset="-122"/>
                <a:ea typeface="微软雅黑" panose="020B0503020204020204" charset="-122"/>
                <a:cs typeface="微软雅黑" panose="020B0503020204020204" charset="-122"/>
              </a:rPr>
              <a:t>：偏差</a:t>
            </a:r>
            <a:r>
              <a:rPr lang="en-US" altLang="zh-CN" sz="2400" dirty="0">
                <a:latin typeface="微软雅黑" panose="020B0503020204020204" charset="-122"/>
                <a:ea typeface="微软雅黑" panose="020B0503020204020204" charset="-122"/>
                <a:cs typeface="微软雅黑" panose="020B0503020204020204" charset="-122"/>
              </a:rPr>
              <a:t>RTT</a:t>
            </a:r>
            <a:endParaRPr lang="zh-CN" altLang="en-US" sz="24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11481714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0" y="2508225"/>
            <a:ext cx="1651413" cy="1323439"/>
          </a:xfrm>
          <a:prstGeom prst="rect">
            <a:avLst/>
          </a:prstGeom>
          <a:noFill/>
        </p:spPr>
        <p:txBody>
          <a:bodyPr wrap="square" rtlCol="0">
            <a:spAutoFit/>
          </a:bodyPr>
          <a:lstStyle/>
          <a:p>
            <a:pPr>
              <a:lnSpc>
                <a:spcPct val="200000"/>
              </a:lnSpc>
            </a:pPr>
            <a:r>
              <a:rPr lang="zh-CN" altLang="en-US" sz="2000" dirty="0"/>
              <a:t>传输控制</a:t>
            </a:r>
            <a:endParaRPr lang="en-US" altLang="zh-CN" sz="2000" dirty="0"/>
          </a:p>
          <a:p>
            <a:pPr>
              <a:lnSpc>
                <a:spcPct val="200000"/>
              </a:lnSpc>
            </a:pPr>
            <a:r>
              <a:rPr lang="zh-CN" altLang="en-US" sz="2000" dirty="0"/>
              <a:t>协议（</a:t>
            </a:r>
            <a:r>
              <a:rPr lang="en-US" altLang="zh-CN" sz="2000" dirty="0"/>
              <a:t>TCP</a:t>
            </a:r>
            <a:r>
              <a:rPr lang="zh-CN" altLang="en-US" sz="2000" dirty="0"/>
              <a:t>）</a:t>
            </a:r>
          </a:p>
        </p:txBody>
      </p:sp>
      <p:sp>
        <p:nvSpPr>
          <p:cNvPr id="6" name="文本框 5"/>
          <p:cNvSpPr txBox="1"/>
          <p:nvPr/>
        </p:nvSpPr>
        <p:spPr>
          <a:xfrm>
            <a:off x="1966008" y="627391"/>
            <a:ext cx="4763643" cy="5078313"/>
          </a:xfrm>
          <a:prstGeom prst="rect">
            <a:avLst/>
          </a:prstGeom>
          <a:noFill/>
        </p:spPr>
        <p:txBody>
          <a:bodyPr wrap="square" rtlCol="0">
            <a:spAutoFit/>
          </a:bodyPr>
          <a:lstStyle/>
          <a:p>
            <a:pPr>
              <a:lnSpc>
                <a:spcPct val="150000"/>
              </a:lnSpc>
            </a:pPr>
            <a:r>
              <a:rPr lang="en-US" altLang="zh-CN" sz="2400" dirty="0"/>
              <a:t>TCP</a:t>
            </a:r>
            <a:r>
              <a:rPr lang="zh-CN" altLang="en-US" sz="2400" dirty="0"/>
              <a:t>报文段结构</a:t>
            </a:r>
            <a:endParaRPr lang="en-US" altLang="zh-CN" sz="2400" dirty="0"/>
          </a:p>
          <a:p>
            <a:pPr>
              <a:lnSpc>
                <a:spcPct val="150000"/>
              </a:lnSpc>
            </a:pPr>
            <a:endParaRPr lang="en-US" altLang="zh-CN" sz="2400" dirty="0"/>
          </a:p>
          <a:p>
            <a:pPr>
              <a:lnSpc>
                <a:spcPct val="150000"/>
              </a:lnSpc>
            </a:pPr>
            <a:r>
              <a:rPr lang="en-US" altLang="zh-CN" sz="2400" dirty="0"/>
              <a:t>TCP</a:t>
            </a:r>
            <a:r>
              <a:rPr lang="zh-CN" altLang="en-US" sz="2400" dirty="0"/>
              <a:t>连接管理</a:t>
            </a:r>
            <a:endParaRPr lang="en-US" altLang="zh-CN" sz="2400" dirty="0"/>
          </a:p>
          <a:p>
            <a:pPr>
              <a:lnSpc>
                <a:spcPct val="150000"/>
              </a:lnSpc>
            </a:pPr>
            <a:endParaRPr lang="en-US" altLang="zh-CN" sz="2400" dirty="0"/>
          </a:p>
          <a:p>
            <a:pPr>
              <a:lnSpc>
                <a:spcPct val="150000"/>
              </a:lnSpc>
            </a:pPr>
            <a:r>
              <a:rPr lang="en-US" altLang="zh-CN" sz="2400" dirty="0"/>
              <a:t>TCP</a:t>
            </a:r>
            <a:r>
              <a:rPr lang="zh-CN" altLang="en-US" sz="2400" dirty="0"/>
              <a:t>可靠数据传输</a:t>
            </a:r>
            <a:endParaRPr lang="en-US" altLang="zh-CN" sz="2400" dirty="0"/>
          </a:p>
          <a:p>
            <a:pPr>
              <a:lnSpc>
                <a:spcPct val="150000"/>
              </a:lnSpc>
            </a:pPr>
            <a:endParaRPr lang="en-US" altLang="zh-CN" sz="2400" dirty="0"/>
          </a:p>
          <a:p>
            <a:pPr>
              <a:lnSpc>
                <a:spcPct val="150000"/>
              </a:lnSpc>
            </a:pPr>
            <a:r>
              <a:rPr lang="en-US" altLang="zh-CN" sz="2400" dirty="0">
                <a:solidFill>
                  <a:srgbClr val="FF0000"/>
                </a:solidFill>
              </a:rPr>
              <a:t>TCP</a:t>
            </a:r>
            <a:r>
              <a:rPr lang="zh-CN" altLang="en-US" sz="2400" dirty="0">
                <a:solidFill>
                  <a:srgbClr val="FF0000"/>
                </a:solidFill>
              </a:rPr>
              <a:t>流量控制</a:t>
            </a:r>
            <a:endParaRPr lang="en-US" altLang="zh-CN" sz="2400" dirty="0">
              <a:solidFill>
                <a:srgbClr val="FF0000"/>
              </a:solidFill>
            </a:endParaRPr>
          </a:p>
          <a:p>
            <a:pPr>
              <a:lnSpc>
                <a:spcPct val="150000"/>
              </a:lnSpc>
            </a:pPr>
            <a:endParaRPr lang="en-US" altLang="zh-CN" sz="2400" dirty="0"/>
          </a:p>
          <a:p>
            <a:pPr>
              <a:lnSpc>
                <a:spcPct val="150000"/>
              </a:lnSpc>
            </a:pPr>
            <a:r>
              <a:rPr lang="en-US" altLang="zh-CN" sz="2400" dirty="0"/>
              <a:t>TCP</a:t>
            </a:r>
            <a:r>
              <a:rPr lang="zh-CN" altLang="en-US" sz="2400" dirty="0"/>
              <a:t>拥塞控制</a:t>
            </a:r>
          </a:p>
        </p:txBody>
      </p:sp>
      <p:sp>
        <p:nvSpPr>
          <p:cNvPr id="9" name="左大括号 8"/>
          <p:cNvSpPr/>
          <p:nvPr/>
        </p:nvSpPr>
        <p:spPr>
          <a:xfrm>
            <a:off x="1336818" y="977405"/>
            <a:ext cx="629190" cy="437828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 name="左大括号 6"/>
          <p:cNvSpPr/>
          <p:nvPr/>
        </p:nvSpPr>
        <p:spPr>
          <a:xfrm>
            <a:off x="4140978" y="1128707"/>
            <a:ext cx="632190" cy="17973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8" name="文本框 7"/>
          <p:cNvSpPr txBox="1"/>
          <p:nvPr/>
        </p:nvSpPr>
        <p:spPr>
          <a:xfrm>
            <a:off x="4773168" y="829788"/>
            <a:ext cx="4641786" cy="2308324"/>
          </a:xfrm>
          <a:prstGeom prst="rect">
            <a:avLst/>
          </a:prstGeom>
          <a:noFill/>
        </p:spPr>
        <p:txBody>
          <a:bodyPr wrap="square" rtlCol="0">
            <a:spAutoFit/>
          </a:bodyPr>
          <a:lstStyle/>
          <a:p>
            <a:pPr>
              <a:lnSpc>
                <a:spcPct val="150000"/>
              </a:lnSpc>
            </a:pPr>
            <a:r>
              <a:rPr lang="zh-CN" altLang="en-US" sz="2400" dirty="0"/>
              <a:t>建立连接：三次握手</a:t>
            </a: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r>
              <a:rPr lang="zh-CN" altLang="en-US" sz="2400" dirty="0"/>
              <a:t>拆除连接：四次挥手</a:t>
            </a:r>
          </a:p>
        </p:txBody>
      </p:sp>
    </p:spTree>
    <p:extLst>
      <p:ext uri="{BB962C8B-B14F-4D97-AF65-F5344CB8AC3E}">
        <p14:creationId xmlns:p14="http://schemas.microsoft.com/office/powerpoint/2010/main" val="115279251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p:cNvSpPr txBox="1"/>
          <p:nvPr/>
        </p:nvSpPr>
        <p:spPr>
          <a:xfrm>
            <a:off x="1135025" y="2138093"/>
            <a:ext cx="10002190" cy="646331"/>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rPr>
              <a:t>流量控制：协调发送方与接收方的数据</a:t>
            </a:r>
            <a:r>
              <a:rPr lang="zh-CN" altLang="en-US" sz="2400" dirty="0">
                <a:solidFill>
                  <a:srgbClr val="FF0000"/>
                </a:solidFill>
                <a:latin typeface="微软雅黑" panose="020B0503020204020204" charset="-122"/>
                <a:ea typeface="微软雅黑" panose="020B0503020204020204" charset="-122"/>
              </a:rPr>
              <a:t>发送与接收速度</a:t>
            </a:r>
            <a:r>
              <a:rPr lang="zh-CN" altLang="en-US" sz="2400" dirty="0">
                <a:latin typeface="微软雅黑" panose="020B0503020204020204" charset="-122"/>
                <a:ea typeface="微软雅黑" panose="020B0503020204020204" charset="-122"/>
              </a:rPr>
              <a:t>。</a:t>
            </a:r>
          </a:p>
        </p:txBody>
      </p:sp>
      <p:sp>
        <p:nvSpPr>
          <p:cNvPr id="7" name="TextBox 4"/>
          <p:cNvSpPr txBox="1"/>
          <p:nvPr/>
        </p:nvSpPr>
        <p:spPr>
          <a:xfrm>
            <a:off x="1135025" y="2959850"/>
            <a:ext cx="10002190" cy="1200329"/>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rPr>
              <a:t>在通信过程中，接收方设置报文段的</a:t>
            </a:r>
            <a:r>
              <a:rPr lang="zh-CN" altLang="en-US" sz="2400" dirty="0">
                <a:solidFill>
                  <a:srgbClr val="FF0000"/>
                </a:solidFill>
                <a:latin typeface="微软雅黑" panose="020B0503020204020204" charset="-122"/>
                <a:ea typeface="微软雅黑" panose="020B0503020204020204" charset="-122"/>
              </a:rPr>
              <a:t>接收窗口字段</a:t>
            </a:r>
            <a:r>
              <a:rPr lang="zh-CN" altLang="en-US" sz="2400" dirty="0">
                <a:latin typeface="微软雅黑" panose="020B0503020204020204" charset="-122"/>
                <a:ea typeface="微软雅黑" panose="020B0503020204020204" charset="-122"/>
              </a:rPr>
              <a:t>来将窗口大小通知给发送方。 </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8304" y="4789602"/>
            <a:ext cx="1531937" cy="1531937"/>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9228" y="4789602"/>
            <a:ext cx="1531937" cy="1531937"/>
          </a:xfrm>
          <a:prstGeom prst="rect">
            <a:avLst/>
          </a:prstGeom>
        </p:spPr>
      </p:pic>
      <p:sp>
        <p:nvSpPr>
          <p:cNvPr id="6" name="圆角矩形标注 5"/>
          <p:cNvSpPr/>
          <p:nvPr/>
        </p:nvSpPr>
        <p:spPr>
          <a:xfrm>
            <a:off x="4233178" y="4670909"/>
            <a:ext cx="2043113" cy="757237"/>
          </a:xfrm>
          <a:prstGeom prst="wedgeRoundRectCallout">
            <a:avLst>
              <a:gd name="adj1" fmla="val -82371"/>
              <a:gd name="adj2" fmla="val 6250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兄</a:t>
            </a:r>
            <a:r>
              <a:rPr kumimoji="1" lang="en-US" altLang="zh-CN" dirty="0" err="1"/>
              <a:t>dei</a:t>
            </a:r>
            <a:r>
              <a:rPr kumimoji="1" lang="zh-CN" altLang="en-US" dirty="0"/>
              <a:t>，我这里还能来</a:t>
            </a:r>
            <a:r>
              <a:rPr kumimoji="1" lang="en-US" altLang="zh-CN" dirty="0"/>
              <a:t>3</a:t>
            </a:r>
            <a:r>
              <a:rPr kumimoji="1" lang="zh-CN" altLang="en-US" dirty="0"/>
              <a:t>个分组！</a:t>
            </a:r>
          </a:p>
        </p:txBody>
      </p:sp>
      <p:sp>
        <p:nvSpPr>
          <p:cNvPr id="9" name="圆角矩形标注 8"/>
          <p:cNvSpPr/>
          <p:nvPr/>
        </p:nvSpPr>
        <p:spPr>
          <a:xfrm>
            <a:off x="9094102" y="4628047"/>
            <a:ext cx="2043113" cy="757237"/>
          </a:xfrm>
          <a:prstGeom prst="wedgeRoundRectCallout">
            <a:avLst>
              <a:gd name="adj1" fmla="val -82371"/>
              <a:gd name="adj2" fmla="val 6250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兄</a:t>
            </a:r>
            <a:r>
              <a:rPr kumimoji="1" lang="en-US" altLang="zh-CN" dirty="0" err="1"/>
              <a:t>dei</a:t>
            </a:r>
            <a:r>
              <a:rPr kumimoji="1" lang="zh-CN" altLang="en-US" dirty="0"/>
              <a:t>，我这里还能来</a:t>
            </a:r>
            <a:r>
              <a:rPr kumimoji="1" lang="en-US" altLang="zh-CN" dirty="0"/>
              <a:t>5</a:t>
            </a:r>
            <a:r>
              <a:rPr kumimoji="1" lang="zh-CN" altLang="en-US" dirty="0"/>
              <a:t>个分组！</a:t>
            </a:r>
          </a:p>
        </p:txBody>
      </p:sp>
    </p:spTree>
    <p:extLst>
      <p:ext uri="{BB962C8B-B14F-4D97-AF65-F5344CB8AC3E}">
        <p14:creationId xmlns:p14="http://schemas.microsoft.com/office/powerpoint/2010/main" val="49780457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0" y="2508225"/>
            <a:ext cx="1651413" cy="1323439"/>
          </a:xfrm>
          <a:prstGeom prst="rect">
            <a:avLst/>
          </a:prstGeom>
          <a:noFill/>
        </p:spPr>
        <p:txBody>
          <a:bodyPr wrap="square" rtlCol="0">
            <a:spAutoFit/>
          </a:bodyPr>
          <a:lstStyle/>
          <a:p>
            <a:pPr>
              <a:lnSpc>
                <a:spcPct val="200000"/>
              </a:lnSpc>
            </a:pPr>
            <a:r>
              <a:rPr lang="zh-CN" altLang="en-US" sz="2000" dirty="0"/>
              <a:t>传输控制</a:t>
            </a:r>
            <a:endParaRPr lang="en-US" altLang="zh-CN" sz="2000" dirty="0"/>
          </a:p>
          <a:p>
            <a:pPr>
              <a:lnSpc>
                <a:spcPct val="200000"/>
              </a:lnSpc>
            </a:pPr>
            <a:r>
              <a:rPr lang="zh-CN" altLang="en-US" sz="2000" dirty="0"/>
              <a:t>协议（</a:t>
            </a:r>
            <a:r>
              <a:rPr lang="en-US" altLang="zh-CN" sz="2000" dirty="0"/>
              <a:t>TCP</a:t>
            </a:r>
            <a:r>
              <a:rPr lang="zh-CN" altLang="en-US" sz="2000" dirty="0"/>
              <a:t>）</a:t>
            </a:r>
          </a:p>
        </p:txBody>
      </p:sp>
      <p:sp>
        <p:nvSpPr>
          <p:cNvPr id="6" name="文本框 5"/>
          <p:cNvSpPr txBox="1"/>
          <p:nvPr/>
        </p:nvSpPr>
        <p:spPr>
          <a:xfrm>
            <a:off x="1966008" y="627391"/>
            <a:ext cx="4763643" cy="5078313"/>
          </a:xfrm>
          <a:prstGeom prst="rect">
            <a:avLst/>
          </a:prstGeom>
          <a:noFill/>
        </p:spPr>
        <p:txBody>
          <a:bodyPr wrap="square" rtlCol="0">
            <a:spAutoFit/>
          </a:bodyPr>
          <a:lstStyle/>
          <a:p>
            <a:pPr>
              <a:lnSpc>
                <a:spcPct val="150000"/>
              </a:lnSpc>
            </a:pPr>
            <a:r>
              <a:rPr lang="en-US" altLang="zh-CN" sz="2400" dirty="0"/>
              <a:t>TCP</a:t>
            </a:r>
            <a:r>
              <a:rPr lang="zh-CN" altLang="en-US" sz="2400" dirty="0"/>
              <a:t>报文段结构</a:t>
            </a:r>
            <a:endParaRPr lang="en-US" altLang="zh-CN" sz="2400" dirty="0"/>
          </a:p>
          <a:p>
            <a:pPr>
              <a:lnSpc>
                <a:spcPct val="150000"/>
              </a:lnSpc>
            </a:pPr>
            <a:endParaRPr lang="en-US" altLang="zh-CN" sz="2400" dirty="0"/>
          </a:p>
          <a:p>
            <a:pPr>
              <a:lnSpc>
                <a:spcPct val="150000"/>
              </a:lnSpc>
            </a:pPr>
            <a:r>
              <a:rPr lang="en-US" altLang="zh-CN" sz="2400" dirty="0"/>
              <a:t>TCP</a:t>
            </a:r>
            <a:r>
              <a:rPr lang="zh-CN" altLang="en-US" sz="2400" dirty="0"/>
              <a:t>连接管理</a:t>
            </a:r>
            <a:endParaRPr lang="en-US" altLang="zh-CN" sz="2400" dirty="0"/>
          </a:p>
          <a:p>
            <a:pPr>
              <a:lnSpc>
                <a:spcPct val="150000"/>
              </a:lnSpc>
            </a:pPr>
            <a:endParaRPr lang="en-US" altLang="zh-CN" sz="2400" dirty="0"/>
          </a:p>
          <a:p>
            <a:pPr>
              <a:lnSpc>
                <a:spcPct val="150000"/>
              </a:lnSpc>
            </a:pPr>
            <a:r>
              <a:rPr lang="en-US" altLang="zh-CN" sz="2400" dirty="0"/>
              <a:t>TCP</a:t>
            </a:r>
            <a:r>
              <a:rPr lang="zh-CN" altLang="en-US" sz="2400" dirty="0"/>
              <a:t>可靠数据传输</a:t>
            </a:r>
            <a:endParaRPr lang="en-US" altLang="zh-CN" sz="2400" dirty="0"/>
          </a:p>
          <a:p>
            <a:pPr>
              <a:lnSpc>
                <a:spcPct val="150000"/>
              </a:lnSpc>
            </a:pPr>
            <a:endParaRPr lang="en-US" altLang="zh-CN" sz="2400" dirty="0"/>
          </a:p>
          <a:p>
            <a:pPr>
              <a:lnSpc>
                <a:spcPct val="150000"/>
              </a:lnSpc>
            </a:pPr>
            <a:r>
              <a:rPr lang="en-US" altLang="zh-CN" sz="2400" dirty="0"/>
              <a:t>TCP</a:t>
            </a:r>
            <a:r>
              <a:rPr lang="zh-CN" altLang="en-US" sz="2400" dirty="0"/>
              <a:t>流量控制</a:t>
            </a:r>
            <a:endParaRPr lang="en-US" altLang="zh-CN" sz="2400" dirty="0"/>
          </a:p>
          <a:p>
            <a:pPr>
              <a:lnSpc>
                <a:spcPct val="150000"/>
              </a:lnSpc>
            </a:pPr>
            <a:endParaRPr lang="en-US" altLang="zh-CN" sz="2400" dirty="0"/>
          </a:p>
          <a:p>
            <a:pPr>
              <a:lnSpc>
                <a:spcPct val="150000"/>
              </a:lnSpc>
            </a:pPr>
            <a:r>
              <a:rPr lang="en-US" altLang="zh-CN" sz="2400" dirty="0">
                <a:solidFill>
                  <a:srgbClr val="FF0000"/>
                </a:solidFill>
              </a:rPr>
              <a:t>TCP</a:t>
            </a:r>
            <a:r>
              <a:rPr lang="zh-CN" altLang="en-US" sz="2400" dirty="0">
                <a:solidFill>
                  <a:srgbClr val="FF0000"/>
                </a:solidFill>
              </a:rPr>
              <a:t>拥塞控制</a:t>
            </a:r>
          </a:p>
        </p:txBody>
      </p:sp>
      <p:sp>
        <p:nvSpPr>
          <p:cNvPr id="9" name="左大括号 8"/>
          <p:cNvSpPr/>
          <p:nvPr/>
        </p:nvSpPr>
        <p:spPr>
          <a:xfrm>
            <a:off x="1336818" y="977405"/>
            <a:ext cx="629190" cy="437828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 name="左大括号 6"/>
          <p:cNvSpPr/>
          <p:nvPr/>
        </p:nvSpPr>
        <p:spPr>
          <a:xfrm>
            <a:off x="4140978" y="1128707"/>
            <a:ext cx="632190" cy="17973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8" name="文本框 7"/>
          <p:cNvSpPr txBox="1"/>
          <p:nvPr/>
        </p:nvSpPr>
        <p:spPr>
          <a:xfrm>
            <a:off x="4773168" y="829788"/>
            <a:ext cx="4641786" cy="2308324"/>
          </a:xfrm>
          <a:prstGeom prst="rect">
            <a:avLst/>
          </a:prstGeom>
          <a:noFill/>
        </p:spPr>
        <p:txBody>
          <a:bodyPr wrap="square" rtlCol="0">
            <a:spAutoFit/>
          </a:bodyPr>
          <a:lstStyle/>
          <a:p>
            <a:pPr>
              <a:lnSpc>
                <a:spcPct val="150000"/>
              </a:lnSpc>
            </a:pPr>
            <a:r>
              <a:rPr lang="zh-CN" altLang="en-US" sz="2400" dirty="0"/>
              <a:t>建立连接：三次握手</a:t>
            </a: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r>
              <a:rPr lang="zh-CN" altLang="en-US" sz="2400" dirty="0"/>
              <a:t>拆除连接：四次挥手</a:t>
            </a:r>
          </a:p>
        </p:txBody>
      </p:sp>
    </p:spTree>
    <p:extLst>
      <p:ext uri="{BB962C8B-B14F-4D97-AF65-F5344CB8AC3E}">
        <p14:creationId xmlns:p14="http://schemas.microsoft.com/office/powerpoint/2010/main" val="115362064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文本框 1"/>
          <p:cNvSpPr txBox="1"/>
          <p:nvPr/>
        </p:nvSpPr>
        <p:spPr>
          <a:xfrm>
            <a:off x="734649" y="1548203"/>
            <a:ext cx="10563698" cy="1754326"/>
          </a:xfrm>
          <a:prstGeom prst="rect">
            <a:avLst/>
          </a:prstGeom>
          <a:noFill/>
        </p:spPr>
        <p:txBody>
          <a:bodyPr wrap="square" rtlCol="0">
            <a:spAutoFit/>
          </a:bodyPr>
          <a:lstStyle/>
          <a:p>
            <a:pPr fontAlgn="auto">
              <a:lnSpc>
                <a:spcPct val="150000"/>
              </a:lnSpc>
            </a:pPr>
            <a:r>
              <a:rPr lang="zh-CN" altLang="en-US" sz="2400" b="1">
                <a:latin typeface="Microsoft YaHei" charset="-122"/>
                <a:ea typeface="Microsoft YaHei" charset="-122"/>
                <a:cs typeface="Microsoft YaHei" charset="-122"/>
                <a:sym typeface="+mn-ea"/>
              </a:rPr>
              <a:t>网络</a:t>
            </a:r>
            <a:r>
              <a:rPr lang="zh-CN" altLang="en-US" sz="2400" b="1" dirty="0">
                <a:latin typeface="Microsoft YaHei" charset="-122"/>
                <a:ea typeface="Microsoft YaHei" charset="-122"/>
                <a:cs typeface="Microsoft YaHei" charset="-122"/>
                <a:sym typeface="+mn-ea"/>
              </a:rPr>
              <a:t>拥塞</a:t>
            </a:r>
            <a:r>
              <a:rPr lang="zh-CN" altLang="en-US" sz="2400" dirty="0">
                <a:latin typeface="Microsoft YaHei" charset="-122"/>
                <a:ea typeface="Microsoft YaHei" charset="-122"/>
                <a:cs typeface="Microsoft YaHei" charset="-122"/>
                <a:sym typeface="+mn-ea"/>
              </a:rPr>
              <a:t>：</a:t>
            </a:r>
            <a:r>
              <a:rPr lang="zh-CN" altLang="en-US" sz="2400" b="1" dirty="0">
                <a:latin typeface="Microsoft YaHei" charset="-122"/>
                <a:ea typeface="Microsoft YaHei" charset="-122"/>
                <a:cs typeface="Microsoft YaHei" charset="-122"/>
                <a:sym typeface="+mn-ea"/>
              </a:rPr>
              <a:t>太多</a:t>
            </a:r>
            <a:r>
              <a:rPr lang="zh-CN" altLang="en-US" sz="2400" dirty="0">
                <a:latin typeface="Microsoft YaHei" charset="-122"/>
                <a:ea typeface="Microsoft YaHei" charset="-122"/>
                <a:cs typeface="Microsoft YaHei" charset="-122"/>
                <a:sym typeface="+mn-ea"/>
              </a:rPr>
              <a:t>的主机以</a:t>
            </a:r>
            <a:r>
              <a:rPr lang="zh-CN" altLang="en-US" sz="2400" b="1" dirty="0">
                <a:latin typeface="Microsoft YaHei" charset="-122"/>
                <a:ea typeface="Microsoft YaHei" charset="-122"/>
                <a:cs typeface="Microsoft YaHei" charset="-122"/>
                <a:sym typeface="+mn-ea"/>
              </a:rPr>
              <a:t>太快</a:t>
            </a:r>
            <a:r>
              <a:rPr lang="zh-CN" altLang="en-US" sz="2400" dirty="0">
                <a:latin typeface="Microsoft YaHei" charset="-122"/>
                <a:ea typeface="Microsoft YaHei" charset="-122"/>
                <a:cs typeface="Microsoft YaHei" charset="-122"/>
                <a:sym typeface="+mn-ea"/>
              </a:rPr>
              <a:t>的速度向网络中发送</a:t>
            </a:r>
            <a:r>
              <a:rPr lang="zh-CN" altLang="en-US" sz="2400" b="1" dirty="0">
                <a:latin typeface="Microsoft YaHei" charset="-122"/>
                <a:ea typeface="Microsoft YaHei" charset="-122"/>
                <a:cs typeface="Microsoft YaHei" charset="-122"/>
                <a:sym typeface="+mn-ea"/>
              </a:rPr>
              <a:t>太多</a:t>
            </a:r>
            <a:r>
              <a:rPr lang="zh-CN" altLang="en-US" sz="2400" dirty="0">
                <a:latin typeface="Microsoft YaHei" charset="-122"/>
                <a:ea typeface="Microsoft YaHei" charset="-122"/>
                <a:cs typeface="Microsoft YaHei" charset="-122"/>
                <a:sym typeface="+mn-ea"/>
              </a:rPr>
              <a:t>的数据，超出了网络处理能力，导致大量数据分组拥挤在中间设备队列中等待转发，</a:t>
            </a:r>
            <a:r>
              <a:rPr lang="zh-CN" altLang="en-US" sz="2400" b="1" dirty="0">
                <a:latin typeface="Microsoft YaHei" charset="-122"/>
                <a:ea typeface="Microsoft YaHei" charset="-122"/>
                <a:cs typeface="Microsoft YaHei" charset="-122"/>
                <a:sym typeface="+mn-ea"/>
              </a:rPr>
              <a:t>网络性能</a:t>
            </a:r>
            <a:r>
              <a:rPr lang="zh-CN" altLang="en-US" sz="2400" dirty="0">
                <a:latin typeface="Microsoft YaHei" charset="-122"/>
                <a:ea typeface="Microsoft YaHei" charset="-122"/>
                <a:cs typeface="Microsoft YaHei" charset="-122"/>
                <a:sym typeface="+mn-ea"/>
              </a:rPr>
              <a:t>显著下降的现象。</a:t>
            </a:r>
            <a:endParaRPr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91856768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8" name="文本框 17"/>
          <p:cNvSpPr txBox="1"/>
          <p:nvPr/>
        </p:nvSpPr>
        <p:spPr>
          <a:xfrm>
            <a:off x="873797" y="892221"/>
            <a:ext cx="10563698" cy="1200329"/>
          </a:xfrm>
          <a:prstGeom prst="rect">
            <a:avLst/>
          </a:prstGeom>
          <a:noFill/>
        </p:spPr>
        <p:txBody>
          <a:bodyPr wrap="square" rtlCol="0">
            <a:spAutoFit/>
          </a:bodyPr>
          <a:lstStyle/>
          <a:p>
            <a:pPr fontAlgn="auto">
              <a:lnSpc>
                <a:spcPct val="150000"/>
              </a:lnSpc>
            </a:pPr>
            <a:r>
              <a:rPr lang="zh-CN" altLang="en-US" sz="2400" b="1" dirty="0">
                <a:latin typeface="Microsoft YaHei" charset="-122"/>
                <a:ea typeface="Microsoft YaHei" charset="-122"/>
                <a:cs typeface="Microsoft YaHei" charset="-122"/>
                <a:sym typeface="+mn-ea"/>
              </a:rPr>
              <a:t>拥塞控制</a:t>
            </a:r>
            <a:r>
              <a:rPr lang="zh-CN" altLang="en-US" sz="2400" dirty="0">
                <a:latin typeface="Microsoft YaHei" charset="-122"/>
                <a:ea typeface="Microsoft YaHei" charset="-122"/>
                <a:cs typeface="Microsoft YaHei" charset="-122"/>
                <a:sym typeface="+mn-ea"/>
              </a:rPr>
              <a:t>：通过合理调度、规范、调整向网络中发送数据的主机数量、发送速率、数据量，以</a:t>
            </a:r>
            <a:r>
              <a:rPr lang="zh-CN" altLang="en-US" sz="2400" dirty="0">
                <a:solidFill>
                  <a:srgbClr val="FF0000"/>
                </a:solidFill>
                <a:latin typeface="Microsoft YaHei" charset="-122"/>
                <a:ea typeface="Microsoft YaHei" charset="-122"/>
                <a:cs typeface="Microsoft YaHei" charset="-122"/>
                <a:sym typeface="+mn-ea"/>
              </a:rPr>
              <a:t>避免</a:t>
            </a:r>
            <a:r>
              <a:rPr lang="zh-CN" altLang="en-US" sz="2400" dirty="0">
                <a:latin typeface="Microsoft YaHei" charset="-122"/>
                <a:ea typeface="Microsoft YaHei" charset="-122"/>
                <a:cs typeface="Microsoft YaHei" charset="-122"/>
                <a:sym typeface="+mn-ea"/>
              </a:rPr>
              <a:t>拥塞或</a:t>
            </a:r>
            <a:r>
              <a:rPr lang="zh-CN" altLang="en-US" sz="2400" dirty="0">
                <a:solidFill>
                  <a:srgbClr val="FF0000"/>
                </a:solidFill>
                <a:latin typeface="Microsoft YaHei" charset="-122"/>
                <a:ea typeface="Microsoft YaHei" charset="-122"/>
                <a:cs typeface="Microsoft YaHei" charset="-122"/>
                <a:sym typeface="+mn-ea"/>
              </a:rPr>
              <a:t>消除</a:t>
            </a:r>
            <a:r>
              <a:rPr lang="zh-CN" altLang="en-US" sz="2400" dirty="0">
                <a:latin typeface="Microsoft YaHei" charset="-122"/>
                <a:ea typeface="Microsoft YaHei" charset="-122"/>
                <a:cs typeface="Microsoft YaHei" charset="-122"/>
                <a:sym typeface="+mn-ea"/>
              </a:rPr>
              <a:t>已发生的拥塞。</a:t>
            </a:r>
            <a:endParaRPr lang="zh-CN" altLang="en-US" sz="2400" dirty="0">
              <a:latin typeface="Microsoft YaHei" charset="-122"/>
              <a:ea typeface="Microsoft YaHei" charset="-122"/>
              <a:cs typeface="Microsoft YaHei" charset="-122"/>
            </a:endParaRPr>
          </a:p>
        </p:txBody>
      </p:sp>
      <p:sp>
        <p:nvSpPr>
          <p:cNvPr id="19" name="文本框 18"/>
          <p:cNvSpPr txBox="1"/>
          <p:nvPr/>
        </p:nvSpPr>
        <p:spPr>
          <a:xfrm>
            <a:off x="4272197" y="2621165"/>
            <a:ext cx="1610425" cy="2308324"/>
          </a:xfrm>
          <a:prstGeom prst="rect">
            <a:avLst/>
          </a:prstGeom>
          <a:noFill/>
        </p:spPr>
        <p:txBody>
          <a:bodyPr wrap="square" rtlCol="0">
            <a:spAutoFit/>
          </a:bodyPr>
          <a:lstStyle/>
          <a:p>
            <a:pPr fontAlgn="auto">
              <a:lnSpc>
                <a:spcPct val="150000"/>
              </a:lnSpc>
            </a:pPr>
            <a:r>
              <a:rPr lang="zh-CN" altLang="en-US" sz="2400" dirty="0">
                <a:latin typeface="Microsoft YaHei" charset="-122"/>
                <a:ea typeface="Microsoft YaHei" charset="-122"/>
                <a:cs typeface="Microsoft YaHei" charset="-122"/>
              </a:rPr>
              <a:t>慢启动</a:t>
            </a:r>
            <a:endParaRPr lang="en-US" altLang="zh-CN" sz="2400" dirty="0">
              <a:latin typeface="Microsoft YaHei" charset="-122"/>
              <a:ea typeface="Microsoft YaHei" charset="-122"/>
              <a:cs typeface="Microsoft YaHei" charset="-122"/>
            </a:endParaRPr>
          </a:p>
          <a:p>
            <a:pPr fontAlgn="auto">
              <a:lnSpc>
                <a:spcPct val="150000"/>
              </a:lnSpc>
            </a:pPr>
            <a:r>
              <a:rPr lang="zh-CN" altLang="en-US" sz="2400" dirty="0">
                <a:latin typeface="Microsoft YaHei" charset="-122"/>
                <a:ea typeface="Microsoft YaHei" charset="-122"/>
                <a:cs typeface="Microsoft YaHei" charset="-122"/>
              </a:rPr>
              <a:t>拥塞避免</a:t>
            </a:r>
            <a:endParaRPr lang="en-US" altLang="zh-CN" sz="2400" dirty="0">
              <a:latin typeface="Microsoft YaHei" charset="-122"/>
              <a:ea typeface="Microsoft YaHei" charset="-122"/>
              <a:cs typeface="Microsoft YaHei" charset="-122"/>
            </a:endParaRPr>
          </a:p>
          <a:p>
            <a:pPr fontAlgn="auto">
              <a:lnSpc>
                <a:spcPct val="150000"/>
              </a:lnSpc>
            </a:pPr>
            <a:r>
              <a:rPr lang="zh-CN" altLang="en-US" sz="2400" dirty="0">
                <a:latin typeface="Microsoft YaHei" charset="-122"/>
                <a:ea typeface="Microsoft YaHei" charset="-122"/>
                <a:cs typeface="Microsoft YaHei" charset="-122"/>
              </a:rPr>
              <a:t>快速重传</a:t>
            </a:r>
            <a:endParaRPr lang="en-US" altLang="zh-CN" sz="2400" dirty="0">
              <a:latin typeface="Microsoft YaHei" charset="-122"/>
              <a:ea typeface="Microsoft YaHei" charset="-122"/>
              <a:cs typeface="Microsoft YaHei" charset="-122"/>
            </a:endParaRPr>
          </a:p>
          <a:p>
            <a:pPr fontAlgn="auto">
              <a:lnSpc>
                <a:spcPct val="150000"/>
              </a:lnSpc>
            </a:pPr>
            <a:r>
              <a:rPr lang="zh-CN" altLang="en-US" sz="2400" dirty="0">
                <a:latin typeface="Microsoft YaHei" charset="-122"/>
                <a:ea typeface="Microsoft YaHei" charset="-122"/>
                <a:cs typeface="Microsoft YaHei" charset="-122"/>
              </a:rPr>
              <a:t>快速恢复</a:t>
            </a:r>
          </a:p>
        </p:txBody>
      </p:sp>
      <p:sp>
        <p:nvSpPr>
          <p:cNvPr id="2" name="矩形 1"/>
          <p:cNvSpPr/>
          <p:nvPr/>
        </p:nvSpPr>
        <p:spPr>
          <a:xfrm>
            <a:off x="873797" y="3388500"/>
            <a:ext cx="2893421" cy="646331"/>
          </a:xfrm>
          <a:prstGeom prst="rect">
            <a:avLst/>
          </a:prstGeom>
        </p:spPr>
        <p:txBody>
          <a:bodyPr wrap="none">
            <a:spAutoFit/>
          </a:bodyPr>
          <a:lstStyle/>
          <a:p>
            <a:pPr fontAlgn="auto">
              <a:lnSpc>
                <a:spcPct val="150000"/>
              </a:lnSpc>
            </a:pPr>
            <a:r>
              <a:rPr lang="en-US" altLang="zh-CN" sz="2400" dirty="0">
                <a:latin typeface="Microsoft YaHei" charset="-122"/>
                <a:ea typeface="Microsoft YaHei" charset="-122"/>
                <a:cs typeface="Microsoft YaHei" charset="-122"/>
              </a:rPr>
              <a:t>TCP</a:t>
            </a:r>
            <a:r>
              <a:rPr lang="zh-CN" altLang="en-US" sz="2400" dirty="0">
                <a:latin typeface="Microsoft YaHei" charset="-122"/>
                <a:ea typeface="Microsoft YaHei" charset="-122"/>
                <a:cs typeface="Microsoft YaHei" charset="-122"/>
              </a:rPr>
              <a:t>拥塞控制的算法</a:t>
            </a:r>
            <a:endParaRPr lang="en-US" altLang="zh-CN" sz="2400" dirty="0">
              <a:latin typeface="Microsoft YaHei" charset="-122"/>
              <a:ea typeface="Microsoft YaHei" charset="-122"/>
              <a:cs typeface="Microsoft YaHei" charset="-122"/>
            </a:endParaRPr>
          </a:p>
        </p:txBody>
      </p:sp>
      <p:sp>
        <p:nvSpPr>
          <p:cNvPr id="20" name="左大括号 19"/>
          <p:cNvSpPr/>
          <p:nvPr/>
        </p:nvSpPr>
        <p:spPr>
          <a:xfrm>
            <a:off x="3767218" y="2738199"/>
            <a:ext cx="504979" cy="207425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49669703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8" name="文本框 17"/>
          <p:cNvSpPr txBox="1"/>
          <p:nvPr/>
        </p:nvSpPr>
        <p:spPr>
          <a:xfrm>
            <a:off x="1057674" y="953147"/>
            <a:ext cx="9395076" cy="2308324"/>
          </a:xfrm>
          <a:prstGeom prst="rect">
            <a:avLst/>
          </a:prstGeom>
          <a:noFill/>
        </p:spPr>
        <p:txBody>
          <a:bodyPr wrap="square" rtlCol="0">
            <a:spAutoFit/>
          </a:bodyPr>
          <a:lstStyle/>
          <a:p>
            <a:pPr fontAlgn="auto">
              <a:lnSpc>
                <a:spcPct val="150000"/>
              </a:lnSpc>
            </a:pPr>
            <a:r>
              <a:rPr lang="zh-CN" altLang="en-US" sz="2400" b="1" dirty="0">
                <a:latin typeface="Microsoft YaHei" charset="-122"/>
                <a:ea typeface="Microsoft YaHei" charset="-122"/>
                <a:cs typeface="Microsoft YaHei" charset="-122"/>
              </a:rPr>
              <a:t>概念补充介绍</a:t>
            </a:r>
            <a:endParaRPr lang="en-US" altLang="zh-CN" sz="2400" b="1" dirty="0">
              <a:latin typeface="Microsoft YaHei" charset="-122"/>
              <a:ea typeface="Microsoft YaHei" charset="-122"/>
              <a:cs typeface="Microsoft YaHei" charset="-122"/>
            </a:endParaRPr>
          </a:p>
          <a:p>
            <a:pPr fontAlgn="auto">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、拥塞窗口</a:t>
            </a:r>
            <a:r>
              <a:rPr lang="en-US" altLang="zh-CN" sz="2400" dirty="0">
                <a:latin typeface="Microsoft YaHei" charset="-122"/>
                <a:ea typeface="Microsoft YaHei" charset="-122"/>
                <a:cs typeface="Microsoft YaHei" charset="-122"/>
              </a:rPr>
              <a:t>(</a:t>
            </a:r>
            <a:r>
              <a:rPr lang="en-US" altLang="zh-CN" sz="2400" dirty="0" err="1">
                <a:latin typeface="Microsoft YaHei" charset="-122"/>
                <a:ea typeface="Microsoft YaHei" charset="-122"/>
                <a:cs typeface="Microsoft YaHei" charset="-122"/>
              </a:rPr>
              <a:t>CongWin</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：连接开始，为</a:t>
            </a:r>
            <a:r>
              <a:rPr lang="en-US" altLang="zh-CN" sz="2400" dirty="0">
                <a:latin typeface="Microsoft YaHei" charset="-122"/>
                <a:ea typeface="Microsoft YaHei" charset="-122"/>
                <a:cs typeface="Microsoft YaHei" charset="-122"/>
              </a:rPr>
              <a:t>1</a:t>
            </a:r>
            <a:r>
              <a:rPr lang="en-US" altLang="zh-CN" sz="2400" dirty="0">
                <a:latin typeface="微软雅黑" panose="020B0503020204020204" charset="-122"/>
                <a:ea typeface="微软雅黑" panose="020B0503020204020204" charset="-122"/>
                <a:cs typeface="微软雅黑" panose="020B0503020204020204" charset="-122"/>
              </a:rPr>
              <a:t>MSS </a:t>
            </a:r>
            <a:r>
              <a:rPr lang="zh-CN" altLang="en-US" sz="2400" dirty="0">
                <a:latin typeface="Microsoft YaHei" charset="-122"/>
                <a:ea typeface="Microsoft YaHei" charset="-122"/>
                <a:cs typeface="Microsoft YaHei" charset="-122"/>
              </a:rPr>
              <a:t>。</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个</a:t>
            </a:r>
            <a:r>
              <a:rPr lang="zh-CN" altLang="en-US" sz="2400" dirty="0">
                <a:latin typeface="微软雅黑" panose="020B0503020204020204" charset="-122"/>
                <a:ea typeface="微软雅黑" panose="020B0503020204020204" charset="-122"/>
                <a:cs typeface="微软雅黑" panose="020B0503020204020204" charset="-122"/>
              </a:rPr>
              <a:t>最大报文段长度（</a:t>
            </a:r>
            <a:r>
              <a:rPr lang="en-US" altLang="zh-CN" sz="2400" dirty="0">
                <a:latin typeface="微软雅黑" panose="020B0503020204020204" charset="-122"/>
                <a:ea typeface="微软雅黑" panose="020B0503020204020204" charset="-122"/>
                <a:cs typeface="微软雅黑" panose="020B0503020204020204" charset="-122"/>
              </a:rPr>
              <a:t>Maximum Segment Size</a:t>
            </a:r>
            <a:r>
              <a:rPr lang="zh-CN" altLang="en-US" sz="2400" dirty="0">
                <a:latin typeface="微软雅黑" panose="020B0503020204020204" charset="-122"/>
                <a:ea typeface="微软雅黑" panose="020B0503020204020204" charset="-122"/>
                <a:cs typeface="微软雅黑" panose="020B0503020204020204" charset="-122"/>
              </a:rPr>
              <a:t> </a:t>
            </a:r>
            <a:r>
              <a:rPr lang="en-US" altLang="zh-CN" sz="2400" dirty="0">
                <a:latin typeface="微软雅黑" panose="020B0503020204020204" charset="-122"/>
                <a:ea typeface="微软雅黑" panose="020B0503020204020204" charset="-122"/>
                <a:cs typeface="微软雅黑" panose="020B0503020204020204" charset="-122"/>
              </a:rPr>
              <a:t>,</a:t>
            </a:r>
            <a:r>
              <a:rPr lang="zh-CN" altLang="en-US" sz="2400" dirty="0">
                <a:latin typeface="微软雅黑" panose="020B0503020204020204" charset="-122"/>
                <a:ea typeface="微软雅黑" panose="020B0503020204020204" charset="-122"/>
                <a:cs typeface="微软雅黑" panose="020B0503020204020204" charset="-122"/>
              </a:rPr>
              <a:t> </a:t>
            </a:r>
            <a:r>
              <a:rPr lang="en-US" altLang="zh-CN" sz="2400" dirty="0">
                <a:latin typeface="微软雅黑" panose="020B0503020204020204" charset="-122"/>
                <a:ea typeface="微软雅黑" panose="020B0503020204020204" charset="-122"/>
                <a:cs typeface="微软雅黑" panose="020B0503020204020204" charset="-122"/>
              </a:rPr>
              <a:t>MSS</a:t>
            </a:r>
            <a:r>
              <a:rPr lang="zh-CN" altLang="en-US" sz="2400" dirty="0">
                <a:latin typeface="微软雅黑" panose="020B0503020204020204" charset="-122"/>
                <a:ea typeface="微软雅黑" panose="020B0503020204020204" charset="-122"/>
                <a:cs typeface="微软雅黑" panose="020B0503020204020204" charset="-122"/>
              </a:rPr>
              <a:t>）</a:t>
            </a:r>
            <a:endParaRPr lang="en-US" altLang="zh-CN" sz="2400" dirty="0">
              <a:latin typeface="微软雅黑" panose="020B0503020204020204" charset="-122"/>
              <a:ea typeface="微软雅黑" panose="020B0503020204020204" charset="-122"/>
              <a:cs typeface="微软雅黑" panose="020B0503020204020204" charset="-122"/>
            </a:endParaRPr>
          </a:p>
          <a:p>
            <a:pPr fontAlgn="auto">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、阈值</a:t>
            </a:r>
            <a:r>
              <a:rPr lang="en-US" altLang="zh-CN" sz="2400" dirty="0">
                <a:latin typeface="Microsoft YaHei" charset="-122"/>
                <a:ea typeface="Microsoft YaHei" charset="-122"/>
                <a:cs typeface="Microsoft YaHei" charset="-122"/>
              </a:rPr>
              <a:t>(Threshold)</a:t>
            </a:r>
            <a:r>
              <a:rPr lang="zh-CN" altLang="en-US" sz="2400" dirty="0">
                <a:latin typeface="Microsoft YaHei" charset="-122"/>
                <a:ea typeface="Microsoft YaHei" charset="-122"/>
                <a:cs typeface="Microsoft YaHei" charset="-122"/>
              </a:rPr>
              <a:t>：临界值</a:t>
            </a:r>
          </a:p>
        </p:txBody>
      </p:sp>
    </p:spTree>
    <p:extLst>
      <p:ext uri="{BB962C8B-B14F-4D97-AF65-F5344CB8AC3E}">
        <p14:creationId xmlns:p14="http://schemas.microsoft.com/office/powerpoint/2010/main" val="118447308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3" name="矩形 12"/>
          <p:cNvSpPr/>
          <p:nvPr/>
        </p:nvSpPr>
        <p:spPr>
          <a:xfrm>
            <a:off x="0" y="2858433"/>
            <a:ext cx="2443811" cy="499624"/>
          </a:xfrm>
          <a:prstGeom prst="rect">
            <a:avLst/>
          </a:prstGeom>
        </p:spPr>
        <p:txBody>
          <a:bodyPr wrap="none">
            <a:spAutoFit/>
          </a:bodyPr>
          <a:lstStyle/>
          <a:p>
            <a:pPr fontAlgn="auto">
              <a:lnSpc>
                <a:spcPct val="150000"/>
              </a:lnSpc>
            </a:pPr>
            <a:r>
              <a:rPr lang="en-US" altLang="zh-CN" sz="2000" dirty="0">
                <a:latin typeface="Microsoft YaHei" charset="-122"/>
                <a:ea typeface="Microsoft YaHei" charset="-122"/>
                <a:cs typeface="Microsoft YaHei" charset="-122"/>
              </a:rPr>
              <a:t>TCP</a:t>
            </a:r>
            <a:r>
              <a:rPr lang="zh-CN" altLang="en-US" sz="2000" dirty="0">
                <a:latin typeface="Microsoft YaHei" charset="-122"/>
                <a:ea typeface="Microsoft YaHei" charset="-122"/>
                <a:cs typeface="Microsoft YaHei" charset="-122"/>
              </a:rPr>
              <a:t>拥塞控制的算法</a:t>
            </a:r>
            <a:endParaRPr lang="en-US" altLang="zh-CN" sz="2000" dirty="0">
              <a:latin typeface="Microsoft YaHei" charset="-122"/>
              <a:ea typeface="Microsoft YaHei" charset="-122"/>
              <a:cs typeface="Microsoft YaHei" charset="-122"/>
            </a:endParaRPr>
          </a:p>
        </p:txBody>
      </p:sp>
      <p:sp>
        <p:nvSpPr>
          <p:cNvPr id="14" name="文本框 13"/>
          <p:cNvSpPr txBox="1"/>
          <p:nvPr/>
        </p:nvSpPr>
        <p:spPr>
          <a:xfrm>
            <a:off x="3047408" y="615721"/>
            <a:ext cx="3372786" cy="4708981"/>
          </a:xfrm>
          <a:prstGeom prst="rect">
            <a:avLst/>
          </a:prstGeom>
          <a:noFill/>
        </p:spPr>
        <p:txBody>
          <a:bodyPr wrap="square" rtlCol="0">
            <a:spAutoFit/>
          </a:bodyPr>
          <a:lstStyle/>
          <a:p>
            <a:pPr fontAlgn="auto">
              <a:lnSpc>
                <a:spcPct val="150000"/>
              </a:lnSpc>
            </a:pPr>
            <a:r>
              <a:rPr lang="zh-CN" altLang="en-US" sz="2000" dirty="0">
                <a:latin typeface="Microsoft YaHei" charset="-122"/>
                <a:ea typeface="Microsoft YaHei" charset="-122"/>
                <a:cs typeface="Microsoft YaHei" charset="-122"/>
              </a:rPr>
              <a:t>慢启动</a:t>
            </a:r>
            <a:endParaRPr lang="en-US" altLang="zh-CN" sz="2000" dirty="0">
              <a:latin typeface="Microsoft YaHei" charset="-122"/>
              <a:ea typeface="Microsoft YaHei" charset="-122"/>
              <a:cs typeface="Microsoft YaHei" charset="-122"/>
            </a:endParaRPr>
          </a:p>
          <a:p>
            <a:pPr fontAlgn="auto">
              <a:lnSpc>
                <a:spcPct val="150000"/>
              </a:lnSpc>
            </a:pPr>
            <a:endParaRPr lang="en-US" altLang="zh-CN" sz="2000" dirty="0">
              <a:latin typeface="Microsoft YaHei" charset="-122"/>
              <a:ea typeface="Microsoft YaHei" charset="-122"/>
              <a:cs typeface="Microsoft YaHei" charset="-122"/>
            </a:endParaRPr>
          </a:p>
          <a:p>
            <a:pPr fontAlgn="auto">
              <a:lnSpc>
                <a:spcPct val="150000"/>
              </a:lnSpc>
            </a:pPr>
            <a:endParaRPr lang="en-US" altLang="zh-CN" sz="2000" dirty="0">
              <a:latin typeface="Microsoft YaHei" charset="-122"/>
              <a:ea typeface="Microsoft YaHei" charset="-122"/>
              <a:cs typeface="Microsoft YaHei" charset="-122"/>
            </a:endParaRPr>
          </a:p>
          <a:p>
            <a:pPr fontAlgn="auto">
              <a:lnSpc>
                <a:spcPct val="150000"/>
              </a:lnSpc>
            </a:pPr>
            <a:r>
              <a:rPr lang="zh-CN" altLang="en-US" sz="2000" dirty="0">
                <a:latin typeface="Microsoft YaHei" charset="-122"/>
                <a:ea typeface="Microsoft YaHei" charset="-122"/>
                <a:cs typeface="Microsoft YaHei" charset="-122"/>
              </a:rPr>
              <a:t>拥塞避免</a:t>
            </a:r>
            <a:endParaRPr lang="en-US" altLang="zh-CN" sz="2000" dirty="0">
              <a:latin typeface="Microsoft YaHei" charset="-122"/>
              <a:ea typeface="Microsoft YaHei" charset="-122"/>
              <a:cs typeface="Microsoft YaHei" charset="-122"/>
            </a:endParaRPr>
          </a:p>
          <a:p>
            <a:pPr fontAlgn="auto">
              <a:lnSpc>
                <a:spcPct val="150000"/>
              </a:lnSpc>
            </a:pPr>
            <a:endParaRPr lang="en-US" altLang="zh-CN" sz="2000" dirty="0">
              <a:latin typeface="Microsoft YaHei" charset="-122"/>
              <a:ea typeface="Microsoft YaHei" charset="-122"/>
              <a:cs typeface="Microsoft YaHei" charset="-122"/>
            </a:endParaRPr>
          </a:p>
          <a:p>
            <a:pPr fontAlgn="auto">
              <a:lnSpc>
                <a:spcPct val="150000"/>
              </a:lnSpc>
            </a:pPr>
            <a:endParaRPr lang="en-US" altLang="zh-CN" sz="2000" dirty="0">
              <a:latin typeface="Microsoft YaHei" charset="-122"/>
              <a:ea typeface="Microsoft YaHei" charset="-122"/>
              <a:cs typeface="Microsoft YaHei" charset="-122"/>
            </a:endParaRPr>
          </a:p>
          <a:p>
            <a:pPr fontAlgn="auto">
              <a:lnSpc>
                <a:spcPct val="150000"/>
              </a:lnSpc>
            </a:pPr>
            <a:r>
              <a:rPr lang="zh-CN" altLang="en-US" sz="2000" dirty="0">
                <a:latin typeface="Microsoft YaHei" charset="-122"/>
                <a:ea typeface="Microsoft YaHei" charset="-122"/>
                <a:cs typeface="Microsoft YaHei" charset="-122"/>
              </a:rPr>
              <a:t>快速重传</a:t>
            </a:r>
            <a:endParaRPr lang="en-US" altLang="zh-CN" sz="2000" dirty="0">
              <a:latin typeface="Microsoft YaHei" charset="-122"/>
              <a:ea typeface="Microsoft YaHei" charset="-122"/>
              <a:cs typeface="Microsoft YaHei" charset="-122"/>
            </a:endParaRPr>
          </a:p>
          <a:p>
            <a:pPr fontAlgn="auto">
              <a:lnSpc>
                <a:spcPct val="150000"/>
              </a:lnSpc>
            </a:pPr>
            <a:endParaRPr lang="en-US" altLang="zh-CN" sz="2000" dirty="0">
              <a:latin typeface="Microsoft YaHei" charset="-122"/>
              <a:ea typeface="Microsoft YaHei" charset="-122"/>
              <a:cs typeface="Microsoft YaHei" charset="-122"/>
            </a:endParaRPr>
          </a:p>
          <a:p>
            <a:pPr fontAlgn="auto">
              <a:lnSpc>
                <a:spcPct val="150000"/>
              </a:lnSpc>
            </a:pPr>
            <a:endParaRPr lang="en-US" altLang="zh-CN" sz="2000" dirty="0">
              <a:latin typeface="Microsoft YaHei" charset="-122"/>
              <a:ea typeface="Microsoft YaHei" charset="-122"/>
              <a:cs typeface="Microsoft YaHei" charset="-122"/>
            </a:endParaRPr>
          </a:p>
          <a:p>
            <a:pPr fontAlgn="auto">
              <a:lnSpc>
                <a:spcPct val="150000"/>
              </a:lnSpc>
            </a:pPr>
            <a:r>
              <a:rPr lang="zh-CN" altLang="en-US" sz="2000" dirty="0">
                <a:latin typeface="Microsoft YaHei" charset="-122"/>
                <a:ea typeface="Microsoft YaHei" charset="-122"/>
                <a:cs typeface="Microsoft YaHei" charset="-122"/>
              </a:rPr>
              <a:t>快速恢复</a:t>
            </a:r>
          </a:p>
        </p:txBody>
      </p:sp>
      <p:sp>
        <p:nvSpPr>
          <p:cNvPr id="15" name="左大括号 14"/>
          <p:cNvSpPr/>
          <p:nvPr/>
        </p:nvSpPr>
        <p:spPr>
          <a:xfrm>
            <a:off x="2443811" y="884156"/>
            <a:ext cx="603597" cy="4164922"/>
          </a:xfrm>
          <a:prstGeom prst="leftBrace">
            <a:avLst>
              <a:gd name="adj1" fmla="val 8333"/>
              <a:gd name="adj2" fmla="val 55615"/>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6" name="文本框 15"/>
          <p:cNvSpPr txBox="1"/>
          <p:nvPr/>
        </p:nvSpPr>
        <p:spPr>
          <a:xfrm>
            <a:off x="4248531" y="376323"/>
            <a:ext cx="7400130" cy="1015663"/>
          </a:xfrm>
          <a:prstGeom prst="rect">
            <a:avLst/>
          </a:prstGeom>
          <a:noFill/>
          <a:ln>
            <a:solidFill>
              <a:schemeClr val="tx1"/>
            </a:solidFill>
          </a:ln>
        </p:spPr>
        <p:txBody>
          <a:bodyPr wrap="square" rtlCol="0">
            <a:spAutoFit/>
          </a:bodyPr>
          <a:lstStyle/>
          <a:p>
            <a:pPr>
              <a:lnSpc>
                <a:spcPct val="150000"/>
              </a:lnSpc>
            </a:pPr>
            <a:r>
              <a:rPr lang="zh-CN" altLang="en-US" sz="2000" dirty="0">
                <a:latin typeface="Microsoft YaHei" charset="-122"/>
                <a:ea typeface="Microsoft YaHei" charset="-122"/>
                <a:cs typeface="Microsoft YaHei" charset="-122"/>
              </a:rPr>
              <a:t>慢启动算法：在</a:t>
            </a:r>
            <a:r>
              <a:rPr lang="en-US" altLang="zh-CN" sz="2000" dirty="0">
                <a:latin typeface="Microsoft YaHei" charset="-122"/>
                <a:ea typeface="Microsoft YaHei" charset="-122"/>
                <a:cs typeface="Microsoft YaHei" charset="-122"/>
              </a:rPr>
              <a:t>TCP</a:t>
            </a:r>
            <a:r>
              <a:rPr lang="zh-CN" altLang="en-US" sz="2000" dirty="0">
                <a:latin typeface="Microsoft YaHei" charset="-122"/>
                <a:ea typeface="Microsoft YaHei" charset="-122"/>
                <a:cs typeface="Microsoft YaHei" charset="-122"/>
              </a:rPr>
              <a:t>连接建立时，每经过</a:t>
            </a:r>
            <a:r>
              <a:rPr lang="en-US" altLang="zh-CN" sz="2000" dirty="0">
                <a:latin typeface="Microsoft YaHei" charset="-122"/>
                <a:ea typeface="Microsoft YaHei" charset="-122"/>
                <a:cs typeface="Microsoft YaHei" charset="-122"/>
              </a:rPr>
              <a:t>1</a:t>
            </a:r>
            <a:r>
              <a:rPr lang="zh-CN" altLang="en-US" sz="2000" dirty="0">
                <a:latin typeface="Microsoft YaHei" charset="-122"/>
                <a:ea typeface="Microsoft YaHei" charset="-122"/>
                <a:cs typeface="Microsoft YaHei" charset="-122"/>
              </a:rPr>
              <a:t>个</a:t>
            </a:r>
            <a:r>
              <a:rPr lang="en-US" altLang="zh-CN" sz="2000" dirty="0">
                <a:latin typeface="Microsoft YaHei" charset="-122"/>
                <a:ea typeface="Microsoft YaHei" charset="-122"/>
                <a:cs typeface="Microsoft YaHei" charset="-122"/>
              </a:rPr>
              <a:t>RTT</a:t>
            </a:r>
            <a:r>
              <a:rPr lang="zh-CN" altLang="en-US" sz="2000" dirty="0">
                <a:latin typeface="Microsoft YaHei" charset="-122"/>
                <a:ea typeface="Microsoft YaHei" charset="-122"/>
                <a:cs typeface="Microsoft YaHei" charset="-122"/>
              </a:rPr>
              <a:t>时间，拥塞窗口增大一倍。</a:t>
            </a:r>
          </a:p>
        </p:txBody>
      </p:sp>
      <p:sp>
        <p:nvSpPr>
          <p:cNvPr id="17" name="文本框 16"/>
          <p:cNvSpPr txBox="1"/>
          <p:nvPr/>
        </p:nvSpPr>
        <p:spPr>
          <a:xfrm>
            <a:off x="4248531" y="1834849"/>
            <a:ext cx="7400130" cy="1015663"/>
          </a:xfrm>
          <a:prstGeom prst="rect">
            <a:avLst/>
          </a:prstGeom>
          <a:noFill/>
          <a:ln>
            <a:solidFill>
              <a:schemeClr val="tx1"/>
            </a:solidFill>
          </a:ln>
        </p:spPr>
        <p:txBody>
          <a:bodyPr wrap="square" rtlCol="0">
            <a:spAutoFit/>
          </a:bodyPr>
          <a:lstStyle/>
          <a:p>
            <a:pPr>
              <a:lnSpc>
                <a:spcPct val="150000"/>
              </a:lnSpc>
            </a:pPr>
            <a:r>
              <a:rPr lang="zh-CN" altLang="en-US" sz="2000" dirty="0">
                <a:latin typeface="Microsoft YaHei" charset="-122"/>
                <a:ea typeface="Microsoft YaHei" charset="-122"/>
                <a:cs typeface="Microsoft YaHei" charset="-122"/>
              </a:rPr>
              <a:t>拥塞避免算法：当拥塞窗口大于等于阈值时，每经过</a:t>
            </a:r>
            <a:r>
              <a:rPr lang="en-US" altLang="zh-CN" sz="2000" dirty="0">
                <a:latin typeface="Microsoft YaHei" charset="-122"/>
                <a:ea typeface="Microsoft YaHei" charset="-122"/>
                <a:cs typeface="Microsoft YaHei" charset="-122"/>
              </a:rPr>
              <a:t>1</a:t>
            </a:r>
            <a:r>
              <a:rPr lang="zh-CN" altLang="en-US" sz="2000" dirty="0">
                <a:latin typeface="Microsoft YaHei" charset="-122"/>
                <a:ea typeface="Microsoft YaHei" charset="-122"/>
                <a:cs typeface="Microsoft YaHei" charset="-122"/>
              </a:rPr>
              <a:t>个</a:t>
            </a:r>
            <a:r>
              <a:rPr lang="en-US" altLang="zh-CN" sz="2000" dirty="0">
                <a:latin typeface="Microsoft YaHei" charset="-122"/>
                <a:ea typeface="Microsoft YaHei" charset="-122"/>
                <a:cs typeface="Microsoft YaHei" charset="-122"/>
              </a:rPr>
              <a:t>RTT</a:t>
            </a:r>
            <a:r>
              <a:rPr lang="zh-CN" altLang="en-US" sz="2000" dirty="0">
                <a:latin typeface="Microsoft YaHei" charset="-122"/>
                <a:ea typeface="Microsoft YaHei" charset="-122"/>
                <a:cs typeface="Microsoft YaHei" charset="-122"/>
              </a:rPr>
              <a:t>，拥塞窗口的值加</a:t>
            </a:r>
            <a:r>
              <a:rPr lang="en-US" altLang="zh-CN" sz="2000" dirty="0">
                <a:latin typeface="Microsoft YaHei" charset="-122"/>
                <a:ea typeface="Microsoft YaHei" charset="-122"/>
                <a:cs typeface="Microsoft YaHei" charset="-122"/>
              </a:rPr>
              <a:t>1</a:t>
            </a:r>
            <a:r>
              <a:rPr lang="zh-CN" altLang="en-US" sz="2000" dirty="0">
                <a:latin typeface="Microsoft YaHei" charset="-122"/>
                <a:ea typeface="Microsoft YaHei" charset="-122"/>
                <a:cs typeface="Microsoft YaHei" charset="-122"/>
              </a:rPr>
              <a:t>。</a:t>
            </a:r>
          </a:p>
        </p:txBody>
      </p:sp>
      <p:sp>
        <p:nvSpPr>
          <p:cNvPr id="18" name="矩形 17"/>
          <p:cNvSpPr/>
          <p:nvPr/>
        </p:nvSpPr>
        <p:spPr>
          <a:xfrm>
            <a:off x="4248531" y="3293375"/>
            <a:ext cx="7400130" cy="961289"/>
          </a:xfrm>
          <a:prstGeom prst="rect">
            <a:avLst/>
          </a:prstGeom>
          <a:ln>
            <a:solidFill>
              <a:schemeClr val="tx1"/>
            </a:solidFill>
          </a:ln>
        </p:spPr>
        <p:txBody>
          <a:bodyPr wrap="square">
            <a:spAutoFit/>
          </a:bodyPr>
          <a:lstStyle/>
          <a:p>
            <a:pPr fontAlgn="auto">
              <a:lnSpc>
                <a:spcPct val="150000"/>
              </a:lnSpc>
            </a:pPr>
            <a:r>
              <a:rPr lang="zh-CN" altLang="en-US" sz="2000" dirty="0">
                <a:latin typeface="Microsoft YaHei" charset="-122"/>
                <a:ea typeface="Microsoft YaHei" charset="-122"/>
                <a:cs typeface="Microsoft YaHei" charset="-122"/>
              </a:rPr>
              <a:t>接收端收到</a:t>
            </a:r>
            <a:r>
              <a:rPr lang="en-US" altLang="zh-CN" sz="2000" dirty="0">
                <a:latin typeface="Microsoft YaHei" charset="-122"/>
                <a:ea typeface="Microsoft YaHei" charset="-122"/>
                <a:cs typeface="Microsoft YaHei" charset="-122"/>
              </a:rPr>
              <a:t>3</a:t>
            </a:r>
            <a:r>
              <a:rPr lang="zh-CN" altLang="en-US" sz="2000" dirty="0">
                <a:latin typeface="Microsoft YaHei" charset="-122"/>
                <a:ea typeface="Microsoft YaHei" charset="-122"/>
                <a:cs typeface="Microsoft YaHei" charset="-122"/>
              </a:rPr>
              <a:t>次重复确认，则推断被重复确认的报文段已经丢失，于是立即发送被重复确认的报文段。</a:t>
            </a:r>
          </a:p>
        </p:txBody>
      </p:sp>
      <p:sp>
        <p:nvSpPr>
          <p:cNvPr id="19" name="矩形 18"/>
          <p:cNvSpPr/>
          <p:nvPr/>
        </p:nvSpPr>
        <p:spPr>
          <a:xfrm>
            <a:off x="4248532" y="4668971"/>
            <a:ext cx="7400130" cy="1422954"/>
          </a:xfrm>
          <a:prstGeom prst="rect">
            <a:avLst/>
          </a:prstGeom>
          <a:ln>
            <a:solidFill>
              <a:schemeClr val="tx1"/>
            </a:solidFill>
          </a:ln>
        </p:spPr>
        <p:txBody>
          <a:bodyPr wrap="square">
            <a:spAutoFit/>
          </a:bodyPr>
          <a:lstStyle/>
          <a:p>
            <a:pPr fontAlgn="auto">
              <a:lnSpc>
                <a:spcPct val="150000"/>
              </a:lnSpc>
            </a:pPr>
            <a:r>
              <a:rPr lang="zh-CN" altLang="en-US" sz="2000">
                <a:latin typeface="Microsoft YaHei" charset="-122"/>
                <a:ea typeface="Microsoft YaHei" charset="-122"/>
                <a:cs typeface="Microsoft YaHei" charset="-122"/>
              </a:rPr>
              <a:t>当</a:t>
            </a:r>
            <a:r>
              <a:rPr lang="zh-CN" altLang="en-US" sz="2000" dirty="0">
                <a:latin typeface="Microsoft YaHei" charset="-122"/>
                <a:ea typeface="Microsoft YaHei" charset="-122"/>
                <a:cs typeface="Microsoft YaHei" charset="-122"/>
              </a:rPr>
              <a:t>发生</a:t>
            </a:r>
            <a:r>
              <a:rPr lang="en-US" altLang="zh-CN" sz="2000" dirty="0">
                <a:latin typeface="Microsoft YaHei" charset="-122"/>
                <a:ea typeface="Microsoft YaHei" charset="-122"/>
                <a:cs typeface="Microsoft YaHei" charset="-122"/>
              </a:rPr>
              <a:t>3</a:t>
            </a:r>
            <a:r>
              <a:rPr lang="zh-CN" altLang="en-US" sz="2000" dirty="0">
                <a:latin typeface="Microsoft YaHei" charset="-122"/>
                <a:ea typeface="Microsoft YaHei" charset="-122"/>
                <a:cs typeface="Microsoft YaHei" charset="-122"/>
              </a:rPr>
              <a:t>次重复确认时，网络拥塞程度不是很严重。</a:t>
            </a:r>
            <a:endParaRPr lang="en-US" altLang="zh-CN" sz="2000" dirty="0">
              <a:latin typeface="Microsoft YaHei" charset="-122"/>
              <a:ea typeface="Microsoft YaHei" charset="-122"/>
              <a:cs typeface="Microsoft YaHei" charset="-122"/>
            </a:endParaRPr>
          </a:p>
          <a:p>
            <a:pPr fontAlgn="auto">
              <a:lnSpc>
                <a:spcPct val="150000"/>
              </a:lnSpc>
            </a:pPr>
            <a:r>
              <a:rPr lang="zh-CN" altLang="en-US" sz="2000" b="1" dirty="0">
                <a:latin typeface="Microsoft YaHei" charset="-122"/>
                <a:ea typeface="Microsoft YaHei" charset="-122"/>
                <a:cs typeface="Microsoft YaHei" charset="-122"/>
              </a:rPr>
              <a:t>阈值和拥塞窗口的调整方法：</a:t>
            </a:r>
            <a:r>
              <a:rPr lang="zh-CN" altLang="en-US" sz="2000" dirty="0">
                <a:latin typeface="Microsoft YaHei" charset="-122"/>
                <a:ea typeface="Microsoft YaHei" charset="-122"/>
                <a:cs typeface="Microsoft YaHei" charset="-122"/>
              </a:rPr>
              <a:t>不再重新从慢启动阶段开始，而是直接从</a:t>
            </a:r>
            <a:r>
              <a:rPr lang="zh-CN" altLang="en-US" sz="2000" dirty="0">
                <a:solidFill>
                  <a:srgbClr val="FF0000"/>
                </a:solidFill>
                <a:latin typeface="Microsoft YaHei" charset="-122"/>
                <a:ea typeface="Microsoft YaHei" charset="-122"/>
                <a:cs typeface="Microsoft YaHei" charset="-122"/>
              </a:rPr>
              <a:t>新的阈值</a:t>
            </a:r>
            <a:r>
              <a:rPr lang="zh-CN" altLang="en-US" sz="2000" dirty="0">
                <a:latin typeface="Microsoft YaHei" charset="-122"/>
                <a:ea typeface="Microsoft YaHei" charset="-122"/>
                <a:cs typeface="Microsoft YaHei" charset="-122"/>
              </a:rPr>
              <a:t>开始，直接进入拥塞避免阶段。</a:t>
            </a:r>
          </a:p>
        </p:txBody>
      </p:sp>
    </p:spTree>
    <p:extLst>
      <p:ext uri="{BB962C8B-B14F-4D97-AF65-F5344CB8AC3E}">
        <p14:creationId xmlns:p14="http://schemas.microsoft.com/office/powerpoint/2010/main" val="61790692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9" name="文本框 8"/>
          <p:cNvSpPr txBox="1"/>
          <p:nvPr/>
        </p:nvSpPr>
        <p:spPr>
          <a:xfrm>
            <a:off x="714771" y="575032"/>
            <a:ext cx="10716730" cy="2308324"/>
          </a:xfrm>
          <a:prstGeom prst="rect">
            <a:avLst/>
          </a:prstGeom>
          <a:noFill/>
          <a:ln>
            <a:solidFill>
              <a:schemeClr val="tx1"/>
            </a:solidFill>
          </a:ln>
        </p:spPr>
        <p:txBody>
          <a:bodyPr wrap="square" rtlCol="0">
            <a:spAutoFit/>
          </a:bodyPr>
          <a:lstStyle/>
          <a:p>
            <a:pPr fontAlgn="auto">
              <a:lnSpc>
                <a:spcPct val="150000"/>
              </a:lnSpc>
            </a:pPr>
            <a:r>
              <a:rPr lang="zh-CN" altLang="en-US" sz="2400" dirty="0"/>
              <a:t>例如：发生</a:t>
            </a:r>
            <a:r>
              <a:rPr lang="en-US" altLang="zh-CN" sz="2400" dirty="0"/>
              <a:t>3</a:t>
            </a:r>
            <a:r>
              <a:rPr lang="zh-CN" altLang="en-US" sz="2400" dirty="0"/>
              <a:t>次重复确认时，当前拥塞窗口为</a:t>
            </a:r>
            <a:r>
              <a:rPr lang="en-US" altLang="zh-CN" sz="2400" dirty="0"/>
              <a:t>24MSS</a:t>
            </a:r>
            <a:r>
              <a:rPr lang="zh-CN" altLang="en-US" sz="2400" dirty="0"/>
              <a:t>，当前阈值为</a:t>
            </a:r>
            <a:r>
              <a:rPr lang="en-US" altLang="zh-CN" sz="2400" dirty="0"/>
              <a:t>16MSS</a:t>
            </a:r>
            <a:r>
              <a:rPr lang="zh-CN" altLang="en-US" sz="2400" dirty="0"/>
              <a:t>。</a:t>
            </a:r>
            <a:endParaRPr lang="en-US" altLang="zh-CN" sz="2400" dirty="0"/>
          </a:p>
          <a:p>
            <a:pPr fontAlgn="auto">
              <a:lnSpc>
                <a:spcPct val="150000"/>
              </a:lnSpc>
            </a:pPr>
            <a:r>
              <a:rPr lang="zh-CN" altLang="en-US" sz="2400" b="1" dirty="0"/>
              <a:t>新的阈值：为当前拥塞窗口的一半。   新的阈值</a:t>
            </a:r>
            <a:r>
              <a:rPr lang="en-US" altLang="zh-CN" sz="2400" b="1" dirty="0"/>
              <a:t>=</a:t>
            </a:r>
            <a:r>
              <a:rPr lang="en-US" altLang="zh-CN" sz="2400" dirty="0"/>
              <a:t> 24MSS÷2=12MSS</a:t>
            </a:r>
            <a:endParaRPr lang="en-US" altLang="zh-CN" sz="2400" b="1" dirty="0"/>
          </a:p>
          <a:p>
            <a:pPr>
              <a:lnSpc>
                <a:spcPct val="150000"/>
              </a:lnSpc>
            </a:pPr>
            <a:r>
              <a:rPr lang="zh-CN" altLang="en-US" sz="2400" b="1" dirty="0"/>
              <a:t>新的拥塞窗口：调整为新的阈值。      新的拥塞窗口</a:t>
            </a:r>
            <a:r>
              <a:rPr lang="en-US" altLang="zh-CN" sz="2400" b="1" dirty="0"/>
              <a:t>=</a:t>
            </a:r>
            <a:r>
              <a:rPr lang="zh-CN" altLang="en-US" sz="2400" dirty="0"/>
              <a:t>新的阈值</a:t>
            </a:r>
            <a:r>
              <a:rPr lang="en-US" altLang="zh-CN" sz="2400" dirty="0"/>
              <a:t>=12MSS</a:t>
            </a:r>
          </a:p>
          <a:p>
            <a:pPr>
              <a:lnSpc>
                <a:spcPct val="150000"/>
              </a:lnSpc>
            </a:pPr>
            <a:r>
              <a:rPr lang="zh-CN" altLang="en-US" sz="2400" dirty="0"/>
              <a:t>调整好新的阈值和新的拥塞窗口后，使用</a:t>
            </a:r>
            <a:r>
              <a:rPr lang="zh-CN" altLang="en-US" sz="2400" b="1" dirty="0"/>
              <a:t>拥塞避免</a:t>
            </a:r>
            <a:r>
              <a:rPr lang="zh-CN" altLang="en-US" sz="2400" dirty="0"/>
              <a:t>算法增加拥塞窗口大小。</a:t>
            </a:r>
            <a:endParaRPr lang="zh-CN" altLang="en-US" sz="2800" dirty="0"/>
          </a:p>
        </p:txBody>
      </p:sp>
      <p:sp>
        <p:nvSpPr>
          <p:cNvPr id="10" name="文本框 9"/>
          <p:cNvSpPr txBox="1"/>
          <p:nvPr/>
        </p:nvSpPr>
        <p:spPr>
          <a:xfrm>
            <a:off x="714771" y="3437500"/>
            <a:ext cx="10716730" cy="2862322"/>
          </a:xfrm>
          <a:prstGeom prst="rect">
            <a:avLst/>
          </a:prstGeom>
          <a:noFill/>
          <a:ln>
            <a:solidFill>
              <a:schemeClr val="tx1"/>
            </a:solidFill>
          </a:ln>
        </p:spPr>
        <p:txBody>
          <a:bodyPr wrap="square" rtlCol="0">
            <a:spAutoFit/>
          </a:bodyPr>
          <a:lstStyle/>
          <a:p>
            <a:pPr fontAlgn="auto">
              <a:lnSpc>
                <a:spcPct val="150000"/>
              </a:lnSpc>
            </a:pPr>
            <a:r>
              <a:rPr lang="zh-CN" altLang="en-US" sz="2400" dirty="0"/>
              <a:t>例如：发生计时器超时，当前拥塞窗口为</a:t>
            </a:r>
            <a:r>
              <a:rPr lang="en-US" altLang="zh-CN" sz="2400" dirty="0"/>
              <a:t>24MSS</a:t>
            </a:r>
            <a:r>
              <a:rPr lang="zh-CN" altLang="en-US" sz="2400" dirty="0"/>
              <a:t>，当前阈值为</a:t>
            </a:r>
            <a:r>
              <a:rPr lang="en-US" altLang="zh-CN" sz="2400" dirty="0"/>
              <a:t>16MSS</a:t>
            </a:r>
            <a:r>
              <a:rPr lang="zh-CN" altLang="en-US" sz="2400" dirty="0"/>
              <a:t>。</a:t>
            </a:r>
            <a:endParaRPr lang="en-US" altLang="zh-CN" sz="2400" dirty="0"/>
          </a:p>
          <a:p>
            <a:pPr fontAlgn="auto">
              <a:lnSpc>
                <a:spcPct val="150000"/>
              </a:lnSpc>
            </a:pPr>
            <a:r>
              <a:rPr lang="zh-CN" altLang="en-US" sz="2400" b="1" dirty="0"/>
              <a:t>新的阈值：为当前拥塞窗口的一半。   新的阈值</a:t>
            </a:r>
            <a:r>
              <a:rPr lang="en-US" altLang="zh-CN" sz="2400" b="1" dirty="0"/>
              <a:t>=</a:t>
            </a:r>
            <a:r>
              <a:rPr lang="en-US" altLang="zh-CN" sz="2400" dirty="0"/>
              <a:t> 24MSS÷2=12MSS</a:t>
            </a:r>
            <a:endParaRPr lang="en-US" altLang="zh-CN" sz="2400" b="1" dirty="0"/>
          </a:p>
          <a:p>
            <a:pPr>
              <a:lnSpc>
                <a:spcPct val="150000"/>
              </a:lnSpc>
            </a:pPr>
            <a:r>
              <a:rPr lang="zh-CN" altLang="en-US" sz="2400" b="1" dirty="0"/>
              <a:t>新的拥塞窗口：直接调整为</a:t>
            </a:r>
            <a:r>
              <a:rPr lang="en-US" altLang="zh-CN" sz="2400" b="1" dirty="0"/>
              <a:t>1MSS</a:t>
            </a:r>
            <a:r>
              <a:rPr lang="zh-CN" altLang="en-US" sz="2400" b="1" dirty="0"/>
              <a:t>。    新的拥塞窗口</a:t>
            </a:r>
            <a:r>
              <a:rPr lang="en-US" altLang="zh-CN" sz="2400" b="1" dirty="0"/>
              <a:t>=</a:t>
            </a:r>
            <a:r>
              <a:rPr lang="en-US" altLang="zh-CN" sz="2400" dirty="0"/>
              <a:t>1MSS</a:t>
            </a:r>
          </a:p>
          <a:p>
            <a:pPr>
              <a:lnSpc>
                <a:spcPct val="150000"/>
              </a:lnSpc>
            </a:pPr>
            <a:r>
              <a:rPr lang="zh-CN" altLang="en-US" sz="2400" dirty="0"/>
              <a:t>调整好新的阈值和新的拥塞窗口后，使用</a:t>
            </a:r>
            <a:r>
              <a:rPr lang="zh-CN" altLang="en-US" sz="2400" b="1" dirty="0"/>
              <a:t>慢启动，拥塞避免</a:t>
            </a:r>
            <a:r>
              <a:rPr lang="zh-CN" altLang="en-US" sz="2400" dirty="0"/>
              <a:t>算法增加拥塞窗口大小。</a:t>
            </a:r>
            <a:endParaRPr lang="zh-CN" altLang="en-US" sz="2800" dirty="0"/>
          </a:p>
        </p:txBody>
      </p:sp>
    </p:spTree>
    <p:extLst>
      <p:ext uri="{BB962C8B-B14F-4D97-AF65-F5344CB8AC3E}">
        <p14:creationId xmlns:p14="http://schemas.microsoft.com/office/powerpoint/2010/main" val="51851008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框 3"/>
          <p:cNvSpPr txBox="1"/>
          <p:nvPr/>
        </p:nvSpPr>
        <p:spPr>
          <a:xfrm>
            <a:off x="513080" y="1394460"/>
            <a:ext cx="10049510" cy="419100"/>
          </a:xfrm>
          <a:prstGeom prst="rect">
            <a:avLst/>
          </a:prstGeom>
          <a:noFill/>
        </p:spPr>
        <p:txBody>
          <a:bodyPr wrap="square" rtlCol="0" anchor="t">
            <a:spAutoFit/>
          </a:bodyPr>
          <a:lstStyle/>
          <a:p>
            <a:r>
              <a:rPr lang="zh-CN" altLang="en-US" sz="2130" dirty="0"/>
              <a:t>下图是某个通信过程中拥塞窗口随RTT的变化过程。请回答如下问题：</a:t>
            </a:r>
          </a:p>
        </p:txBody>
      </p:sp>
      <p:pic>
        <p:nvPicPr>
          <p:cNvPr id="5" name="图片 4"/>
          <p:cNvPicPr>
            <a:picLocks noChangeAspect="1"/>
          </p:cNvPicPr>
          <p:nvPr/>
        </p:nvPicPr>
        <p:blipFill>
          <a:blip r:embed="rId3"/>
          <a:stretch>
            <a:fillRect/>
          </a:stretch>
        </p:blipFill>
        <p:spPr>
          <a:xfrm>
            <a:off x="2293620" y="1813560"/>
            <a:ext cx="5278756" cy="2744953"/>
          </a:xfrm>
          <a:prstGeom prst="rect">
            <a:avLst/>
          </a:prstGeom>
        </p:spPr>
      </p:pic>
      <p:sp>
        <p:nvSpPr>
          <p:cNvPr id="6" name="文本框 5"/>
          <p:cNvSpPr txBox="1"/>
          <p:nvPr/>
        </p:nvSpPr>
        <p:spPr>
          <a:xfrm>
            <a:off x="1203162" y="4429926"/>
            <a:ext cx="6726401" cy="2308324"/>
          </a:xfrm>
          <a:prstGeom prst="rect">
            <a:avLst/>
          </a:prstGeom>
          <a:solidFill>
            <a:schemeClr val="bg1"/>
          </a:solidFill>
        </p:spPr>
        <p:txBody>
          <a:bodyPr wrap="square" rtlCol="0" anchor="t">
            <a:spAutoFit/>
          </a:bodyPr>
          <a:lstStyle/>
          <a:p>
            <a:pPr>
              <a:lnSpc>
                <a:spcPct val="150000"/>
              </a:lnSpc>
            </a:pPr>
            <a:r>
              <a:rPr lang="zh-CN" altLang="en-US" sz="2400" dirty="0">
                <a:latin typeface="Microsoft YaHei" charset="-122"/>
                <a:ea typeface="Microsoft YaHei" charset="-122"/>
                <a:cs typeface="Microsoft YaHei" charset="-122"/>
                <a:sym typeface="+mn-ea"/>
              </a:rPr>
              <a:t>1、在第一个慢启动阶段拥塞窗口阈值是多少？   </a:t>
            </a:r>
            <a:endParaRPr lang="en-US" altLang="zh-CN" sz="2400" dirty="0">
              <a:latin typeface="Microsoft YaHei" charset="-122"/>
              <a:ea typeface="Microsoft YaHei" charset="-122"/>
              <a:cs typeface="Microsoft YaHei" charset="-122"/>
              <a:sym typeface="+mn-ea"/>
            </a:endParaRPr>
          </a:p>
          <a:p>
            <a:pPr>
              <a:lnSpc>
                <a:spcPct val="150000"/>
              </a:lnSpc>
            </a:pPr>
            <a:r>
              <a:rPr lang="zh-CN" altLang="en-US" sz="2400" dirty="0">
                <a:latin typeface="Microsoft YaHei" charset="-122"/>
                <a:ea typeface="Microsoft YaHei" charset="-122"/>
                <a:cs typeface="Microsoft YaHei" charset="-122"/>
                <a:sym typeface="+mn-ea"/>
              </a:rPr>
              <a:t>2、说明该过程中哪些时间段为慢启动阶段？</a:t>
            </a:r>
            <a:endParaRPr lang="zh-CN" altLang="en-US" sz="2400" dirty="0">
              <a:latin typeface="Microsoft YaHei" charset="-122"/>
              <a:ea typeface="Microsoft YaHei" charset="-122"/>
              <a:cs typeface="Microsoft YaHei" charset="-122"/>
            </a:endParaRPr>
          </a:p>
          <a:p>
            <a:pPr>
              <a:lnSpc>
                <a:spcPct val="150000"/>
              </a:lnSpc>
            </a:pPr>
            <a:r>
              <a:rPr lang="en-US" altLang="zh-CN" sz="2400" dirty="0">
                <a:latin typeface="Microsoft YaHei" charset="-122"/>
                <a:ea typeface="Microsoft YaHei" charset="-122"/>
                <a:cs typeface="Microsoft YaHei" charset="-122"/>
                <a:sym typeface="+mn-ea"/>
              </a:rPr>
              <a:t>3</a:t>
            </a:r>
            <a:r>
              <a:rPr lang="zh-CN" altLang="en-US" sz="2400" dirty="0">
                <a:latin typeface="Microsoft YaHei" charset="-122"/>
                <a:ea typeface="Microsoft YaHei" charset="-122"/>
                <a:cs typeface="Microsoft YaHei" charset="-122"/>
                <a:sym typeface="+mn-ea"/>
              </a:rPr>
              <a:t>、第10个RTT时，发生了什么事件？</a:t>
            </a:r>
            <a:endParaRPr lang="en-US" altLang="zh-CN" sz="2400" dirty="0">
              <a:latin typeface="Microsoft YaHei" charset="-122"/>
              <a:ea typeface="Microsoft YaHei" charset="-122"/>
              <a:cs typeface="Microsoft YaHei" charset="-122"/>
              <a:sym typeface="+mn-ea"/>
            </a:endParaRPr>
          </a:p>
          <a:p>
            <a:pPr>
              <a:lnSpc>
                <a:spcPct val="150000"/>
              </a:lnSpc>
            </a:pPr>
            <a:r>
              <a:rPr lang="en-US" altLang="zh-CN" sz="2400" dirty="0">
                <a:latin typeface="Microsoft YaHei" charset="-122"/>
                <a:ea typeface="Microsoft YaHei" charset="-122"/>
                <a:cs typeface="Microsoft YaHei" charset="-122"/>
                <a:sym typeface="+mn-ea"/>
              </a:rPr>
              <a:t>4</a:t>
            </a:r>
            <a:r>
              <a:rPr lang="zh-CN" altLang="en-US" sz="2400" dirty="0">
                <a:latin typeface="Microsoft YaHei" charset="-122"/>
                <a:ea typeface="Microsoft YaHei" charset="-122"/>
                <a:cs typeface="Microsoft YaHei" charset="-122"/>
                <a:sym typeface="+mn-ea"/>
              </a:rPr>
              <a:t>、第16个RTT时，发生了什么事件？</a:t>
            </a:r>
          </a:p>
        </p:txBody>
      </p:sp>
      <p:pic>
        <p:nvPicPr>
          <p:cNvPr id="8" name="图片 7"/>
          <p:cNvPicPr>
            <a:picLocks noChangeAspect="1"/>
          </p:cNvPicPr>
          <p:nvPr/>
        </p:nvPicPr>
        <p:blipFill>
          <a:blip r:embed="rId4"/>
          <a:stretch>
            <a:fillRect/>
          </a:stretch>
        </p:blipFill>
        <p:spPr>
          <a:xfrm>
            <a:off x="620387" y="0"/>
            <a:ext cx="1165551" cy="1343998"/>
          </a:xfrm>
          <a:prstGeom prst="rect">
            <a:avLst/>
          </a:prstGeom>
        </p:spPr>
      </p:pic>
      <p:sp>
        <p:nvSpPr>
          <p:cNvPr id="2" name="矩形 1"/>
          <p:cNvSpPr/>
          <p:nvPr/>
        </p:nvSpPr>
        <p:spPr>
          <a:xfrm>
            <a:off x="8034184" y="4429926"/>
            <a:ext cx="3820918" cy="2243050"/>
          </a:xfrm>
          <a:prstGeom prst="rect">
            <a:avLst/>
          </a:prstGeom>
          <a:solidFill>
            <a:schemeClr val="bg1"/>
          </a:solidFill>
        </p:spPr>
        <p:txBody>
          <a:bodyPr wrap="square">
            <a:spAutoFit/>
          </a:bodyPr>
          <a:lstStyle/>
          <a:p>
            <a:pPr>
              <a:lnSpc>
                <a:spcPct val="150000"/>
              </a:lnSpc>
            </a:pPr>
            <a:r>
              <a:rPr lang="zh-CN" altLang="en-US" sz="2400" dirty="0">
                <a:latin typeface="Microsoft YaHei" charset="-122"/>
                <a:ea typeface="Microsoft YaHei" charset="-122"/>
                <a:cs typeface="Microsoft YaHei" charset="-122"/>
                <a:sym typeface="+mn-ea"/>
              </a:rPr>
              <a:t>答：</a:t>
            </a:r>
            <a:r>
              <a:rPr lang="en-US" altLang="zh-CN" sz="2400" dirty="0">
                <a:latin typeface="Microsoft YaHei" charset="-122"/>
                <a:ea typeface="Microsoft YaHei" charset="-122"/>
                <a:cs typeface="Microsoft YaHei" charset="-122"/>
                <a:sym typeface="+mn-ea"/>
              </a:rPr>
              <a:t>1</a:t>
            </a:r>
            <a:r>
              <a:rPr lang="zh-CN" altLang="en-US" sz="2400" dirty="0">
                <a:latin typeface="Microsoft YaHei" charset="-122"/>
                <a:ea typeface="Microsoft YaHei" charset="-122"/>
                <a:cs typeface="Microsoft YaHei" charset="-122"/>
                <a:sym typeface="+mn-ea"/>
              </a:rPr>
              <a:t>、</a:t>
            </a:r>
            <a:r>
              <a:rPr lang="en-US" altLang="zh-CN" sz="2400" dirty="0">
                <a:latin typeface="Microsoft YaHei" charset="-122"/>
                <a:ea typeface="Microsoft YaHei" charset="-122"/>
                <a:cs typeface="Microsoft YaHei" charset="-122"/>
              </a:rPr>
              <a:t>16MSS</a:t>
            </a:r>
          </a:p>
          <a:p>
            <a:pPr>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0-4RTT,17-20RTT</a:t>
            </a:r>
          </a:p>
          <a:p>
            <a:pPr>
              <a:lnSpc>
                <a:spcPct val="150000"/>
              </a:lnSpc>
              <a:defRPr/>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、三次重复确认</a:t>
            </a:r>
            <a:endParaRPr lang="en-US" altLang="zh-CN" sz="2400" dirty="0">
              <a:latin typeface="Microsoft YaHei" charset="-122"/>
              <a:ea typeface="Microsoft YaHei" charset="-122"/>
              <a:cs typeface="Microsoft YaHei" charset="-122"/>
            </a:endParaRPr>
          </a:p>
          <a:p>
            <a:pPr>
              <a:lnSpc>
                <a:spcPct val="150000"/>
              </a:lnSpc>
              <a:defRPr/>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4</a:t>
            </a:r>
            <a:r>
              <a:rPr lang="zh-CN" altLang="en-US" sz="2400" dirty="0">
                <a:latin typeface="Microsoft YaHei" charset="-122"/>
                <a:ea typeface="Microsoft YaHei" charset="-122"/>
                <a:cs typeface="Microsoft YaHei" charset="-122"/>
              </a:rPr>
              <a:t>、计时器超时</a:t>
            </a:r>
            <a:endParaRPr lang="en-US"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563754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6" name="文本框 5"/>
          <p:cNvSpPr txBox="1"/>
          <p:nvPr/>
        </p:nvSpPr>
        <p:spPr>
          <a:xfrm>
            <a:off x="0" y="3322819"/>
            <a:ext cx="2168525" cy="420115"/>
          </a:xfrm>
          <a:prstGeom prst="rect">
            <a:avLst/>
          </a:prstGeom>
          <a:noFill/>
        </p:spPr>
        <p:txBody>
          <a:bodyPr wrap="square" rtlCol="0">
            <a:spAutoFit/>
          </a:bodyPr>
          <a:lstStyle/>
          <a:p>
            <a:r>
              <a:rPr lang="zh-CN" altLang="en-US" sz="2130"/>
              <a:t>计算机网络结构</a:t>
            </a:r>
          </a:p>
        </p:txBody>
      </p:sp>
      <p:sp>
        <p:nvSpPr>
          <p:cNvPr id="7" name="文本框 6"/>
          <p:cNvSpPr txBox="1"/>
          <p:nvPr/>
        </p:nvSpPr>
        <p:spPr>
          <a:xfrm>
            <a:off x="2445923" y="1547716"/>
            <a:ext cx="1714472" cy="3970318"/>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网络边缘</a:t>
            </a:r>
            <a:endParaRPr lang="en-US" altLang="zh-CN" sz="2400" dirty="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接入网络</a:t>
            </a:r>
            <a:endParaRPr lang="en-US" altLang="zh-CN" sz="2400" dirty="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网络核心</a:t>
            </a:r>
          </a:p>
        </p:txBody>
      </p:sp>
      <p:sp>
        <p:nvSpPr>
          <p:cNvPr id="2" name="左大括号 1"/>
          <p:cNvSpPr/>
          <p:nvPr/>
        </p:nvSpPr>
        <p:spPr>
          <a:xfrm>
            <a:off x="1991870" y="1835203"/>
            <a:ext cx="454053" cy="339534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0626457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6" name="文本框 5"/>
          <p:cNvSpPr txBox="1"/>
          <p:nvPr/>
        </p:nvSpPr>
        <p:spPr>
          <a:xfrm>
            <a:off x="0" y="3322819"/>
            <a:ext cx="2168525" cy="420115"/>
          </a:xfrm>
          <a:prstGeom prst="rect">
            <a:avLst/>
          </a:prstGeom>
          <a:noFill/>
        </p:spPr>
        <p:txBody>
          <a:bodyPr wrap="square" rtlCol="0">
            <a:spAutoFit/>
          </a:bodyPr>
          <a:lstStyle/>
          <a:p>
            <a:r>
              <a:rPr lang="zh-CN" altLang="en-US" sz="2130"/>
              <a:t>计算机网络结构</a:t>
            </a:r>
          </a:p>
        </p:txBody>
      </p:sp>
      <p:sp>
        <p:nvSpPr>
          <p:cNvPr id="7" name="文本框 6"/>
          <p:cNvSpPr txBox="1"/>
          <p:nvPr/>
        </p:nvSpPr>
        <p:spPr>
          <a:xfrm>
            <a:off x="2445923" y="1547716"/>
            <a:ext cx="1714472" cy="3970318"/>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网络边缘</a:t>
            </a:r>
            <a:endParaRPr lang="en-US" altLang="zh-CN" sz="2400" dirty="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接入网络</a:t>
            </a:r>
            <a:endParaRPr lang="en-US" altLang="zh-CN" sz="2400" dirty="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网络核心</a:t>
            </a:r>
          </a:p>
        </p:txBody>
      </p:sp>
      <p:sp>
        <p:nvSpPr>
          <p:cNvPr id="2" name="左大括号 1"/>
          <p:cNvSpPr/>
          <p:nvPr/>
        </p:nvSpPr>
        <p:spPr>
          <a:xfrm>
            <a:off x="1991870" y="1835203"/>
            <a:ext cx="454053" cy="339534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5" name="文本框 4"/>
          <p:cNvSpPr txBox="1"/>
          <p:nvPr/>
        </p:nvSpPr>
        <p:spPr>
          <a:xfrm>
            <a:off x="4001369" y="1326602"/>
            <a:ext cx="7766562" cy="1017202"/>
          </a:xfrm>
          <a:prstGeom prst="rect">
            <a:avLst/>
          </a:prstGeom>
          <a:noFill/>
          <a:ln>
            <a:solidFill>
              <a:schemeClr val="tx1"/>
            </a:solidFill>
          </a:ln>
        </p:spPr>
        <p:txBody>
          <a:bodyPr wrap="square" rtlCol="0">
            <a:spAutoFit/>
          </a:bodyPr>
          <a:lstStyle/>
          <a:p>
            <a:pPr fontAlgn="auto">
              <a:lnSpc>
                <a:spcPct val="150000"/>
              </a:lnSpc>
            </a:pPr>
            <a:r>
              <a:rPr lang="zh-CN" altLang="en-US" sz="2130" dirty="0">
                <a:solidFill>
                  <a:srgbClr val="FF0000"/>
                </a:solidFill>
              </a:rPr>
              <a:t>主机：端系统。</a:t>
            </a:r>
            <a:r>
              <a:rPr lang="zh-CN" altLang="en-US" sz="2130" dirty="0"/>
              <a:t>连接到网络上的计算机</a:t>
            </a:r>
            <a:endParaRPr lang="en-US" altLang="zh-CN" sz="2130" dirty="0"/>
          </a:p>
          <a:p>
            <a:pPr fontAlgn="auto">
              <a:lnSpc>
                <a:spcPct val="150000"/>
              </a:lnSpc>
            </a:pPr>
            <a:r>
              <a:rPr lang="zh-CN" altLang="en-US" sz="2130" dirty="0">
                <a:solidFill>
                  <a:srgbClr val="FF0000"/>
                </a:solidFill>
              </a:rPr>
              <a:t>网络边缘：</a:t>
            </a:r>
            <a:r>
              <a:rPr lang="zh-CN" altLang="en-US" sz="2130" dirty="0">
                <a:solidFill>
                  <a:schemeClr val="tx1"/>
                </a:solidFill>
              </a:rPr>
              <a:t>连接到网上的所有端系统。</a:t>
            </a:r>
          </a:p>
        </p:txBody>
      </p:sp>
    </p:spTree>
    <p:custDataLst>
      <p:tags r:id="rId1"/>
    </p:custDataLst>
    <p:extLst>
      <p:ext uri="{BB962C8B-B14F-4D97-AF65-F5344CB8AC3E}">
        <p14:creationId xmlns:p14="http://schemas.microsoft.com/office/powerpoint/2010/main" val="1785192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6" name="文本框 5"/>
          <p:cNvSpPr txBox="1"/>
          <p:nvPr/>
        </p:nvSpPr>
        <p:spPr>
          <a:xfrm>
            <a:off x="0" y="3322819"/>
            <a:ext cx="2168525" cy="420115"/>
          </a:xfrm>
          <a:prstGeom prst="rect">
            <a:avLst/>
          </a:prstGeom>
          <a:noFill/>
        </p:spPr>
        <p:txBody>
          <a:bodyPr wrap="square" rtlCol="0">
            <a:spAutoFit/>
          </a:bodyPr>
          <a:lstStyle/>
          <a:p>
            <a:r>
              <a:rPr lang="zh-CN" altLang="en-US" sz="2130"/>
              <a:t>计算机网络结构</a:t>
            </a:r>
          </a:p>
        </p:txBody>
      </p:sp>
      <p:sp>
        <p:nvSpPr>
          <p:cNvPr id="7" name="文本框 6"/>
          <p:cNvSpPr txBox="1"/>
          <p:nvPr/>
        </p:nvSpPr>
        <p:spPr>
          <a:xfrm>
            <a:off x="2445923" y="1547716"/>
            <a:ext cx="1714472" cy="3970318"/>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网络边缘</a:t>
            </a:r>
            <a:endParaRPr lang="en-US" altLang="zh-CN" sz="2400" dirty="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接入网络</a:t>
            </a:r>
            <a:endParaRPr lang="en-US" altLang="zh-CN" sz="2400" dirty="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网络核心</a:t>
            </a:r>
          </a:p>
        </p:txBody>
      </p:sp>
      <p:sp>
        <p:nvSpPr>
          <p:cNvPr id="2" name="左大括号 1"/>
          <p:cNvSpPr/>
          <p:nvPr/>
        </p:nvSpPr>
        <p:spPr>
          <a:xfrm>
            <a:off x="1991870" y="1835203"/>
            <a:ext cx="454053" cy="339534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8" name="文本框 7"/>
          <p:cNvSpPr txBox="1"/>
          <p:nvPr/>
        </p:nvSpPr>
        <p:spPr>
          <a:xfrm>
            <a:off x="4324422" y="485163"/>
            <a:ext cx="7826196" cy="646331"/>
          </a:xfrm>
          <a:prstGeom prst="rect">
            <a:avLst/>
          </a:prstGeom>
          <a:noFill/>
          <a:ln>
            <a:solidFill>
              <a:schemeClr val="tx1"/>
            </a:solidFill>
          </a:ln>
        </p:spPr>
        <p:txBody>
          <a:bodyPr wrap="square" rtlCol="0">
            <a:spAutoFit/>
          </a:bodyPr>
          <a:lstStyle/>
          <a:p>
            <a:pPr fontAlgn="auto">
              <a:lnSpc>
                <a:spcPct val="150000"/>
              </a:lnSpc>
            </a:pPr>
            <a:r>
              <a:rPr lang="zh-CN" altLang="en-US" sz="2400" b="1" dirty="0">
                <a:latin typeface="Microsoft YaHei" charset="-122"/>
                <a:ea typeface="Microsoft YaHei" charset="-122"/>
                <a:cs typeface="Microsoft YaHei" charset="-122"/>
              </a:rPr>
              <a:t>电话拨号接入</a:t>
            </a:r>
            <a:r>
              <a:rPr lang="zh-CN" altLang="en-US" sz="2400" dirty="0">
                <a:latin typeface="Microsoft YaHei" charset="-122"/>
                <a:ea typeface="Microsoft YaHei" charset="-122"/>
                <a:cs typeface="Microsoft YaHei" charset="-122"/>
              </a:rPr>
              <a:t>：利用</a:t>
            </a:r>
            <a:r>
              <a:rPr lang="zh-CN" altLang="en-US" sz="2400" dirty="0">
                <a:solidFill>
                  <a:schemeClr val="accent6"/>
                </a:solidFill>
                <a:latin typeface="Microsoft YaHei" charset="-122"/>
                <a:ea typeface="Microsoft YaHei" charset="-122"/>
                <a:cs typeface="Microsoft YaHei" charset="-122"/>
              </a:rPr>
              <a:t>电话</a:t>
            </a:r>
            <a:r>
              <a:rPr lang="zh-CN" altLang="en-US" sz="2400" dirty="0">
                <a:latin typeface="Microsoft YaHei" charset="-122"/>
                <a:ea typeface="Microsoft YaHei" charset="-122"/>
                <a:cs typeface="Microsoft YaHei" charset="-122"/>
              </a:rPr>
              <a:t>网络接入。</a:t>
            </a:r>
          </a:p>
        </p:txBody>
      </p:sp>
      <p:sp>
        <p:nvSpPr>
          <p:cNvPr id="9" name="文本框 8"/>
          <p:cNvSpPr txBox="1"/>
          <p:nvPr/>
        </p:nvSpPr>
        <p:spPr>
          <a:xfrm>
            <a:off x="4365804" y="5948259"/>
            <a:ext cx="7826196" cy="646331"/>
          </a:xfrm>
          <a:prstGeom prst="rect">
            <a:avLst/>
          </a:prstGeom>
          <a:solidFill>
            <a:schemeClr val="bg1"/>
          </a:solidFill>
          <a:ln>
            <a:solidFill>
              <a:schemeClr val="tx1"/>
            </a:solidFill>
          </a:ln>
        </p:spPr>
        <p:txBody>
          <a:bodyPr wrap="square" rtlCol="0">
            <a:spAutoFit/>
          </a:bodyPr>
          <a:lstStyle/>
          <a:p>
            <a:pPr fontAlgn="auto">
              <a:lnSpc>
                <a:spcPct val="150000"/>
              </a:lnSpc>
            </a:pPr>
            <a:r>
              <a:rPr lang="zh-CN" altLang="en-US" sz="2400" b="1" dirty="0">
                <a:latin typeface="Microsoft YaHei" charset="-122"/>
                <a:ea typeface="Microsoft YaHei" charset="-122"/>
                <a:cs typeface="Microsoft YaHei" charset="-122"/>
              </a:rPr>
              <a:t>移动接入网络</a:t>
            </a:r>
            <a:r>
              <a:rPr lang="zh-CN" altLang="en-US" sz="2400" dirty="0">
                <a:latin typeface="Microsoft YaHei" charset="-122"/>
                <a:ea typeface="Microsoft YaHei" charset="-122"/>
                <a:cs typeface="Microsoft YaHei" charset="-122"/>
              </a:rPr>
              <a:t>：利用移动通信网络，如</a:t>
            </a:r>
            <a:r>
              <a:rPr lang="en-US" altLang="zh-CN" sz="2400" dirty="0">
                <a:latin typeface="Microsoft YaHei" charset="-122"/>
                <a:ea typeface="Microsoft YaHei" charset="-122"/>
                <a:cs typeface="Microsoft YaHei" charset="-122"/>
              </a:rPr>
              <a:t>3G/4G/5G</a:t>
            </a:r>
            <a:r>
              <a:rPr lang="zh-CN" altLang="en-US" sz="2400" dirty="0">
                <a:latin typeface="Microsoft YaHei" charset="-122"/>
                <a:ea typeface="Microsoft YaHei" charset="-122"/>
                <a:cs typeface="Microsoft YaHei" charset="-122"/>
              </a:rPr>
              <a:t>网络。</a:t>
            </a:r>
          </a:p>
        </p:txBody>
      </p:sp>
      <p:sp>
        <p:nvSpPr>
          <p:cNvPr id="10" name="文本框 9"/>
          <p:cNvSpPr txBox="1"/>
          <p:nvPr/>
        </p:nvSpPr>
        <p:spPr>
          <a:xfrm>
            <a:off x="4324421" y="1573938"/>
            <a:ext cx="7826196" cy="1135054"/>
          </a:xfrm>
          <a:prstGeom prst="rect">
            <a:avLst/>
          </a:prstGeom>
          <a:noFill/>
          <a:ln>
            <a:solidFill>
              <a:schemeClr val="tx1"/>
            </a:solidFill>
          </a:ln>
        </p:spPr>
        <p:txBody>
          <a:bodyPr wrap="square" rtlCol="0">
            <a:spAutoFit/>
          </a:bodyPr>
          <a:lstStyle/>
          <a:p>
            <a:pPr fontAlgn="auto">
              <a:lnSpc>
                <a:spcPct val="150000"/>
              </a:lnSpc>
            </a:pPr>
            <a:r>
              <a:rPr lang="zh-CN" altLang="en-US" sz="2400" b="1" dirty="0">
                <a:solidFill>
                  <a:schemeClr val="tx1"/>
                </a:solidFill>
                <a:latin typeface="Microsoft YaHei" charset="-122"/>
                <a:ea typeface="Microsoft YaHei" charset="-122"/>
                <a:cs typeface="Microsoft YaHei" charset="-122"/>
              </a:rPr>
              <a:t>非对称</a:t>
            </a:r>
            <a:r>
              <a:rPr lang="zh-CN" altLang="en-US" sz="2400" b="1" dirty="0">
                <a:latin typeface="Microsoft YaHei" charset="-122"/>
                <a:ea typeface="Microsoft YaHei" charset="-122"/>
                <a:cs typeface="Microsoft YaHei" charset="-122"/>
              </a:rPr>
              <a:t>数字用户线路</a:t>
            </a:r>
            <a:r>
              <a:rPr lang="en-US" altLang="zh-CN" sz="2400" b="1" dirty="0">
                <a:latin typeface="Microsoft YaHei" charset="-122"/>
                <a:ea typeface="Microsoft YaHei" charset="-122"/>
                <a:cs typeface="Microsoft YaHei" charset="-122"/>
              </a:rPr>
              <a:t>ADSL</a:t>
            </a:r>
            <a:r>
              <a:rPr lang="zh-CN" altLang="en-US" sz="2400" dirty="0">
                <a:latin typeface="Microsoft YaHei" charset="-122"/>
                <a:ea typeface="Microsoft YaHei" charset="-122"/>
                <a:cs typeface="Microsoft YaHei" charset="-122"/>
              </a:rPr>
              <a:t>：利用</a:t>
            </a:r>
            <a:r>
              <a:rPr lang="zh-CN" altLang="en-US" sz="2400" dirty="0">
                <a:solidFill>
                  <a:schemeClr val="accent6"/>
                </a:solidFill>
                <a:latin typeface="Microsoft YaHei" charset="-122"/>
                <a:ea typeface="Microsoft YaHei" charset="-122"/>
                <a:cs typeface="Microsoft YaHei" charset="-122"/>
              </a:rPr>
              <a:t>电话</a:t>
            </a:r>
            <a:r>
              <a:rPr lang="zh-CN" altLang="en-US" sz="2400" dirty="0">
                <a:latin typeface="Microsoft YaHei" charset="-122"/>
                <a:ea typeface="Microsoft YaHei" charset="-122"/>
                <a:cs typeface="Microsoft YaHei" charset="-122"/>
              </a:rPr>
              <a:t>网络接入。</a:t>
            </a:r>
            <a:endParaRPr lang="en-US" altLang="zh-CN" sz="2400" dirty="0">
              <a:latin typeface="Microsoft YaHei" charset="-122"/>
              <a:ea typeface="Microsoft YaHei" charset="-122"/>
              <a:cs typeface="Microsoft YaHei" charset="-122"/>
            </a:endParaRPr>
          </a:p>
          <a:p>
            <a:pPr fontAlgn="auto">
              <a:lnSpc>
                <a:spcPct val="150000"/>
              </a:lnSpc>
            </a:pPr>
            <a:r>
              <a:rPr lang="zh-CN" altLang="en-US" sz="2400" dirty="0">
                <a:latin typeface="Microsoft YaHei" charset="-122"/>
                <a:ea typeface="Microsoft YaHei" charset="-122"/>
                <a:cs typeface="Microsoft YaHei" charset="-122"/>
              </a:rPr>
              <a:t>基于频分多路复用技术。</a:t>
            </a:r>
            <a:r>
              <a:rPr lang="zh-CN" altLang="en-US" sz="2400" dirty="0">
                <a:latin typeface="Microsoft YaHei" charset="-122"/>
                <a:ea typeface="Microsoft YaHei" charset="-122"/>
                <a:cs typeface="Microsoft YaHei" charset="-122"/>
                <a:sym typeface="+mn-ea"/>
              </a:rPr>
              <a:t>非对称。</a:t>
            </a:r>
            <a:r>
              <a:rPr lang="zh-CN" altLang="en-US" sz="2400" dirty="0">
                <a:latin typeface="Microsoft YaHei" charset="-122"/>
                <a:ea typeface="Microsoft YaHei" charset="-122"/>
                <a:cs typeface="Microsoft YaHei" charset="-122"/>
              </a:rPr>
              <a:t>独享式接入。</a:t>
            </a:r>
          </a:p>
        </p:txBody>
      </p:sp>
      <p:sp>
        <p:nvSpPr>
          <p:cNvPr id="11" name="文本框 10"/>
          <p:cNvSpPr txBox="1"/>
          <p:nvPr/>
        </p:nvSpPr>
        <p:spPr>
          <a:xfrm>
            <a:off x="4324421" y="3216711"/>
            <a:ext cx="7826196" cy="1135054"/>
          </a:xfrm>
          <a:prstGeom prst="rect">
            <a:avLst/>
          </a:prstGeom>
          <a:noFill/>
          <a:ln>
            <a:solidFill>
              <a:schemeClr val="tx1"/>
            </a:solidFill>
          </a:ln>
        </p:spPr>
        <p:txBody>
          <a:bodyPr wrap="square" rtlCol="0">
            <a:spAutoFit/>
          </a:bodyPr>
          <a:lstStyle/>
          <a:p>
            <a:pPr fontAlgn="auto">
              <a:lnSpc>
                <a:spcPct val="150000"/>
              </a:lnSpc>
            </a:pPr>
            <a:r>
              <a:rPr lang="zh-CN" altLang="en-US" sz="2400" b="1" dirty="0">
                <a:latin typeface="Microsoft YaHei" charset="-122"/>
                <a:ea typeface="Microsoft YaHei" charset="-122"/>
                <a:cs typeface="Microsoft YaHei" charset="-122"/>
              </a:rPr>
              <a:t>混合光纤同轴电缆</a:t>
            </a:r>
            <a:r>
              <a:rPr lang="en-US" altLang="zh-CN" sz="2400" b="1" dirty="0">
                <a:latin typeface="Microsoft YaHei" charset="-122"/>
                <a:ea typeface="Microsoft YaHei" charset="-122"/>
                <a:cs typeface="Microsoft YaHei" charset="-122"/>
              </a:rPr>
              <a:t>HFC</a:t>
            </a:r>
            <a:r>
              <a:rPr lang="zh-CN" altLang="en-US" sz="2400" b="1" dirty="0">
                <a:latin typeface="Microsoft YaHei" charset="-122"/>
                <a:ea typeface="Microsoft YaHei" charset="-122"/>
                <a:cs typeface="Microsoft YaHei" charset="-122"/>
              </a:rPr>
              <a:t>接入网络</a:t>
            </a:r>
            <a:r>
              <a:rPr lang="zh-CN" altLang="en-US" sz="2400" dirty="0">
                <a:latin typeface="Microsoft YaHei" charset="-122"/>
                <a:ea typeface="Microsoft YaHei" charset="-122"/>
                <a:cs typeface="Microsoft YaHei" charset="-122"/>
              </a:rPr>
              <a:t>：利用</a:t>
            </a:r>
            <a:r>
              <a:rPr lang="zh-CN" altLang="en-US" sz="2400" dirty="0">
                <a:solidFill>
                  <a:schemeClr val="accent6"/>
                </a:solidFill>
                <a:latin typeface="Microsoft YaHei" charset="-122"/>
                <a:ea typeface="Microsoft YaHei" charset="-122"/>
                <a:cs typeface="Microsoft YaHei" charset="-122"/>
              </a:rPr>
              <a:t>有线电视</a:t>
            </a:r>
            <a:r>
              <a:rPr lang="zh-CN" altLang="en-US" sz="2400" dirty="0">
                <a:latin typeface="Microsoft YaHei" charset="-122"/>
                <a:ea typeface="Microsoft YaHei" charset="-122"/>
                <a:cs typeface="Microsoft YaHei" charset="-122"/>
              </a:rPr>
              <a:t>网络接入。</a:t>
            </a:r>
            <a:r>
              <a:rPr lang="zh-CN" altLang="en-US" sz="2400" dirty="0">
                <a:latin typeface="Microsoft YaHei" charset="-122"/>
                <a:ea typeface="Microsoft YaHei" charset="-122"/>
                <a:cs typeface="Microsoft YaHei" charset="-122"/>
                <a:sym typeface="+mn-ea"/>
              </a:rPr>
              <a:t>基于频分多路复用技术。非对称。共享式接入。</a:t>
            </a:r>
          </a:p>
        </p:txBody>
      </p:sp>
      <p:sp>
        <p:nvSpPr>
          <p:cNvPr id="12" name="文本框 11"/>
          <p:cNvSpPr txBox="1"/>
          <p:nvPr/>
        </p:nvSpPr>
        <p:spPr>
          <a:xfrm>
            <a:off x="4365804" y="4859484"/>
            <a:ext cx="7826196" cy="646331"/>
          </a:xfrm>
          <a:prstGeom prst="rect">
            <a:avLst/>
          </a:prstGeom>
          <a:noFill/>
          <a:ln>
            <a:solidFill>
              <a:schemeClr val="tx1"/>
            </a:solidFill>
          </a:ln>
        </p:spPr>
        <p:txBody>
          <a:bodyPr wrap="square" rtlCol="0">
            <a:spAutoFit/>
          </a:bodyPr>
          <a:lstStyle/>
          <a:p>
            <a:pPr fontAlgn="auto">
              <a:lnSpc>
                <a:spcPct val="150000"/>
              </a:lnSpc>
            </a:pPr>
            <a:r>
              <a:rPr lang="zh-CN" altLang="en-US" sz="2400" b="1" dirty="0">
                <a:latin typeface="Microsoft YaHei" charset="-122"/>
                <a:ea typeface="Microsoft YaHei" charset="-122"/>
                <a:cs typeface="Microsoft YaHei" charset="-122"/>
              </a:rPr>
              <a:t>局域网</a:t>
            </a:r>
            <a:r>
              <a:rPr lang="zh-CN" altLang="en-US" sz="2400" dirty="0">
                <a:latin typeface="Microsoft YaHei" charset="-122"/>
                <a:ea typeface="Microsoft YaHei" charset="-122"/>
                <a:cs typeface="Microsoft YaHei" charset="-122"/>
              </a:rPr>
              <a:t>：典型的局域网技术是</a:t>
            </a:r>
            <a:r>
              <a:rPr lang="zh-CN" altLang="en-US" sz="2400" dirty="0">
                <a:solidFill>
                  <a:schemeClr val="accent6"/>
                </a:solidFill>
                <a:latin typeface="Microsoft YaHei" charset="-122"/>
                <a:ea typeface="Microsoft YaHei" charset="-122"/>
                <a:cs typeface="Microsoft YaHei" charset="-122"/>
              </a:rPr>
              <a:t>以太网</a:t>
            </a:r>
            <a:r>
              <a:rPr lang="zh-CN" altLang="en-US" sz="2400" dirty="0">
                <a:latin typeface="Microsoft YaHei" charset="-122"/>
                <a:ea typeface="Microsoft YaHei" charset="-122"/>
                <a:cs typeface="Microsoft YaHei" charset="-122"/>
              </a:rPr>
              <a:t>、</a:t>
            </a:r>
            <a:r>
              <a:rPr lang="en-US" altLang="zh-CN" sz="2400" dirty="0" err="1">
                <a:solidFill>
                  <a:schemeClr val="accent6"/>
                </a:solidFill>
                <a:latin typeface="Microsoft YaHei" charset="-122"/>
                <a:ea typeface="Microsoft YaHei" charset="-122"/>
                <a:cs typeface="Microsoft YaHei" charset="-122"/>
              </a:rPr>
              <a:t>WiFi</a:t>
            </a:r>
            <a:r>
              <a:rPr lang="zh-CN" altLang="en-US" sz="2400" dirty="0">
                <a:latin typeface="Microsoft YaHei" charset="-122"/>
                <a:ea typeface="Microsoft YaHei" charset="-122"/>
                <a:cs typeface="Microsoft YaHei" charset="-122"/>
              </a:rPr>
              <a:t>。</a:t>
            </a:r>
          </a:p>
        </p:txBody>
      </p:sp>
      <p:sp>
        <p:nvSpPr>
          <p:cNvPr id="13" name="左大括号 12"/>
          <p:cNvSpPr/>
          <p:nvPr/>
        </p:nvSpPr>
        <p:spPr>
          <a:xfrm>
            <a:off x="3798433" y="924611"/>
            <a:ext cx="423283" cy="534681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8511696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6" name="文本框 5"/>
          <p:cNvSpPr txBox="1"/>
          <p:nvPr/>
        </p:nvSpPr>
        <p:spPr>
          <a:xfrm>
            <a:off x="0" y="3322819"/>
            <a:ext cx="2168525" cy="420115"/>
          </a:xfrm>
          <a:prstGeom prst="rect">
            <a:avLst/>
          </a:prstGeom>
          <a:noFill/>
        </p:spPr>
        <p:txBody>
          <a:bodyPr wrap="square" rtlCol="0">
            <a:spAutoFit/>
          </a:bodyPr>
          <a:lstStyle/>
          <a:p>
            <a:r>
              <a:rPr lang="zh-CN" altLang="en-US" sz="2130"/>
              <a:t>计算机网络结构</a:t>
            </a:r>
          </a:p>
        </p:txBody>
      </p:sp>
      <p:sp>
        <p:nvSpPr>
          <p:cNvPr id="7" name="文本框 6"/>
          <p:cNvSpPr txBox="1"/>
          <p:nvPr/>
        </p:nvSpPr>
        <p:spPr>
          <a:xfrm>
            <a:off x="2445923" y="1547716"/>
            <a:ext cx="1714472" cy="3970318"/>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网络边缘</a:t>
            </a:r>
            <a:endParaRPr lang="en-US" altLang="zh-CN" sz="2400" dirty="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接入网络</a:t>
            </a:r>
            <a:endParaRPr lang="en-US" altLang="zh-CN" sz="2400" dirty="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网络核心</a:t>
            </a:r>
          </a:p>
        </p:txBody>
      </p:sp>
      <p:sp>
        <p:nvSpPr>
          <p:cNvPr id="2" name="左大括号 1"/>
          <p:cNvSpPr/>
          <p:nvPr/>
        </p:nvSpPr>
        <p:spPr>
          <a:xfrm>
            <a:off x="1991870" y="1835203"/>
            <a:ext cx="454053" cy="339534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4" name="文本框 13"/>
          <p:cNvSpPr txBox="1"/>
          <p:nvPr/>
        </p:nvSpPr>
        <p:spPr>
          <a:xfrm>
            <a:off x="3907072" y="4693655"/>
            <a:ext cx="8119276" cy="1134413"/>
          </a:xfrm>
          <a:prstGeom prst="rect">
            <a:avLst/>
          </a:prstGeom>
          <a:noFill/>
          <a:ln>
            <a:solidFill>
              <a:schemeClr val="tx1"/>
            </a:solidFill>
          </a:ln>
        </p:spPr>
        <p:txBody>
          <a:bodyPr wrap="square" rtlCol="0">
            <a:spAutoFit/>
          </a:bodyPr>
          <a:lstStyle/>
          <a:p>
            <a:pPr fontAlgn="auto">
              <a:lnSpc>
                <a:spcPct val="150000"/>
              </a:lnSpc>
            </a:pPr>
            <a:r>
              <a:rPr lang="zh-CN" altLang="en-US" sz="2400" dirty="0"/>
              <a:t>网络核心是由</a:t>
            </a:r>
            <a:r>
              <a:rPr lang="zh-CN" altLang="en-US" sz="2400" dirty="0">
                <a:solidFill>
                  <a:srgbClr val="FF0000"/>
                </a:solidFill>
              </a:rPr>
              <a:t>通信链路互连的分组交换设备</a:t>
            </a:r>
            <a:r>
              <a:rPr lang="zh-CN" altLang="en-US" sz="2400" dirty="0"/>
              <a:t>构成的网络，作用是实现网络边缘中主机之间的</a:t>
            </a:r>
            <a:r>
              <a:rPr lang="zh-CN" altLang="en-US" sz="2400" dirty="0">
                <a:solidFill>
                  <a:srgbClr val="FF0000"/>
                </a:solidFill>
              </a:rPr>
              <a:t>中继与转发</a:t>
            </a:r>
            <a:r>
              <a:rPr lang="zh-CN" altLang="en-US" sz="2400" dirty="0"/>
              <a:t>。</a:t>
            </a:r>
          </a:p>
        </p:txBody>
      </p:sp>
    </p:spTree>
    <p:custDataLst>
      <p:tags r:id="rId1"/>
    </p:custDataLst>
    <p:extLst>
      <p:ext uri="{BB962C8B-B14F-4D97-AF65-F5344CB8AC3E}">
        <p14:creationId xmlns:p14="http://schemas.microsoft.com/office/powerpoint/2010/main" val="2304535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文本框 5"/>
          <p:cNvSpPr txBox="1"/>
          <p:nvPr/>
        </p:nvSpPr>
        <p:spPr>
          <a:xfrm>
            <a:off x="2084705" y="3371215"/>
            <a:ext cx="5083810" cy="746760"/>
          </a:xfrm>
          <a:prstGeom prst="rect">
            <a:avLst/>
          </a:prstGeom>
          <a:noFill/>
        </p:spPr>
        <p:txBody>
          <a:bodyPr wrap="square" rtlCol="0">
            <a:spAutoFit/>
          </a:bodyPr>
          <a:lstStyle/>
          <a:p>
            <a:r>
              <a:rPr lang="en-US" altLang="zh-CN" sz="2130"/>
              <a:t> </a:t>
            </a:r>
            <a:r>
              <a:rPr lang="zh-CN" altLang="en-US" sz="2125">
                <a:sym typeface="+mn-ea"/>
              </a:rPr>
              <a:t>计算机网络概述</a:t>
            </a:r>
            <a:endParaRPr lang="zh-CN" altLang="en-US" sz="2125">
              <a:solidFill>
                <a:schemeClr val="tx1"/>
              </a:solidFill>
            </a:endParaRPr>
          </a:p>
          <a:p>
            <a:endParaRPr lang="zh-CN" altLang="en-US" sz="2130"/>
          </a:p>
        </p:txBody>
      </p:sp>
      <p:sp>
        <p:nvSpPr>
          <p:cNvPr id="7" name="文本框 6"/>
          <p:cNvSpPr txBox="1"/>
          <p:nvPr/>
        </p:nvSpPr>
        <p:spPr>
          <a:xfrm>
            <a:off x="4370070" y="1804035"/>
            <a:ext cx="5137150" cy="4023360"/>
          </a:xfrm>
          <a:prstGeom prst="rect">
            <a:avLst/>
          </a:prstGeom>
          <a:noFill/>
        </p:spPr>
        <p:txBody>
          <a:bodyPr wrap="square" rtlCol="0">
            <a:spAutoFit/>
          </a:bodyPr>
          <a:lstStyle/>
          <a:p>
            <a:r>
              <a:rPr lang="zh-CN" altLang="en-US" sz="2130" dirty="0"/>
              <a:t>第一节 计算机网络基本概念</a:t>
            </a:r>
          </a:p>
          <a:p>
            <a:endParaRPr lang="zh-CN" altLang="en-US" sz="2130" dirty="0"/>
          </a:p>
          <a:p>
            <a:r>
              <a:rPr lang="zh-CN" altLang="en-US" sz="2130" dirty="0"/>
              <a:t>第二节 计算机网络结构</a:t>
            </a:r>
          </a:p>
          <a:p>
            <a:endParaRPr lang="zh-CN" altLang="en-US" sz="2130" dirty="0"/>
          </a:p>
          <a:p>
            <a:r>
              <a:rPr lang="zh-CN" altLang="en-US" sz="2130" dirty="0">
                <a:solidFill>
                  <a:srgbClr val="FF0000"/>
                </a:solidFill>
              </a:rPr>
              <a:t>第三节 数据交换技术</a:t>
            </a:r>
          </a:p>
          <a:p>
            <a:endParaRPr lang="zh-CN" altLang="en-US" sz="2130" dirty="0"/>
          </a:p>
          <a:p>
            <a:r>
              <a:rPr lang="zh-CN" altLang="en-US" sz="2130" dirty="0"/>
              <a:t>第四节 计算机网络性能</a:t>
            </a:r>
          </a:p>
          <a:p>
            <a:endParaRPr lang="zh-CN" altLang="en-US" sz="2130" dirty="0"/>
          </a:p>
          <a:p>
            <a:r>
              <a:rPr lang="zh-CN" altLang="en-US" sz="2130" dirty="0"/>
              <a:t>第五节 计算机网络体系结构</a:t>
            </a:r>
          </a:p>
          <a:p>
            <a:endParaRPr lang="zh-CN" altLang="en-US" sz="2130" dirty="0"/>
          </a:p>
          <a:p>
            <a:r>
              <a:rPr lang="zh-CN" altLang="en-US" sz="2130" dirty="0"/>
              <a:t>第六节 计算机网络与因特网发展简史</a:t>
            </a:r>
          </a:p>
          <a:p>
            <a:endParaRPr lang="zh-CN" altLang="en-US" sz="2130" dirty="0"/>
          </a:p>
        </p:txBody>
      </p:sp>
      <p:sp>
        <p:nvSpPr>
          <p:cNvPr id="2" name="左大括号 1"/>
          <p:cNvSpPr/>
          <p:nvPr/>
        </p:nvSpPr>
        <p:spPr>
          <a:xfrm>
            <a:off x="4253230" y="1894840"/>
            <a:ext cx="116840" cy="339534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727727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6" name="文本框 5"/>
          <p:cNvSpPr txBox="1"/>
          <p:nvPr/>
        </p:nvSpPr>
        <p:spPr>
          <a:xfrm>
            <a:off x="0" y="3243306"/>
            <a:ext cx="2168525" cy="420115"/>
          </a:xfrm>
          <a:prstGeom prst="rect">
            <a:avLst/>
          </a:prstGeom>
          <a:noFill/>
        </p:spPr>
        <p:txBody>
          <a:bodyPr wrap="square" rtlCol="0">
            <a:spAutoFit/>
          </a:bodyPr>
          <a:lstStyle/>
          <a:p>
            <a:r>
              <a:rPr lang="zh-CN" altLang="en-US" sz="2130" dirty="0"/>
              <a:t>数据交换技术</a:t>
            </a:r>
          </a:p>
        </p:txBody>
      </p:sp>
      <p:sp>
        <p:nvSpPr>
          <p:cNvPr id="7" name="文本框 6"/>
          <p:cNvSpPr txBox="1"/>
          <p:nvPr/>
        </p:nvSpPr>
        <p:spPr>
          <a:xfrm>
            <a:off x="2270190" y="1468202"/>
            <a:ext cx="1069357" cy="3970318"/>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概念</a:t>
            </a:r>
            <a:endParaRPr lang="en-US" altLang="zh-CN" sz="2400" dirty="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技术</a:t>
            </a:r>
          </a:p>
        </p:txBody>
      </p:sp>
      <p:sp>
        <p:nvSpPr>
          <p:cNvPr id="2" name="左大括号 1"/>
          <p:cNvSpPr/>
          <p:nvPr/>
        </p:nvSpPr>
        <p:spPr>
          <a:xfrm>
            <a:off x="1816137" y="1755689"/>
            <a:ext cx="454053" cy="339534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8" name="文本框 7"/>
          <p:cNvSpPr txBox="1"/>
          <p:nvPr/>
        </p:nvSpPr>
        <p:spPr>
          <a:xfrm>
            <a:off x="3339547" y="1155525"/>
            <a:ext cx="8706679" cy="1200329"/>
          </a:xfrm>
          <a:prstGeom prst="rect">
            <a:avLst/>
          </a:prstGeom>
          <a:noFill/>
          <a:ln>
            <a:solidFill>
              <a:schemeClr val="tx1"/>
            </a:solidFill>
          </a:ln>
        </p:spPr>
        <p:txBody>
          <a:bodyPr wrap="square" rtlCol="0">
            <a:spAutoFit/>
          </a:bodyPr>
          <a:lstStyle/>
          <a:p>
            <a:pPr fontAlgn="auto">
              <a:lnSpc>
                <a:spcPct val="150000"/>
              </a:lnSpc>
            </a:pPr>
            <a:r>
              <a:rPr lang="zh-CN" altLang="en-US" sz="2400" dirty="0">
                <a:solidFill>
                  <a:srgbClr val="FF0000"/>
                </a:solidFill>
                <a:latin typeface="Microsoft YaHei" charset="-122"/>
                <a:ea typeface="Microsoft YaHei" charset="-122"/>
                <a:cs typeface="Microsoft YaHei" charset="-122"/>
              </a:rPr>
              <a:t>交换设备</a:t>
            </a:r>
            <a:r>
              <a:rPr lang="zh-CN" altLang="en-US" sz="2400" dirty="0">
                <a:latin typeface="Microsoft YaHei" charset="-122"/>
                <a:ea typeface="Microsoft YaHei" charset="-122"/>
                <a:cs typeface="Microsoft YaHei" charset="-122"/>
              </a:rPr>
              <a:t>：多通信端口，同时连接多个通信结点。</a:t>
            </a:r>
            <a:endParaRPr lang="en-US" altLang="zh-CN" sz="2400" dirty="0">
              <a:latin typeface="Microsoft YaHei" charset="-122"/>
              <a:ea typeface="Microsoft YaHei" charset="-122"/>
              <a:cs typeface="Microsoft YaHei" charset="-122"/>
            </a:endParaRPr>
          </a:p>
          <a:p>
            <a:pPr>
              <a:lnSpc>
                <a:spcPct val="150000"/>
              </a:lnSpc>
            </a:pPr>
            <a:r>
              <a:rPr lang="zh-CN" altLang="en-US" sz="2400" dirty="0">
                <a:solidFill>
                  <a:srgbClr val="FF0000"/>
                </a:solidFill>
                <a:latin typeface="Microsoft YaHei" charset="-122"/>
                <a:ea typeface="Microsoft YaHei" charset="-122"/>
                <a:cs typeface="Microsoft YaHei" charset="-122"/>
              </a:rPr>
              <a:t>数据交换</a:t>
            </a:r>
            <a:r>
              <a:rPr lang="zh-CN" altLang="en-US" sz="2400" dirty="0">
                <a:latin typeface="Microsoft YaHei" charset="-122"/>
                <a:ea typeface="Microsoft YaHei" charset="-122"/>
                <a:cs typeface="Microsoft YaHei" charset="-122"/>
              </a:rPr>
              <a:t>是实现在大规模网络核心上进行数据传输的</a:t>
            </a:r>
            <a:r>
              <a:rPr lang="zh-CN" altLang="en-US" sz="2400" dirty="0">
                <a:solidFill>
                  <a:srgbClr val="FF0000"/>
                </a:solidFill>
                <a:latin typeface="Microsoft YaHei" charset="-122"/>
                <a:ea typeface="Microsoft YaHei" charset="-122"/>
                <a:cs typeface="Microsoft YaHei" charset="-122"/>
              </a:rPr>
              <a:t>技术基础</a:t>
            </a:r>
            <a:r>
              <a:rPr lang="zh-CN" altLang="en-US" sz="2400" dirty="0">
                <a:latin typeface="Microsoft YaHei" charset="-122"/>
                <a:ea typeface="Microsoft YaHei" charset="-122"/>
                <a:cs typeface="Microsoft YaHei" charset="-122"/>
              </a:rPr>
              <a:t>。</a:t>
            </a:r>
          </a:p>
        </p:txBody>
      </p:sp>
      <p:sp>
        <p:nvSpPr>
          <p:cNvPr id="9" name="左大括号 8"/>
          <p:cNvSpPr/>
          <p:nvPr/>
        </p:nvSpPr>
        <p:spPr>
          <a:xfrm>
            <a:off x="3096824" y="3551016"/>
            <a:ext cx="485445" cy="320003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0" name="文本框 9"/>
          <p:cNvSpPr txBox="1"/>
          <p:nvPr/>
        </p:nvSpPr>
        <p:spPr>
          <a:xfrm>
            <a:off x="3772437" y="3663421"/>
            <a:ext cx="1594694" cy="2862322"/>
          </a:xfrm>
          <a:prstGeom prst="rect">
            <a:avLst/>
          </a:prstGeom>
          <a:noFill/>
        </p:spPr>
        <p:txBody>
          <a:bodyPr wrap="square" rtlCol="0">
            <a:spAutoFit/>
          </a:bodyPr>
          <a:lstStyle/>
          <a:p>
            <a:pPr fontAlgn="auto">
              <a:lnSpc>
                <a:spcPct val="150000"/>
              </a:lnSpc>
            </a:pPr>
            <a:r>
              <a:rPr lang="zh-CN" altLang="en-US" sz="2400" dirty="0"/>
              <a:t>电路交换</a:t>
            </a:r>
            <a:endParaRPr lang="en-US" altLang="zh-CN" sz="2400" dirty="0"/>
          </a:p>
          <a:p>
            <a:pPr fontAlgn="auto">
              <a:lnSpc>
                <a:spcPct val="150000"/>
              </a:lnSpc>
            </a:pPr>
            <a:endParaRPr lang="zh-CN" altLang="en-US" sz="2400" dirty="0"/>
          </a:p>
          <a:p>
            <a:pPr fontAlgn="auto">
              <a:lnSpc>
                <a:spcPct val="150000"/>
              </a:lnSpc>
            </a:pPr>
            <a:r>
              <a:rPr lang="zh-CN" altLang="en-US" sz="2400" dirty="0"/>
              <a:t>报文交换</a:t>
            </a:r>
            <a:endParaRPr lang="en-US" altLang="zh-CN" sz="2400" dirty="0"/>
          </a:p>
          <a:p>
            <a:pPr fontAlgn="auto">
              <a:lnSpc>
                <a:spcPct val="150000"/>
              </a:lnSpc>
            </a:pPr>
            <a:endParaRPr lang="zh-CN" altLang="en-US" sz="2400" dirty="0"/>
          </a:p>
          <a:p>
            <a:pPr fontAlgn="auto">
              <a:lnSpc>
                <a:spcPct val="150000"/>
              </a:lnSpc>
            </a:pPr>
            <a:r>
              <a:rPr lang="zh-CN" altLang="en-US" sz="2400" dirty="0"/>
              <a:t>分组交换</a:t>
            </a:r>
          </a:p>
        </p:txBody>
      </p:sp>
    </p:spTree>
    <p:custDataLst>
      <p:tags r:id="rId1"/>
    </p:custDataLst>
    <p:extLst>
      <p:ext uri="{BB962C8B-B14F-4D97-AF65-F5344CB8AC3E}">
        <p14:creationId xmlns:p14="http://schemas.microsoft.com/office/powerpoint/2010/main" val="16863428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6" name="文本框 5"/>
          <p:cNvSpPr txBox="1"/>
          <p:nvPr/>
        </p:nvSpPr>
        <p:spPr>
          <a:xfrm>
            <a:off x="0" y="3243306"/>
            <a:ext cx="2168525" cy="420115"/>
          </a:xfrm>
          <a:prstGeom prst="rect">
            <a:avLst/>
          </a:prstGeom>
          <a:noFill/>
        </p:spPr>
        <p:txBody>
          <a:bodyPr wrap="square" rtlCol="0">
            <a:spAutoFit/>
          </a:bodyPr>
          <a:lstStyle/>
          <a:p>
            <a:r>
              <a:rPr lang="zh-CN" altLang="en-US" sz="2130" dirty="0"/>
              <a:t>数据交换技术</a:t>
            </a:r>
          </a:p>
        </p:txBody>
      </p:sp>
      <p:sp>
        <p:nvSpPr>
          <p:cNvPr id="7" name="文本框 6"/>
          <p:cNvSpPr txBox="1"/>
          <p:nvPr/>
        </p:nvSpPr>
        <p:spPr>
          <a:xfrm>
            <a:off x="2270190" y="1468202"/>
            <a:ext cx="1069357" cy="3970318"/>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概念</a:t>
            </a:r>
            <a:endParaRPr lang="en-US" altLang="zh-CN" sz="2400" dirty="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技术</a:t>
            </a:r>
          </a:p>
        </p:txBody>
      </p:sp>
      <p:sp>
        <p:nvSpPr>
          <p:cNvPr id="2" name="左大括号 1"/>
          <p:cNvSpPr/>
          <p:nvPr/>
        </p:nvSpPr>
        <p:spPr>
          <a:xfrm>
            <a:off x="1816137" y="1755689"/>
            <a:ext cx="454053" cy="339534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8" name="文本框 7"/>
          <p:cNvSpPr txBox="1"/>
          <p:nvPr/>
        </p:nvSpPr>
        <p:spPr>
          <a:xfrm>
            <a:off x="3339547" y="1155525"/>
            <a:ext cx="8706679" cy="1200329"/>
          </a:xfrm>
          <a:prstGeom prst="rect">
            <a:avLst/>
          </a:prstGeom>
          <a:noFill/>
          <a:ln>
            <a:solidFill>
              <a:schemeClr val="tx1"/>
            </a:solidFill>
          </a:ln>
        </p:spPr>
        <p:txBody>
          <a:bodyPr wrap="square" rtlCol="0">
            <a:spAutoFit/>
          </a:bodyPr>
          <a:lstStyle/>
          <a:p>
            <a:pPr fontAlgn="auto">
              <a:lnSpc>
                <a:spcPct val="150000"/>
              </a:lnSpc>
            </a:pPr>
            <a:r>
              <a:rPr lang="zh-CN" altLang="en-US" sz="2400" dirty="0">
                <a:solidFill>
                  <a:srgbClr val="FF0000"/>
                </a:solidFill>
                <a:latin typeface="Microsoft YaHei" charset="-122"/>
                <a:ea typeface="Microsoft YaHei" charset="-122"/>
                <a:cs typeface="Microsoft YaHei" charset="-122"/>
              </a:rPr>
              <a:t>交换设备</a:t>
            </a:r>
            <a:r>
              <a:rPr lang="zh-CN" altLang="en-US" sz="2400" dirty="0">
                <a:latin typeface="Microsoft YaHei" charset="-122"/>
                <a:ea typeface="Microsoft YaHei" charset="-122"/>
                <a:cs typeface="Microsoft YaHei" charset="-122"/>
              </a:rPr>
              <a:t>：多通信端口，同时连接多个通信结点。</a:t>
            </a:r>
            <a:endParaRPr lang="en-US" altLang="zh-CN" sz="2400" dirty="0">
              <a:latin typeface="Microsoft YaHei" charset="-122"/>
              <a:ea typeface="Microsoft YaHei" charset="-122"/>
              <a:cs typeface="Microsoft YaHei" charset="-122"/>
            </a:endParaRPr>
          </a:p>
          <a:p>
            <a:pPr>
              <a:lnSpc>
                <a:spcPct val="150000"/>
              </a:lnSpc>
            </a:pPr>
            <a:r>
              <a:rPr lang="zh-CN" altLang="en-US" sz="2400" dirty="0">
                <a:solidFill>
                  <a:srgbClr val="FF0000"/>
                </a:solidFill>
                <a:latin typeface="Microsoft YaHei" charset="-122"/>
                <a:ea typeface="Microsoft YaHei" charset="-122"/>
                <a:cs typeface="Microsoft YaHei" charset="-122"/>
              </a:rPr>
              <a:t>数据交换</a:t>
            </a:r>
            <a:r>
              <a:rPr lang="zh-CN" altLang="en-US" sz="2400" dirty="0">
                <a:latin typeface="Microsoft YaHei" charset="-122"/>
                <a:ea typeface="Microsoft YaHei" charset="-122"/>
                <a:cs typeface="Microsoft YaHei" charset="-122"/>
              </a:rPr>
              <a:t>是实现在大规模网络核心上进行数据传输的</a:t>
            </a:r>
            <a:r>
              <a:rPr lang="zh-CN" altLang="en-US" sz="2400" dirty="0">
                <a:solidFill>
                  <a:srgbClr val="FF0000"/>
                </a:solidFill>
                <a:latin typeface="Microsoft YaHei" charset="-122"/>
                <a:ea typeface="Microsoft YaHei" charset="-122"/>
                <a:cs typeface="Microsoft YaHei" charset="-122"/>
              </a:rPr>
              <a:t>技术基础</a:t>
            </a:r>
            <a:r>
              <a:rPr lang="zh-CN" altLang="en-US" sz="2400" dirty="0">
                <a:latin typeface="Microsoft YaHei" charset="-122"/>
                <a:ea typeface="Microsoft YaHei" charset="-122"/>
                <a:cs typeface="Microsoft YaHei" charset="-122"/>
              </a:rPr>
              <a:t>。</a:t>
            </a:r>
          </a:p>
        </p:txBody>
      </p:sp>
      <p:sp>
        <p:nvSpPr>
          <p:cNvPr id="9" name="左大括号 8"/>
          <p:cNvSpPr/>
          <p:nvPr/>
        </p:nvSpPr>
        <p:spPr>
          <a:xfrm>
            <a:off x="3096824" y="3551016"/>
            <a:ext cx="485445" cy="320003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0" name="文本框 9"/>
          <p:cNvSpPr txBox="1"/>
          <p:nvPr/>
        </p:nvSpPr>
        <p:spPr>
          <a:xfrm>
            <a:off x="3772437" y="3663421"/>
            <a:ext cx="1594694" cy="2862322"/>
          </a:xfrm>
          <a:prstGeom prst="rect">
            <a:avLst/>
          </a:prstGeom>
          <a:noFill/>
        </p:spPr>
        <p:txBody>
          <a:bodyPr wrap="square" rtlCol="0">
            <a:spAutoFit/>
          </a:bodyPr>
          <a:lstStyle/>
          <a:p>
            <a:pPr fontAlgn="auto">
              <a:lnSpc>
                <a:spcPct val="150000"/>
              </a:lnSpc>
            </a:pPr>
            <a:r>
              <a:rPr lang="zh-CN" altLang="en-US" sz="2400" dirty="0">
                <a:solidFill>
                  <a:srgbClr val="FF0000"/>
                </a:solidFill>
              </a:rPr>
              <a:t>电路交换</a:t>
            </a:r>
            <a:endParaRPr lang="en-US" altLang="zh-CN" sz="2400" dirty="0">
              <a:solidFill>
                <a:srgbClr val="FF0000"/>
              </a:solidFill>
            </a:endParaRPr>
          </a:p>
          <a:p>
            <a:pPr fontAlgn="auto">
              <a:lnSpc>
                <a:spcPct val="150000"/>
              </a:lnSpc>
            </a:pPr>
            <a:endParaRPr lang="zh-CN" altLang="en-US" sz="2400" dirty="0"/>
          </a:p>
          <a:p>
            <a:pPr fontAlgn="auto">
              <a:lnSpc>
                <a:spcPct val="150000"/>
              </a:lnSpc>
            </a:pPr>
            <a:r>
              <a:rPr lang="zh-CN" altLang="en-US" sz="2400" dirty="0"/>
              <a:t>报文交换</a:t>
            </a:r>
            <a:endParaRPr lang="en-US" altLang="zh-CN" sz="2400" dirty="0"/>
          </a:p>
          <a:p>
            <a:pPr fontAlgn="auto">
              <a:lnSpc>
                <a:spcPct val="150000"/>
              </a:lnSpc>
            </a:pPr>
            <a:endParaRPr lang="zh-CN" altLang="en-US" sz="2400" dirty="0"/>
          </a:p>
          <a:p>
            <a:pPr fontAlgn="auto">
              <a:lnSpc>
                <a:spcPct val="150000"/>
              </a:lnSpc>
            </a:pPr>
            <a:r>
              <a:rPr lang="zh-CN" altLang="en-US" sz="2400" dirty="0"/>
              <a:t>分组交换</a:t>
            </a:r>
          </a:p>
        </p:txBody>
      </p:sp>
      <p:sp>
        <p:nvSpPr>
          <p:cNvPr id="11" name="文本框 10"/>
          <p:cNvSpPr txBox="1"/>
          <p:nvPr/>
        </p:nvSpPr>
        <p:spPr>
          <a:xfrm>
            <a:off x="5367131" y="3044524"/>
            <a:ext cx="6679095" cy="1754326"/>
          </a:xfrm>
          <a:prstGeom prst="rect">
            <a:avLst/>
          </a:prstGeom>
          <a:noFill/>
          <a:ln>
            <a:solidFill>
              <a:schemeClr val="tx1"/>
            </a:solidFill>
          </a:ln>
        </p:spPr>
        <p:txBody>
          <a:bodyPr wrap="square" rtlCol="0">
            <a:spAutoFit/>
          </a:bodyPr>
          <a:lstStyle/>
          <a:p>
            <a:pPr>
              <a:lnSpc>
                <a:spcPct val="150000"/>
              </a:lnSpc>
            </a:pPr>
            <a:r>
              <a:rPr lang="zh-CN" altLang="en-US" sz="2400" dirty="0"/>
              <a:t>电路交换是</a:t>
            </a:r>
            <a:r>
              <a:rPr lang="zh-CN" altLang="en-US" sz="2400" dirty="0">
                <a:solidFill>
                  <a:srgbClr val="FF0000"/>
                </a:solidFill>
              </a:rPr>
              <a:t>最早</a:t>
            </a:r>
            <a:r>
              <a:rPr lang="zh-CN" altLang="en-US" sz="2400" dirty="0"/>
              <a:t>出现的一种交换方式。</a:t>
            </a:r>
            <a:endParaRPr lang="en-US" altLang="zh-CN" sz="2400" dirty="0"/>
          </a:p>
          <a:p>
            <a:pPr>
              <a:lnSpc>
                <a:spcPct val="150000"/>
              </a:lnSpc>
            </a:pPr>
            <a:r>
              <a:rPr lang="zh-CN" altLang="en-US" sz="2400" dirty="0"/>
              <a:t>电话网络是最早、最大的电路交换网络。</a:t>
            </a:r>
            <a:endParaRPr lang="en-US" altLang="zh-CN" sz="2400" dirty="0"/>
          </a:p>
          <a:p>
            <a:pPr>
              <a:lnSpc>
                <a:spcPct val="150000"/>
              </a:lnSpc>
            </a:pPr>
            <a:r>
              <a:rPr lang="en-US" altLang="zh-CN" sz="2400" dirty="0"/>
              <a:t>3</a:t>
            </a:r>
            <a:r>
              <a:rPr lang="zh-CN" altLang="en-US" sz="2400" dirty="0"/>
              <a:t>个阶段：</a:t>
            </a:r>
            <a:r>
              <a:rPr lang="zh-CN" altLang="en-US" sz="2400" dirty="0">
                <a:latin typeface="微软雅黑" panose="020B0503020204020204" charset="-122"/>
                <a:ea typeface="微软雅黑" panose="020B0503020204020204" charset="-122"/>
                <a:cs typeface="微软雅黑" panose="020B0503020204020204" charset="-122"/>
                <a:sym typeface="+mn-ea"/>
              </a:rPr>
              <a:t>建立电路、传输数据、拆除电路</a:t>
            </a:r>
            <a:endParaRPr lang="zh-CN" altLang="en-US" sz="2400" dirty="0"/>
          </a:p>
        </p:txBody>
      </p:sp>
    </p:spTree>
    <p:custDataLst>
      <p:tags r:id="rId1"/>
    </p:custDataLst>
    <p:extLst>
      <p:ext uri="{BB962C8B-B14F-4D97-AF65-F5344CB8AC3E}">
        <p14:creationId xmlns:p14="http://schemas.microsoft.com/office/powerpoint/2010/main" val="162190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6" name="文本框 5"/>
          <p:cNvSpPr txBox="1"/>
          <p:nvPr/>
        </p:nvSpPr>
        <p:spPr>
          <a:xfrm>
            <a:off x="2751455" y="3264535"/>
            <a:ext cx="5083810" cy="419100"/>
          </a:xfrm>
          <a:prstGeom prst="rect">
            <a:avLst/>
          </a:prstGeom>
          <a:noFill/>
        </p:spPr>
        <p:txBody>
          <a:bodyPr wrap="square" rtlCol="0">
            <a:spAutoFit/>
          </a:bodyPr>
          <a:lstStyle/>
          <a:p>
            <a:r>
              <a:rPr lang="en-US" altLang="zh-CN" sz="2130"/>
              <a:t> </a:t>
            </a:r>
            <a:r>
              <a:rPr lang="zh-CN" altLang="en-US" sz="2130"/>
              <a:t>计算机网络原理</a:t>
            </a:r>
          </a:p>
        </p:txBody>
      </p:sp>
      <p:sp>
        <p:nvSpPr>
          <p:cNvPr id="7" name="文本框 6"/>
          <p:cNvSpPr txBox="1"/>
          <p:nvPr/>
        </p:nvSpPr>
        <p:spPr>
          <a:xfrm>
            <a:off x="5130165" y="970915"/>
            <a:ext cx="3757930" cy="5006340"/>
          </a:xfrm>
          <a:prstGeom prst="rect">
            <a:avLst/>
          </a:prstGeom>
          <a:noFill/>
        </p:spPr>
        <p:txBody>
          <a:bodyPr wrap="square" rtlCol="0">
            <a:spAutoFit/>
          </a:bodyPr>
          <a:lstStyle/>
          <a:p>
            <a:r>
              <a:rPr lang="zh-CN" altLang="en-US" sz="2130" dirty="0">
                <a:solidFill>
                  <a:schemeClr val="tx1"/>
                </a:solidFill>
              </a:rPr>
              <a:t>第一章 计算机网络概述</a:t>
            </a:r>
          </a:p>
          <a:p>
            <a:endParaRPr lang="zh-CN" altLang="en-US" sz="2130" dirty="0"/>
          </a:p>
          <a:p>
            <a:r>
              <a:rPr lang="zh-CN" altLang="en-US" sz="2130" dirty="0"/>
              <a:t>第二章 网络应用</a:t>
            </a:r>
          </a:p>
          <a:p>
            <a:endParaRPr lang="zh-CN" altLang="en-US" sz="2130" dirty="0"/>
          </a:p>
          <a:p>
            <a:r>
              <a:rPr lang="zh-CN" altLang="en-US" sz="2130" dirty="0"/>
              <a:t>第三章 传输层</a:t>
            </a:r>
          </a:p>
          <a:p>
            <a:endParaRPr lang="zh-CN" altLang="en-US" sz="2130" dirty="0"/>
          </a:p>
          <a:p>
            <a:r>
              <a:rPr lang="zh-CN" altLang="en-US" sz="2130" dirty="0"/>
              <a:t>第四章 网络层</a:t>
            </a:r>
          </a:p>
          <a:p>
            <a:endParaRPr lang="zh-CN" altLang="en-US" sz="2130" dirty="0"/>
          </a:p>
          <a:p>
            <a:r>
              <a:rPr lang="zh-CN" altLang="en-US" sz="2130" dirty="0"/>
              <a:t>第五章 数据链路层与局域网</a:t>
            </a:r>
          </a:p>
          <a:p>
            <a:endParaRPr lang="zh-CN" altLang="en-US" sz="2130" dirty="0"/>
          </a:p>
          <a:p>
            <a:r>
              <a:rPr lang="zh-CN" altLang="en-US" sz="2130" dirty="0"/>
              <a:t>第六章 物理层</a:t>
            </a:r>
          </a:p>
          <a:p>
            <a:endParaRPr lang="zh-CN" altLang="en-US" sz="2130" dirty="0"/>
          </a:p>
          <a:p>
            <a:r>
              <a:rPr lang="zh-CN" altLang="en-US" sz="2130" dirty="0"/>
              <a:t>第七章 无线与移动网络</a:t>
            </a:r>
          </a:p>
          <a:p>
            <a:endParaRPr lang="zh-CN" altLang="en-US" sz="2130" dirty="0"/>
          </a:p>
          <a:p>
            <a:r>
              <a:rPr lang="zh-CN" altLang="en-US" sz="2130" dirty="0"/>
              <a:t>第八章 网络安全基础</a:t>
            </a:r>
          </a:p>
        </p:txBody>
      </p:sp>
      <p:sp>
        <p:nvSpPr>
          <p:cNvPr id="2" name="左大括号 1"/>
          <p:cNvSpPr/>
          <p:nvPr/>
        </p:nvSpPr>
        <p:spPr>
          <a:xfrm>
            <a:off x="5039995" y="970915"/>
            <a:ext cx="90170" cy="500634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0560348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6" name="文本框 5"/>
          <p:cNvSpPr txBox="1"/>
          <p:nvPr/>
        </p:nvSpPr>
        <p:spPr>
          <a:xfrm>
            <a:off x="0" y="3243306"/>
            <a:ext cx="2168525" cy="420115"/>
          </a:xfrm>
          <a:prstGeom prst="rect">
            <a:avLst/>
          </a:prstGeom>
          <a:noFill/>
        </p:spPr>
        <p:txBody>
          <a:bodyPr wrap="square" rtlCol="0">
            <a:spAutoFit/>
          </a:bodyPr>
          <a:lstStyle/>
          <a:p>
            <a:r>
              <a:rPr lang="zh-CN" altLang="en-US" sz="2130" dirty="0"/>
              <a:t>数据交换技术</a:t>
            </a:r>
          </a:p>
        </p:txBody>
      </p:sp>
      <p:sp>
        <p:nvSpPr>
          <p:cNvPr id="7" name="文本框 6"/>
          <p:cNvSpPr txBox="1"/>
          <p:nvPr/>
        </p:nvSpPr>
        <p:spPr>
          <a:xfrm>
            <a:off x="2270190" y="1468202"/>
            <a:ext cx="1069357" cy="3970318"/>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概念</a:t>
            </a:r>
            <a:endParaRPr lang="en-US" altLang="zh-CN" sz="2400" dirty="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技术</a:t>
            </a:r>
          </a:p>
        </p:txBody>
      </p:sp>
      <p:sp>
        <p:nvSpPr>
          <p:cNvPr id="2" name="左大括号 1"/>
          <p:cNvSpPr/>
          <p:nvPr/>
        </p:nvSpPr>
        <p:spPr>
          <a:xfrm>
            <a:off x="1816137" y="1755689"/>
            <a:ext cx="454053" cy="339534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8" name="文本框 7"/>
          <p:cNvSpPr txBox="1"/>
          <p:nvPr/>
        </p:nvSpPr>
        <p:spPr>
          <a:xfrm>
            <a:off x="3339547" y="1155525"/>
            <a:ext cx="8706679" cy="1200329"/>
          </a:xfrm>
          <a:prstGeom prst="rect">
            <a:avLst/>
          </a:prstGeom>
          <a:noFill/>
          <a:ln>
            <a:solidFill>
              <a:schemeClr val="tx1"/>
            </a:solidFill>
          </a:ln>
        </p:spPr>
        <p:txBody>
          <a:bodyPr wrap="square" rtlCol="0">
            <a:spAutoFit/>
          </a:bodyPr>
          <a:lstStyle/>
          <a:p>
            <a:pPr fontAlgn="auto">
              <a:lnSpc>
                <a:spcPct val="150000"/>
              </a:lnSpc>
            </a:pPr>
            <a:r>
              <a:rPr lang="zh-CN" altLang="en-US" sz="2400" dirty="0">
                <a:solidFill>
                  <a:srgbClr val="FF0000"/>
                </a:solidFill>
                <a:latin typeface="Microsoft YaHei" charset="-122"/>
                <a:ea typeface="Microsoft YaHei" charset="-122"/>
                <a:cs typeface="Microsoft YaHei" charset="-122"/>
              </a:rPr>
              <a:t>交换设备</a:t>
            </a:r>
            <a:r>
              <a:rPr lang="zh-CN" altLang="en-US" sz="2400" dirty="0">
                <a:latin typeface="Microsoft YaHei" charset="-122"/>
                <a:ea typeface="Microsoft YaHei" charset="-122"/>
                <a:cs typeface="Microsoft YaHei" charset="-122"/>
              </a:rPr>
              <a:t>：多通信端口，同时连接多个通信结点。</a:t>
            </a:r>
            <a:endParaRPr lang="en-US" altLang="zh-CN" sz="2400" dirty="0">
              <a:latin typeface="Microsoft YaHei" charset="-122"/>
              <a:ea typeface="Microsoft YaHei" charset="-122"/>
              <a:cs typeface="Microsoft YaHei" charset="-122"/>
            </a:endParaRPr>
          </a:p>
          <a:p>
            <a:pPr>
              <a:lnSpc>
                <a:spcPct val="150000"/>
              </a:lnSpc>
            </a:pPr>
            <a:r>
              <a:rPr lang="zh-CN" altLang="en-US" sz="2400" dirty="0">
                <a:solidFill>
                  <a:srgbClr val="FF0000"/>
                </a:solidFill>
                <a:latin typeface="Microsoft YaHei" charset="-122"/>
                <a:ea typeface="Microsoft YaHei" charset="-122"/>
                <a:cs typeface="Microsoft YaHei" charset="-122"/>
              </a:rPr>
              <a:t>数据交换</a:t>
            </a:r>
            <a:r>
              <a:rPr lang="zh-CN" altLang="en-US" sz="2400" dirty="0">
                <a:latin typeface="Microsoft YaHei" charset="-122"/>
                <a:ea typeface="Microsoft YaHei" charset="-122"/>
                <a:cs typeface="Microsoft YaHei" charset="-122"/>
              </a:rPr>
              <a:t>是实现在大规模网络核心上进行数据传输的</a:t>
            </a:r>
            <a:r>
              <a:rPr lang="zh-CN" altLang="en-US" sz="2400" dirty="0">
                <a:solidFill>
                  <a:srgbClr val="FF0000"/>
                </a:solidFill>
                <a:latin typeface="Microsoft YaHei" charset="-122"/>
                <a:ea typeface="Microsoft YaHei" charset="-122"/>
                <a:cs typeface="Microsoft YaHei" charset="-122"/>
              </a:rPr>
              <a:t>技术基础</a:t>
            </a:r>
            <a:r>
              <a:rPr lang="zh-CN" altLang="en-US" sz="2400" dirty="0">
                <a:latin typeface="Microsoft YaHei" charset="-122"/>
                <a:ea typeface="Microsoft YaHei" charset="-122"/>
                <a:cs typeface="Microsoft YaHei" charset="-122"/>
              </a:rPr>
              <a:t>。</a:t>
            </a:r>
          </a:p>
        </p:txBody>
      </p:sp>
      <p:sp>
        <p:nvSpPr>
          <p:cNvPr id="9" name="左大括号 8"/>
          <p:cNvSpPr/>
          <p:nvPr/>
        </p:nvSpPr>
        <p:spPr>
          <a:xfrm>
            <a:off x="3096824" y="3551016"/>
            <a:ext cx="485445" cy="320003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0" name="文本框 9"/>
          <p:cNvSpPr txBox="1"/>
          <p:nvPr/>
        </p:nvSpPr>
        <p:spPr>
          <a:xfrm>
            <a:off x="3772437" y="3663421"/>
            <a:ext cx="1594694" cy="2862322"/>
          </a:xfrm>
          <a:prstGeom prst="rect">
            <a:avLst/>
          </a:prstGeom>
          <a:noFill/>
        </p:spPr>
        <p:txBody>
          <a:bodyPr wrap="square" rtlCol="0">
            <a:spAutoFit/>
          </a:bodyPr>
          <a:lstStyle/>
          <a:p>
            <a:pPr fontAlgn="auto">
              <a:lnSpc>
                <a:spcPct val="150000"/>
              </a:lnSpc>
            </a:pPr>
            <a:r>
              <a:rPr lang="zh-CN" altLang="en-US" sz="2400" dirty="0">
                <a:solidFill>
                  <a:srgbClr val="FF0000"/>
                </a:solidFill>
              </a:rPr>
              <a:t>电路交换</a:t>
            </a:r>
            <a:endParaRPr lang="en-US" altLang="zh-CN" sz="2400" dirty="0">
              <a:solidFill>
                <a:srgbClr val="FF0000"/>
              </a:solidFill>
            </a:endParaRPr>
          </a:p>
          <a:p>
            <a:pPr fontAlgn="auto">
              <a:lnSpc>
                <a:spcPct val="150000"/>
              </a:lnSpc>
            </a:pPr>
            <a:endParaRPr lang="zh-CN" altLang="en-US" sz="2400" dirty="0"/>
          </a:p>
          <a:p>
            <a:pPr fontAlgn="auto">
              <a:lnSpc>
                <a:spcPct val="150000"/>
              </a:lnSpc>
            </a:pPr>
            <a:r>
              <a:rPr lang="zh-CN" altLang="en-US" sz="2400" dirty="0"/>
              <a:t>报文交换</a:t>
            </a:r>
            <a:endParaRPr lang="en-US" altLang="zh-CN" sz="2400" dirty="0"/>
          </a:p>
          <a:p>
            <a:pPr fontAlgn="auto">
              <a:lnSpc>
                <a:spcPct val="150000"/>
              </a:lnSpc>
            </a:pPr>
            <a:endParaRPr lang="zh-CN" altLang="en-US" sz="2400" dirty="0"/>
          </a:p>
          <a:p>
            <a:pPr fontAlgn="auto">
              <a:lnSpc>
                <a:spcPct val="150000"/>
              </a:lnSpc>
            </a:pPr>
            <a:r>
              <a:rPr lang="zh-CN" altLang="en-US" sz="2400" dirty="0"/>
              <a:t>分组交换</a:t>
            </a:r>
          </a:p>
        </p:txBody>
      </p:sp>
      <p:sp>
        <p:nvSpPr>
          <p:cNvPr id="11" name="文本框 10"/>
          <p:cNvSpPr txBox="1"/>
          <p:nvPr/>
        </p:nvSpPr>
        <p:spPr>
          <a:xfrm>
            <a:off x="5367131" y="3243306"/>
            <a:ext cx="6679095" cy="1134413"/>
          </a:xfrm>
          <a:prstGeom prst="rect">
            <a:avLst/>
          </a:prstGeom>
          <a:noFill/>
          <a:ln>
            <a:solidFill>
              <a:schemeClr val="tx1"/>
            </a:solidFill>
          </a:ln>
        </p:spPr>
        <p:txBody>
          <a:bodyPr wrap="square" rtlCol="0">
            <a:spAutoFit/>
          </a:bodyPr>
          <a:lstStyle/>
          <a:p>
            <a:pPr>
              <a:lnSpc>
                <a:spcPct val="150000"/>
              </a:lnSpc>
            </a:pPr>
            <a:r>
              <a:rPr lang="zh-CN" altLang="en-US" sz="2400"/>
              <a:t>优点 </a:t>
            </a:r>
            <a:r>
              <a:rPr lang="zh-CN" altLang="en-US" sz="2400" dirty="0"/>
              <a:t>：实时性高、时延短 。</a:t>
            </a:r>
          </a:p>
          <a:p>
            <a:pPr>
              <a:lnSpc>
                <a:spcPct val="150000"/>
              </a:lnSpc>
            </a:pPr>
            <a:r>
              <a:rPr lang="zh-CN" altLang="en-US" sz="2400" dirty="0"/>
              <a:t>缺点：不适用于猝发式通信，信道利用率低。</a:t>
            </a:r>
          </a:p>
        </p:txBody>
      </p:sp>
    </p:spTree>
    <p:custDataLst>
      <p:tags r:id="rId1"/>
    </p:custDataLst>
    <p:extLst>
      <p:ext uri="{BB962C8B-B14F-4D97-AF65-F5344CB8AC3E}">
        <p14:creationId xmlns:p14="http://schemas.microsoft.com/office/powerpoint/2010/main" val="19885566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6" name="文本框 5"/>
          <p:cNvSpPr txBox="1"/>
          <p:nvPr/>
        </p:nvSpPr>
        <p:spPr>
          <a:xfrm>
            <a:off x="0" y="3243306"/>
            <a:ext cx="2168525" cy="420115"/>
          </a:xfrm>
          <a:prstGeom prst="rect">
            <a:avLst/>
          </a:prstGeom>
          <a:noFill/>
        </p:spPr>
        <p:txBody>
          <a:bodyPr wrap="square" rtlCol="0">
            <a:spAutoFit/>
          </a:bodyPr>
          <a:lstStyle/>
          <a:p>
            <a:r>
              <a:rPr lang="zh-CN" altLang="en-US" sz="2130" dirty="0"/>
              <a:t>数据交换技术</a:t>
            </a:r>
          </a:p>
        </p:txBody>
      </p:sp>
      <p:sp>
        <p:nvSpPr>
          <p:cNvPr id="7" name="文本框 6"/>
          <p:cNvSpPr txBox="1"/>
          <p:nvPr/>
        </p:nvSpPr>
        <p:spPr>
          <a:xfrm>
            <a:off x="2270190" y="1468202"/>
            <a:ext cx="1069357" cy="3970318"/>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概念</a:t>
            </a:r>
            <a:endParaRPr lang="en-US" altLang="zh-CN" sz="2400" dirty="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技术</a:t>
            </a:r>
          </a:p>
        </p:txBody>
      </p:sp>
      <p:sp>
        <p:nvSpPr>
          <p:cNvPr id="2" name="左大括号 1"/>
          <p:cNvSpPr/>
          <p:nvPr/>
        </p:nvSpPr>
        <p:spPr>
          <a:xfrm>
            <a:off x="1816137" y="1755689"/>
            <a:ext cx="454053" cy="339534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8" name="文本框 7"/>
          <p:cNvSpPr txBox="1"/>
          <p:nvPr/>
        </p:nvSpPr>
        <p:spPr>
          <a:xfrm>
            <a:off x="3339547" y="1155525"/>
            <a:ext cx="8706679" cy="1200329"/>
          </a:xfrm>
          <a:prstGeom prst="rect">
            <a:avLst/>
          </a:prstGeom>
          <a:noFill/>
          <a:ln>
            <a:solidFill>
              <a:schemeClr val="tx1"/>
            </a:solidFill>
          </a:ln>
        </p:spPr>
        <p:txBody>
          <a:bodyPr wrap="square" rtlCol="0">
            <a:spAutoFit/>
          </a:bodyPr>
          <a:lstStyle/>
          <a:p>
            <a:pPr fontAlgn="auto">
              <a:lnSpc>
                <a:spcPct val="150000"/>
              </a:lnSpc>
            </a:pPr>
            <a:r>
              <a:rPr lang="zh-CN" altLang="en-US" sz="2400" dirty="0">
                <a:solidFill>
                  <a:srgbClr val="FF0000"/>
                </a:solidFill>
                <a:latin typeface="Microsoft YaHei" charset="-122"/>
                <a:ea typeface="Microsoft YaHei" charset="-122"/>
                <a:cs typeface="Microsoft YaHei" charset="-122"/>
              </a:rPr>
              <a:t>交换设备</a:t>
            </a:r>
            <a:r>
              <a:rPr lang="zh-CN" altLang="en-US" sz="2400" dirty="0">
                <a:latin typeface="Microsoft YaHei" charset="-122"/>
                <a:ea typeface="Microsoft YaHei" charset="-122"/>
                <a:cs typeface="Microsoft YaHei" charset="-122"/>
              </a:rPr>
              <a:t>：多通信端口，同时连接多个通信结点。</a:t>
            </a:r>
            <a:endParaRPr lang="en-US" altLang="zh-CN" sz="2400" dirty="0">
              <a:latin typeface="Microsoft YaHei" charset="-122"/>
              <a:ea typeface="Microsoft YaHei" charset="-122"/>
              <a:cs typeface="Microsoft YaHei" charset="-122"/>
            </a:endParaRPr>
          </a:p>
          <a:p>
            <a:pPr>
              <a:lnSpc>
                <a:spcPct val="150000"/>
              </a:lnSpc>
            </a:pPr>
            <a:r>
              <a:rPr lang="zh-CN" altLang="en-US" sz="2400" dirty="0">
                <a:solidFill>
                  <a:srgbClr val="FF0000"/>
                </a:solidFill>
                <a:latin typeface="Microsoft YaHei" charset="-122"/>
                <a:ea typeface="Microsoft YaHei" charset="-122"/>
                <a:cs typeface="Microsoft YaHei" charset="-122"/>
              </a:rPr>
              <a:t>数据交换</a:t>
            </a:r>
            <a:r>
              <a:rPr lang="zh-CN" altLang="en-US" sz="2400" dirty="0">
                <a:latin typeface="Microsoft YaHei" charset="-122"/>
                <a:ea typeface="Microsoft YaHei" charset="-122"/>
                <a:cs typeface="Microsoft YaHei" charset="-122"/>
              </a:rPr>
              <a:t>是实现在大规模网络核心上进行数据传输的</a:t>
            </a:r>
            <a:r>
              <a:rPr lang="zh-CN" altLang="en-US" sz="2400" dirty="0">
                <a:solidFill>
                  <a:srgbClr val="FF0000"/>
                </a:solidFill>
                <a:latin typeface="Microsoft YaHei" charset="-122"/>
                <a:ea typeface="Microsoft YaHei" charset="-122"/>
                <a:cs typeface="Microsoft YaHei" charset="-122"/>
              </a:rPr>
              <a:t>技术基础</a:t>
            </a:r>
            <a:r>
              <a:rPr lang="zh-CN" altLang="en-US" sz="2400" dirty="0">
                <a:latin typeface="Microsoft YaHei" charset="-122"/>
                <a:ea typeface="Microsoft YaHei" charset="-122"/>
                <a:cs typeface="Microsoft YaHei" charset="-122"/>
              </a:rPr>
              <a:t>。</a:t>
            </a:r>
          </a:p>
        </p:txBody>
      </p:sp>
      <p:sp>
        <p:nvSpPr>
          <p:cNvPr id="9" name="左大括号 8"/>
          <p:cNvSpPr/>
          <p:nvPr/>
        </p:nvSpPr>
        <p:spPr>
          <a:xfrm>
            <a:off x="3096824" y="3551016"/>
            <a:ext cx="485445" cy="320003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0" name="文本框 9"/>
          <p:cNvSpPr txBox="1"/>
          <p:nvPr/>
        </p:nvSpPr>
        <p:spPr>
          <a:xfrm>
            <a:off x="3772437" y="3663421"/>
            <a:ext cx="1594694" cy="2862322"/>
          </a:xfrm>
          <a:prstGeom prst="rect">
            <a:avLst/>
          </a:prstGeom>
          <a:noFill/>
        </p:spPr>
        <p:txBody>
          <a:bodyPr wrap="square" rtlCol="0">
            <a:spAutoFit/>
          </a:bodyPr>
          <a:lstStyle/>
          <a:p>
            <a:pPr fontAlgn="auto">
              <a:lnSpc>
                <a:spcPct val="150000"/>
              </a:lnSpc>
            </a:pPr>
            <a:r>
              <a:rPr lang="zh-CN" altLang="en-US" sz="2400" dirty="0"/>
              <a:t>电路交换</a:t>
            </a:r>
            <a:endParaRPr lang="en-US" altLang="zh-CN" sz="2400" dirty="0"/>
          </a:p>
          <a:p>
            <a:pPr fontAlgn="auto">
              <a:lnSpc>
                <a:spcPct val="150000"/>
              </a:lnSpc>
            </a:pPr>
            <a:endParaRPr lang="zh-CN" altLang="en-US" sz="2400" dirty="0"/>
          </a:p>
          <a:p>
            <a:pPr fontAlgn="auto">
              <a:lnSpc>
                <a:spcPct val="150000"/>
              </a:lnSpc>
            </a:pPr>
            <a:r>
              <a:rPr lang="zh-CN" altLang="en-US" sz="2400" dirty="0">
                <a:solidFill>
                  <a:srgbClr val="FF0000"/>
                </a:solidFill>
              </a:rPr>
              <a:t>报文交换</a:t>
            </a:r>
            <a:endParaRPr lang="en-US" altLang="zh-CN" sz="2400" dirty="0">
              <a:solidFill>
                <a:srgbClr val="FF0000"/>
              </a:solidFill>
            </a:endParaRPr>
          </a:p>
          <a:p>
            <a:pPr fontAlgn="auto">
              <a:lnSpc>
                <a:spcPct val="150000"/>
              </a:lnSpc>
            </a:pPr>
            <a:endParaRPr lang="zh-CN" altLang="en-US" sz="2400" dirty="0"/>
          </a:p>
          <a:p>
            <a:pPr fontAlgn="auto">
              <a:lnSpc>
                <a:spcPct val="150000"/>
              </a:lnSpc>
            </a:pPr>
            <a:r>
              <a:rPr lang="zh-CN" altLang="en-US" sz="2400" dirty="0"/>
              <a:t>分组交换</a:t>
            </a:r>
          </a:p>
        </p:txBody>
      </p:sp>
      <p:sp>
        <p:nvSpPr>
          <p:cNvPr id="11" name="文本框 10"/>
          <p:cNvSpPr txBox="1"/>
          <p:nvPr/>
        </p:nvSpPr>
        <p:spPr>
          <a:xfrm>
            <a:off x="5367131" y="4771416"/>
            <a:ext cx="6679095" cy="646331"/>
          </a:xfrm>
          <a:prstGeom prst="rect">
            <a:avLst/>
          </a:prstGeom>
          <a:noFill/>
          <a:ln>
            <a:solidFill>
              <a:schemeClr val="tx1"/>
            </a:solidFill>
          </a:ln>
        </p:spPr>
        <p:txBody>
          <a:bodyPr wrap="square" rtlCol="0">
            <a:spAutoFit/>
          </a:bodyPr>
          <a:lstStyle/>
          <a:p>
            <a:pPr>
              <a:lnSpc>
                <a:spcPct val="150000"/>
              </a:lnSpc>
            </a:pPr>
            <a:r>
              <a:rPr lang="zh-CN" altLang="en-US" sz="2400" dirty="0">
                <a:solidFill>
                  <a:srgbClr val="FF0000"/>
                </a:solidFill>
              </a:rPr>
              <a:t>存储</a:t>
            </a:r>
            <a:r>
              <a:rPr lang="en-US" altLang="zh-CN" sz="2400" dirty="0">
                <a:solidFill>
                  <a:srgbClr val="FF0000"/>
                </a:solidFill>
              </a:rPr>
              <a:t>-</a:t>
            </a:r>
            <a:r>
              <a:rPr lang="zh-CN" altLang="en-US" sz="2400" dirty="0">
                <a:solidFill>
                  <a:srgbClr val="FF0000"/>
                </a:solidFill>
              </a:rPr>
              <a:t>转发</a:t>
            </a:r>
            <a:r>
              <a:rPr lang="zh-CN" altLang="en-US" sz="2400" dirty="0"/>
              <a:t>的交换方式。</a:t>
            </a:r>
          </a:p>
        </p:txBody>
      </p:sp>
    </p:spTree>
    <p:custDataLst>
      <p:tags r:id="rId1"/>
    </p:custDataLst>
    <p:extLst>
      <p:ext uri="{BB962C8B-B14F-4D97-AF65-F5344CB8AC3E}">
        <p14:creationId xmlns:p14="http://schemas.microsoft.com/office/powerpoint/2010/main" val="289524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6" name="文本框 5"/>
          <p:cNvSpPr txBox="1"/>
          <p:nvPr/>
        </p:nvSpPr>
        <p:spPr>
          <a:xfrm>
            <a:off x="0" y="3243306"/>
            <a:ext cx="2168525" cy="420115"/>
          </a:xfrm>
          <a:prstGeom prst="rect">
            <a:avLst/>
          </a:prstGeom>
          <a:noFill/>
        </p:spPr>
        <p:txBody>
          <a:bodyPr wrap="square" rtlCol="0">
            <a:spAutoFit/>
          </a:bodyPr>
          <a:lstStyle/>
          <a:p>
            <a:r>
              <a:rPr lang="zh-CN" altLang="en-US" sz="2130" dirty="0"/>
              <a:t>数据交换技术</a:t>
            </a:r>
          </a:p>
        </p:txBody>
      </p:sp>
      <p:sp>
        <p:nvSpPr>
          <p:cNvPr id="7" name="文本框 6"/>
          <p:cNvSpPr txBox="1"/>
          <p:nvPr/>
        </p:nvSpPr>
        <p:spPr>
          <a:xfrm>
            <a:off x="2270190" y="1468202"/>
            <a:ext cx="1069357" cy="3970318"/>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概念</a:t>
            </a:r>
            <a:endParaRPr lang="en-US" altLang="zh-CN" sz="2400" dirty="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技术</a:t>
            </a:r>
          </a:p>
        </p:txBody>
      </p:sp>
      <p:sp>
        <p:nvSpPr>
          <p:cNvPr id="2" name="左大括号 1"/>
          <p:cNvSpPr/>
          <p:nvPr/>
        </p:nvSpPr>
        <p:spPr>
          <a:xfrm>
            <a:off x="1816137" y="1755689"/>
            <a:ext cx="454053" cy="339534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8" name="文本框 7"/>
          <p:cNvSpPr txBox="1"/>
          <p:nvPr/>
        </p:nvSpPr>
        <p:spPr>
          <a:xfrm>
            <a:off x="3339547" y="1155525"/>
            <a:ext cx="8706679" cy="1200329"/>
          </a:xfrm>
          <a:prstGeom prst="rect">
            <a:avLst/>
          </a:prstGeom>
          <a:noFill/>
          <a:ln>
            <a:solidFill>
              <a:schemeClr val="tx1"/>
            </a:solidFill>
          </a:ln>
        </p:spPr>
        <p:txBody>
          <a:bodyPr wrap="square" rtlCol="0">
            <a:spAutoFit/>
          </a:bodyPr>
          <a:lstStyle/>
          <a:p>
            <a:pPr fontAlgn="auto">
              <a:lnSpc>
                <a:spcPct val="150000"/>
              </a:lnSpc>
            </a:pPr>
            <a:r>
              <a:rPr lang="zh-CN" altLang="en-US" sz="2400" dirty="0">
                <a:solidFill>
                  <a:srgbClr val="FF0000"/>
                </a:solidFill>
                <a:latin typeface="Microsoft YaHei" charset="-122"/>
                <a:ea typeface="Microsoft YaHei" charset="-122"/>
                <a:cs typeface="Microsoft YaHei" charset="-122"/>
              </a:rPr>
              <a:t>交换设备</a:t>
            </a:r>
            <a:r>
              <a:rPr lang="zh-CN" altLang="en-US" sz="2400" dirty="0">
                <a:latin typeface="Microsoft YaHei" charset="-122"/>
                <a:ea typeface="Microsoft YaHei" charset="-122"/>
                <a:cs typeface="Microsoft YaHei" charset="-122"/>
              </a:rPr>
              <a:t>：多通信端口，同时连接多个通信结点。</a:t>
            </a:r>
            <a:endParaRPr lang="en-US" altLang="zh-CN" sz="2400" dirty="0">
              <a:latin typeface="Microsoft YaHei" charset="-122"/>
              <a:ea typeface="Microsoft YaHei" charset="-122"/>
              <a:cs typeface="Microsoft YaHei" charset="-122"/>
            </a:endParaRPr>
          </a:p>
          <a:p>
            <a:pPr>
              <a:lnSpc>
                <a:spcPct val="150000"/>
              </a:lnSpc>
            </a:pPr>
            <a:r>
              <a:rPr lang="zh-CN" altLang="en-US" sz="2400" dirty="0">
                <a:solidFill>
                  <a:srgbClr val="FF0000"/>
                </a:solidFill>
                <a:latin typeface="Microsoft YaHei" charset="-122"/>
                <a:ea typeface="Microsoft YaHei" charset="-122"/>
                <a:cs typeface="Microsoft YaHei" charset="-122"/>
              </a:rPr>
              <a:t>数据交换</a:t>
            </a:r>
            <a:r>
              <a:rPr lang="zh-CN" altLang="en-US" sz="2400" dirty="0">
                <a:latin typeface="Microsoft YaHei" charset="-122"/>
                <a:ea typeface="Microsoft YaHei" charset="-122"/>
                <a:cs typeface="Microsoft YaHei" charset="-122"/>
              </a:rPr>
              <a:t>是实现在大规模网络核心上进行数据传输的</a:t>
            </a:r>
            <a:r>
              <a:rPr lang="zh-CN" altLang="en-US" sz="2400" dirty="0">
                <a:solidFill>
                  <a:srgbClr val="FF0000"/>
                </a:solidFill>
                <a:latin typeface="Microsoft YaHei" charset="-122"/>
                <a:ea typeface="Microsoft YaHei" charset="-122"/>
                <a:cs typeface="Microsoft YaHei" charset="-122"/>
              </a:rPr>
              <a:t>技术基础</a:t>
            </a:r>
            <a:r>
              <a:rPr lang="zh-CN" altLang="en-US" sz="2400" dirty="0">
                <a:latin typeface="Microsoft YaHei" charset="-122"/>
                <a:ea typeface="Microsoft YaHei" charset="-122"/>
                <a:cs typeface="Microsoft YaHei" charset="-122"/>
              </a:rPr>
              <a:t>。</a:t>
            </a:r>
          </a:p>
        </p:txBody>
      </p:sp>
      <p:sp>
        <p:nvSpPr>
          <p:cNvPr id="9" name="左大括号 8"/>
          <p:cNvSpPr/>
          <p:nvPr/>
        </p:nvSpPr>
        <p:spPr>
          <a:xfrm>
            <a:off x="3096824" y="3551016"/>
            <a:ext cx="485445" cy="320003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0" name="文本框 9"/>
          <p:cNvSpPr txBox="1"/>
          <p:nvPr/>
        </p:nvSpPr>
        <p:spPr>
          <a:xfrm>
            <a:off x="3772437" y="3663421"/>
            <a:ext cx="1594694" cy="2862322"/>
          </a:xfrm>
          <a:prstGeom prst="rect">
            <a:avLst/>
          </a:prstGeom>
          <a:noFill/>
        </p:spPr>
        <p:txBody>
          <a:bodyPr wrap="square" rtlCol="0">
            <a:spAutoFit/>
          </a:bodyPr>
          <a:lstStyle/>
          <a:p>
            <a:pPr fontAlgn="auto">
              <a:lnSpc>
                <a:spcPct val="150000"/>
              </a:lnSpc>
            </a:pPr>
            <a:r>
              <a:rPr lang="zh-CN" altLang="en-US" sz="2400" dirty="0"/>
              <a:t>电路交换</a:t>
            </a:r>
            <a:endParaRPr lang="en-US" altLang="zh-CN" sz="2400" dirty="0"/>
          </a:p>
          <a:p>
            <a:pPr fontAlgn="auto">
              <a:lnSpc>
                <a:spcPct val="150000"/>
              </a:lnSpc>
            </a:pPr>
            <a:endParaRPr lang="zh-CN" altLang="en-US" sz="2400" dirty="0"/>
          </a:p>
          <a:p>
            <a:pPr fontAlgn="auto">
              <a:lnSpc>
                <a:spcPct val="150000"/>
              </a:lnSpc>
            </a:pPr>
            <a:r>
              <a:rPr lang="zh-CN" altLang="en-US" sz="2400" dirty="0">
                <a:solidFill>
                  <a:srgbClr val="FF0000"/>
                </a:solidFill>
              </a:rPr>
              <a:t>报文交换</a:t>
            </a:r>
            <a:endParaRPr lang="en-US" altLang="zh-CN" sz="2400" dirty="0">
              <a:solidFill>
                <a:srgbClr val="FF0000"/>
              </a:solidFill>
            </a:endParaRPr>
          </a:p>
          <a:p>
            <a:pPr fontAlgn="auto">
              <a:lnSpc>
                <a:spcPct val="150000"/>
              </a:lnSpc>
            </a:pPr>
            <a:endParaRPr lang="zh-CN" altLang="en-US" sz="2400" dirty="0"/>
          </a:p>
          <a:p>
            <a:pPr fontAlgn="auto">
              <a:lnSpc>
                <a:spcPct val="150000"/>
              </a:lnSpc>
            </a:pPr>
            <a:r>
              <a:rPr lang="zh-CN" altLang="en-US" sz="2400" dirty="0"/>
              <a:t>分组交换</a:t>
            </a:r>
          </a:p>
        </p:txBody>
      </p:sp>
      <p:sp>
        <p:nvSpPr>
          <p:cNvPr id="11" name="文本框 10"/>
          <p:cNvSpPr txBox="1"/>
          <p:nvPr/>
        </p:nvSpPr>
        <p:spPr>
          <a:xfrm>
            <a:off x="5367131" y="4306827"/>
            <a:ext cx="6679095" cy="1688411"/>
          </a:xfrm>
          <a:prstGeom prst="rect">
            <a:avLst/>
          </a:prstGeom>
          <a:noFill/>
          <a:ln>
            <a:solidFill>
              <a:schemeClr val="tx1"/>
            </a:solidFill>
          </a:ln>
        </p:spPr>
        <p:txBody>
          <a:bodyPr wrap="square" rtlCol="0">
            <a:spAutoFit/>
          </a:bodyPr>
          <a:lstStyle/>
          <a:p>
            <a:pPr>
              <a:lnSpc>
                <a:spcPct val="150000"/>
              </a:lnSpc>
            </a:pPr>
            <a:r>
              <a:rPr lang="zh-CN" altLang="en-US" sz="2400" dirty="0"/>
              <a:t>优点：信道利用率高</a:t>
            </a:r>
          </a:p>
          <a:p>
            <a:pPr>
              <a:lnSpc>
                <a:spcPct val="150000"/>
              </a:lnSpc>
            </a:pPr>
            <a:r>
              <a:rPr lang="zh-CN" altLang="en-US" sz="2400" dirty="0"/>
              <a:t>缺点：网络的延迟时间变长</a:t>
            </a:r>
            <a:endParaRPr lang="en-US" altLang="zh-CN" sz="2400" dirty="0"/>
          </a:p>
          <a:p>
            <a:pPr>
              <a:lnSpc>
                <a:spcPct val="150000"/>
              </a:lnSpc>
            </a:pPr>
            <a:r>
              <a:rPr lang="zh-CN" altLang="en-US" sz="2400" dirty="0"/>
              <a:t>           有时还需要丢弃报文</a:t>
            </a:r>
          </a:p>
        </p:txBody>
      </p:sp>
    </p:spTree>
    <p:custDataLst>
      <p:tags r:id="rId1"/>
    </p:custDataLst>
    <p:extLst>
      <p:ext uri="{BB962C8B-B14F-4D97-AF65-F5344CB8AC3E}">
        <p14:creationId xmlns:p14="http://schemas.microsoft.com/office/powerpoint/2010/main" val="12407374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6" name="文本框 5"/>
          <p:cNvSpPr txBox="1"/>
          <p:nvPr/>
        </p:nvSpPr>
        <p:spPr>
          <a:xfrm>
            <a:off x="0" y="3243306"/>
            <a:ext cx="2168525" cy="420115"/>
          </a:xfrm>
          <a:prstGeom prst="rect">
            <a:avLst/>
          </a:prstGeom>
          <a:noFill/>
        </p:spPr>
        <p:txBody>
          <a:bodyPr wrap="square" rtlCol="0">
            <a:spAutoFit/>
          </a:bodyPr>
          <a:lstStyle/>
          <a:p>
            <a:r>
              <a:rPr lang="zh-CN" altLang="en-US" sz="2130" dirty="0"/>
              <a:t>数据交换技术</a:t>
            </a:r>
          </a:p>
        </p:txBody>
      </p:sp>
      <p:sp>
        <p:nvSpPr>
          <p:cNvPr id="7" name="文本框 6"/>
          <p:cNvSpPr txBox="1"/>
          <p:nvPr/>
        </p:nvSpPr>
        <p:spPr>
          <a:xfrm>
            <a:off x="2270190" y="1468202"/>
            <a:ext cx="1069357" cy="3970318"/>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概念</a:t>
            </a:r>
            <a:endParaRPr lang="en-US" altLang="zh-CN" sz="2400" dirty="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技术</a:t>
            </a:r>
          </a:p>
        </p:txBody>
      </p:sp>
      <p:sp>
        <p:nvSpPr>
          <p:cNvPr id="2" name="左大括号 1"/>
          <p:cNvSpPr/>
          <p:nvPr/>
        </p:nvSpPr>
        <p:spPr>
          <a:xfrm>
            <a:off x="1816137" y="1755689"/>
            <a:ext cx="454053" cy="339534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8" name="文本框 7"/>
          <p:cNvSpPr txBox="1"/>
          <p:nvPr/>
        </p:nvSpPr>
        <p:spPr>
          <a:xfrm>
            <a:off x="3339547" y="1155525"/>
            <a:ext cx="8706679" cy="1200329"/>
          </a:xfrm>
          <a:prstGeom prst="rect">
            <a:avLst/>
          </a:prstGeom>
          <a:noFill/>
          <a:ln>
            <a:solidFill>
              <a:schemeClr val="tx1"/>
            </a:solidFill>
          </a:ln>
        </p:spPr>
        <p:txBody>
          <a:bodyPr wrap="square" rtlCol="0">
            <a:spAutoFit/>
          </a:bodyPr>
          <a:lstStyle/>
          <a:p>
            <a:pPr fontAlgn="auto">
              <a:lnSpc>
                <a:spcPct val="150000"/>
              </a:lnSpc>
            </a:pPr>
            <a:r>
              <a:rPr lang="zh-CN" altLang="en-US" sz="2400" dirty="0">
                <a:solidFill>
                  <a:srgbClr val="FF0000"/>
                </a:solidFill>
                <a:latin typeface="Microsoft YaHei" charset="-122"/>
                <a:ea typeface="Microsoft YaHei" charset="-122"/>
                <a:cs typeface="Microsoft YaHei" charset="-122"/>
              </a:rPr>
              <a:t>交换设备</a:t>
            </a:r>
            <a:r>
              <a:rPr lang="zh-CN" altLang="en-US" sz="2400" dirty="0">
                <a:latin typeface="Microsoft YaHei" charset="-122"/>
                <a:ea typeface="Microsoft YaHei" charset="-122"/>
                <a:cs typeface="Microsoft YaHei" charset="-122"/>
              </a:rPr>
              <a:t>：多通信端口，同时连接多个通信结点。</a:t>
            </a:r>
            <a:endParaRPr lang="en-US" altLang="zh-CN" sz="2400" dirty="0">
              <a:latin typeface="Microsoft YaHei" charset="-122"/>
              <a:ea typeface="Microsoft YaHei" charset="-122"/>
              <a:cs typeface="Microsoft YaHei" charset="-122"/>
            </a:endParaRPr>
          </a:p>
          <a:p>
            <a:pPr>
              <a:lnSpc>
                <a:spcPct val="150000"/>
              </a:lnSpc>
            </a:pPr>
            <a:r>
              <a:rPr lang="zh-CN" altLang="en-US" sz="2400" dirty="0">
                <a:solidFill>
                  <a:srgbClr val="FF0000"/>
                </a:solidFill>
                <a:latin typeface="Microsoft YaHei" charset="-122"/>
                <a:ea typeface="Microsoft YaHei" charset="-122"/>
                <a:cs typeface="Microsoft YaHei" charset="-122"/>
              </a:rPr>
              <a:t>数据交换</a:t>
            </a:r>
            <a:r>
              <a:rPr lang="zh-CN" altLang="en-US" sz="2400" dirty="0">
                <a:latin typeface="Microsoft YaHei" charset="-122"/>
                <a:ea typeface="Microsoft YaHei" charset="-122"/>
                <a:cs typeface="Microsoft YaHei" charset="-122"/>
              </a:rPr>
              <a:t>是实现在大规模网络核心上进行数据传输的</a:t>
            </a:r>
            <a:r>
              <a:rPr lang="zh-CN" altLang="en-US" sz="2400" dirty="0">
                <a:solidFill>
                  <a:srgbClr val="FF0000"/>
                </a:solidFill>
                <a:latin typeface="Microsoft YaHei" charset="-122"/>
                <a:ea typeface="Microsoft YaHei" charset="-122"/>
                <a:cs typeface="Microsoft YaHei" charset="-122"/>
              </a:rPr>
              <a:t>技术基础</a:t>
            </a:r>
            <a:r>
              <a:rPr lang="zh-CN" altLang="en-US" sz="2400" dirty="0">
                <a:latin typeface="Microsoft YaHei" charset="-122"/>
                <a:ea typeface="Microsoft YaHei" charset="-122"/>
                <a:cs typeface="Microsoft YaHei" charset="-122"/>
              </a:rPr>
              <a:t>。</a:t>
            </a:r>
          </a:p>
        </p:txBody>
      </p:sp>
      <p:sp>
        <p:nvSpPr>
          <p:cNvPr id="9" name="左大括号 8"/>
          <p:cNvSpPr/>
          <p:nvPr/>
        </p:nvSpPr>
        <p:spPr>
          <a:xfrm>
            <a:off x="3096824" y="3551016"/>
            <a:ext cx="485445" cy="320003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0" name="文本框 9"/>
          <p:cNvSpPr txBox="1"/>
          <p:nvPr/>
        </p:nvSpPr>
        <p:spPr>
          <a:xfrm>
            <a:off x="3772437" y="3663421"/>
            <a:ext cx="1594694" cy="2862322"/>
          </a:xfrm>
          <a:prstGeom prst="rect">
            <a:avLst/>
          </a:prstGeom>
          <a:noFill/>
        </p:spPr>
        <p:txBody>
          <a:bodyPr wrap="square" rtlCol="0">
            <a:spAutoFit/>
          </a:bodyPr>
          <a:lstStyle/>
          <a:p>
            <a:pPr fontAlgn="auto">
              <a:lnSpc>
                <a:spcPct val="150000"/>
              </a:lnSpc>
            </a:pPr>
            <a:r>
              <a:rPr lang="zh-CN" altLang="en-US" sz="2400" dirty="0"/>
              <a:t>电路交换</a:t>
            </a:r>
            <a:endParaRPr lang="en-US" altLang="zh-CN" sz="2400" dirty="0"/>
          </a:p>
          <a:p>
            <a:pPr fontAlgn="auto">
              <a:lnSpc>
                <a:spcPct val="150000"/>
              </a:lnSpc>
            </a:pPr>
            <a:endParaRPr lang="zh-CN" altLang="en-US" sz="2400" dirty="0"/>
          </a:p>
          <a:p>
            <a:pPr fontAlgn="auto">
              <a:lnSpc>
                <a:spcPct val="150000"/>
              </a:lnSpc>
            </a:pPr>
            <a:r>
              <a:rPr lang="zh-CN" altLang="en-US" sz="2400" dirty="0"/>
              <a:t>报文交换</a:t>
            </a:r>
            <a:endParaRPr lang="en-US" altLang="zh-CN" sz="2400" dirty="0"/>
          </a:p>
          <a:p>
            <a:pPr fontAlgn="auto">
              <a:lnSpc>
                <a:spcPct val="150000"/>
              </a:lnSpc>
            </a:pPr>
            <a:endParaRPr lang="zh-CN" altLang="en-US" sz="2400" dirty="0"/>
          </a:p>
          <a:p>
            <a:pPr fontAlgn="auto">
              <a:lnSpc>
                <a:spcPct val="150000"/>
              </a:lnSpc>
            </a:pPr>
            <a:r>
              <a:rPr lang="zh-CN" altLang="en-US" sz="2400" dirty="0">
                <a:solidFill>
                  <a:srgbClr val="FF0000"/>
                </a:solidFill>
              </a:rPr>
              <a:t>分组交换</a:t>
            </a:r>
          </a:p>
        </p:txBody>
      </p:sp>
      <p:sp>
        <p:nvSpPr>
          <p:cNvPr id="11" name="文本框 10"/>
          <p:cNvSpPr txBox="1"/>
          <p:nvPr/>
        </p:nvSpPr>
        <p:spPr>
          <a:xfrm>
            <a:off x="5367131" y="5599324"/>
            <a:ext cx="6679095" cy="1134413"/>
          </a:xfrm>
          <a:prstGeom prst="rect">
            <a:avLst/>
          </a:prstGeom>
          <a:solidFill>
            <a:schemeClr val="bg1"/>
          </a:solidFill>
          <a:ln>
            <a:solidFill>
              <a:schemeClr val="tx1"/>
            </a:solidFill>
          </a:ln>
        </p:spPr>
        <p:txBody>
          <a:bodyPr wrap="square" rtlCol="0">
            <a:spAutoFit/>
          </a:bodyPr>
          <a:lstStyle/>
          <a:p>
            <a:pPr>
              <a:lnSpc>
                <a:spcPct val="150000"/>
              </a:lnSpc>
            </a:pPr>
            <a:r>
              <a:rPr lang="zh-CN" altLang="en-US" sz="2400" dirty="0"/>
              <a:t>包交换。</a:t>
            </a:r>
            <a:r>
              <a:rPr lang="zh-CN" altLang="en-US" sz="2400" dirty="0">
                <a:solidFill>
                  <a:srgbClr val="FF0000"/>
                </a:solidFill>
              </a:rPr>
              <a:t>存储</a:t>
            </a:r>
            <a:r>
              <a:rPr lang="en-US" altLang="zh-CN" sz="2400" dirty="0">
                <a:solidFill>
                  <a:srgbClr val="FF0000"/>
                </a:solidFill>
              </a:rPr>
              <a:t>—</a:t>
            </a:r>
            <a:r>
              <a:rPr lang="zh-CN" altLang="en-US" sz="2400" dirty="0">
                <a:solidFill>
                  <a:srgbClr val="FF0000"/>
                </a:solidFill>
              </a:rPr>
              <a:t>转发</a:t>
            </a:r>
            <a:r>
              <a:rPr lang="zh-CN" altLang="en-US" sz="2400" dirty="0"/>
              <a:t>交换方式。</a:t>
            </a:r>
            <a:endParaRPr lang="en-US" altLang="zh-CN" sz="2400" dirty="0"/>
          </a:p>
          <a:p>
            <a:pPr>
              <a:lnSpc>
                <a:spcPct val="150000"/>
              </a:lnSpc>
            </a:pPr>
            <a:r>
              <a:rPr lang="zh-CN" altLang="en-US" sz="2400" dirty="0"/>
              <a:t>计算机网络中使用</a:t>
            </a:r>
            <a:r>
              <a:rPr lang="zh-CN" altLang="en-US" sz="2400" dirty="0">
                <a:solidFill>
                  <a:srgbClr val="FF0000"/>
                </a:solidFill>
              </a:rPr>
              <a:t>最广泛</a:t>
            </a:r>
            <a:r>
              <a:rPr lang="zh-CN" altLang="en-US" sz="2400" dirty="0"/>
              <a:t>的交换技术。</a:t>
            </a:r>
          </a:p>
        </p:txBody>
      </p:sp>
    </p:spTree>
    <p:custDataLst>
      <p:tags r:id="rId1"/>
    </p:custDataLst>
    <p:extLst>
      <p:ext uri="{BB962C8B-B14F-4D97-AF65-F5344CB8AC3E}">
        <p14:creationId xmlns:p14="http://schemas.microsoft.com/office/powerpoint/2010/main" val="21434293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6" name="文本框 5"/>
          <p:cNvSpPr txBox="1"/>
          <p:nvPr/>
        </p:nvSpPr>
        <p:spPr>
          <a:xfrm>
            <a:off x="0" y="3243306"/>
            <a:ext cx="2168525" cy="420115"/>
          </a:xfrm>
          <a:prstGeom prst="rect">
            <a:avLst/>
          </a:prstGeom>
          <a:noFill/>
        </p:spPr>
        <p:txBody>
          <a:bodyPr wrap="square" rtlCol="0">
            <a:spAutoFit/>
          </a:bodyPr>
          <a:lstStyle/>
          <a:p>
            <a:r>
              <a:rPr lang="zh-CN" altLang="en-US" sz="2130" dirty="0"/>
              <a:t>数据交换技术</a:t>
            </a:r>
          </a:p>
        </p:txBody>
      </p:sp>
      <p:sp>
        <p:nvSpPr>
          <p:cNvPr id="7" name="文本框 6"/>
          <p:cNvSpPr txBox="1"/>
          <p:nvPr/>
        </p:nvSpPr>
        <p:spPr>
          <a:xfrm>
            <a:off x="2270190" y="1468202"/>
            <a:ext cx="1069357" cy="3970318"/>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概念</a:t>
            </a:r>
            <a:endParaRPr lang="en-US" altLang="zh-CN" sz="2400" dirty="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技术</a:t>
            </a:r>
          </a:p>
        </p:txBody>
      </p:sp>
      <p:sp>
        <p:nvSpPr>
          <p:cNvPr id="2" name="左大括号 1"/>
          <p:cNvSpPr/>
          <p:nvPr/>
        </p:nvSpPr>
        <p:spPr>
          <a:xfrm>
            <a:off x="1816137" y="1755689"/>
            <a:ext cx="454053" cy="339534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8" name="文本框 7"/>
          <p:cNvSpPr txBox="1"/>
          <p:nvPr/>
        </p:nvSpPr>
        <p:spPr>
          <a:xfrm>
            <a:off x="3339547" y="1155525"/>
            <a:ext cx="8706679" cy="1200329"/>
          </a:xfrm>
          <a:prstGeom prst="rect">
            <a:avLst/>
          </a:prstGeom>
          <a:noFill/>
          <a:ln>
            <a:solidFill>
              <a:schemeClr val="tx1"/>
            </a:solidFill>
          </a:ln>
        </p:spPr>
        <p:txBody>
          <a:bodyPr wrap="square" rtlCol="0">
            <a:spAutoFit/>
          </a:bodyPr>
          <a:lstStyle/>
          <a:p>
            <a:pPr fontAlgn="auto">
              <a:lnSpc>
                <a:spcPct val="150000"/>
              </a:lnSpc>
            </a:pPr>
            <a:r>
              <a:rPr lang="zh-CN" altLang="en-US" sz="2400" dirty="0">
                <a:solidFill>
                  <a:srgbClr val="FF0000"/>
                </a:solidFill>
                <a:latin typeface="Microsoft YaHei" charset="-122"/>
                <a:ea typeface="Microsoft YaHei" charset="-122"/>
                <a:cs typeface="Microsoft YaHei" charset="-122"/>
              </a:rPr>
              <a:t>交换设备</a:t>
            </a:r>
            <a:r>
              <a:rPr lang="zh-CN" altLang="en-US" sz="2400" dirty="0">
                <a:latin typeface="Microsoft YaHei" charset="-122"/>
                <a:ea typeface="Microsoft YaHei" charset="-122"/>
                <a:cs typeface="Microsoft YaHei" charset="-122"/>
              </a:rPr>
              <a:t>：多通信端口，同时连接多个通信结点。</a:t>
            </a:r>
            <a:endParaRPr lang="en-US" altLang="zh-CN" sz="2400" dirty="0">
              <a:latin typeface="Microsoft YaHei" charset="-122"/>
              <a:ea typeface="Microsoft YaHei" charset="-122"/>
              <a:cs typeface="Microsoft YaHei" charset="-122"/>
            </a:endParaRPr>
          </a:p>
          <a:p>
            <a:pPr>
              <a:lnSpc>
                <a:spcPct val="150000"/>
              </a:lnSpc>
            </a:pPr>
            <a:r>
              <a:rPr lang="zh-CN" altLang="en-US" sz="2400" dirty="0">
                <a:solidFill>
                  <a:srgbClr val="FF0000"/>
                </a:solidFill>
                <a:latin typeface="Microsoft YaHei" charset="-122"/>
                <a:ea typeface="Microsoft YaHei" charset="-122"/>
                <a:cs typeface="Microsoft YaHei" charset="-122"/>
              </a:rPr>
              <a:t>数据交换</a:t>
            </a:r>
            <a:r>
              <a:rPr lang="zh-CN" altLang="en-US" sz="2400" dirty="0">
                <a:latin typeface="Microsoft YaHei" charset="-122"/>
                <a:ea typeface="Microsoft YaHei" charset="-122"/>
                <a:cs typeface="Microsoft YaHei" charset="-122"/>
              </a:rPr>
              <a:t>是实现在大规模网络核心上进行数据传输的</a:t>
            </a:r>
            <a:r>
              <a:rPr lang="zh-CN" altLang="en-US" sz="2400" dirty="0">
                <a:solidFill>
                  <a:srgbClr val="FF0000"/>
                </a:solidFill>
                <a:latin typeface="Microsoft YaHei" charset="-122"/>
                <a:ea typeface="Microsoft YaHei" charset="-122"/>
                <a:cs typeface="Microsoft YaHei" charset="-122"/>
              </a:rPr>
              <a:t>技术基础</a:t>
            </a:r>
            <a:r>
              <a:rPr lang="zh-CN" altLang="en-US" sz="2400" dirty="0">
                <a:latin typeface="Microsoft YaHei" charset="-122"/>
                <a:ea typeface="Microsoft YaHei" charset="-122"/>
                <a:cs typeface="Microsoft YaHei" charset="-122"/>
              </a:rPr>
              <a:t>。</a:t>
            </a:r>
          </a:p>
        </p:txBody>
      </p:sp>
      <p:sp>
        <p:nvSpPr>
          <p:cNvPr id="9" name="左大括号 8"/>
          <p:cNvSpPr/>
          <p:nvPr/>
        </p:nvSpPr>
        <p:spPr>
          <a:xfrm>
            <a:off x="3096824" y="3551016"/>
            <a:ext cx="485445" cy="320003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0" name="文本框 9"/>
          <p:cNvSpPr txBox="1"/>
          <p:nvPr/>
        </p:nvSpPr>
        <p:spPr>
          <a:xfrm>
            <a:off x="3772437" y="3663421"/>
            <a:ext cx="1594694" cy="2862322"/>
          </a:xfrm>
          <a:prstGeom prst="rect">
            <a:avLst/>
          </a:prstGeom>
          <a:noFill/>
        </p:spPr>
        <p:txBody>
          <a:bodyPr wrap="square" rtlCol="0">
            <a:spAutoFit/>
          </a:bodyPr>
          <a:lstStyle/>
          <a:p>
            <a:pPr fontAlgn="auto">
              <a:lnSpc>
                <a:spcPct val="150000"/>
              </a:lnSpc>
            </a:pPr>
            <a:r>
              <a:rPr lang="zh-CN" altLang="en-US" sz="2400" dirty="0"/>
              <a:t>电路交换</a:t>
            </a:r>
            <a:endParaRPr lang="en-US" altLang="zh-CN" sz="2400" dirty="0"/>
          </a:p>
          <a:p>
            <a:pPr fontAlgn="auto">
              <a:lnSpc>
                <a:spcPct val="150000"/>
              </a:lnSpc>
            </a:pPr>
            <a:endParaRPr lang="zh-CN" altLang="en-US" sz="2400" dirty="0"/>
          </a:p>
          <a:p>
            <a:pPr fontAlgn="auto">
              <a:lnSpc>
                <a:spcPct val="150000"/>
              </a:lnSpc>
            </a:pPr>
            <a:r>
              <a:rPr lang="zh-CN" altLang="en-US" sz="2400" dirty="0"/>
              <a:t>报文交换</a:t>
            </a:r>
            <a:endParaRPr lang="en-US" altLang="zh-CN" sz="2400" dirty="0"/>
          </a:p>
          <a:p>
            <a:pPr fontAlgn="auto">
              <a:lnSpc>
                <a:spcPct val="150000"/>
              </a:lnSpc>
            </a:pPr>
            <a:endParaRPr lang="zh-CN" altLang="en-US" sz="2400" dirty="0"/>
          </a:p>
          <a:p>
            <a:pPr fontAlgn="auto">
              <a:lnSpc>
                <a:spcPct val="150000"/>
              </a:lnSpc>
            </a:pPr>
            <a:r>
              <a:rPr lang="zh-CN" altLang="en-US" sz="2400" dirty="0">
                <a:solidFill>
                  <a:srgbClr val="FF0000"/>
                </a:solidFill>
              </a:rPr>
              <a:t>分组交换</a:t>
            </a:r>
          </a:p>
        </p:txBody>
      </p:sp>
      <p:sp>
        <p:nvSpPr>
          <p:cNvPr id="11" name="文本框 10"/>
          <p:cNvSpPr txBox="1"/>
          <p:nvPr/>
        </p:nvSpPr>
        <p:spPr>
          <a:xfrm>
            <a:off x="5367131" y="5094582"/>
            <a:ext cx="6679095" cy="1754326"/>
          </a:xfrm>
          <a:prstGeom prst="rect">
            <a:avLst/>
          </a:prstGeom>
          <a:noFill/>
          <a:ln>
            <a:solidFill>
              <a:schemeClr val="tx1"/>
            </a:solidFill>
          </a:ln>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分组交换方式的优点：</a:t>
            </a:r>
          </a:p>
          <a:p>
            <a:pPr>
              <a:lnSpc>
                <a:spcPct val="150000"/>
              </a:lnSpc>
            </a:pPr>
            <a:r>
              <a:rPr lang="zh-CN" altLang="en-US" sz="2400" dirty="0">
                <a:latin typeface="Microsoft YaHei" charset="-122"/>
                <a:ea typeface="Microsoft YaHei" charset="-122"/>
                <a:cs typeface="Microsoft YaHei" charset="-122"/>
              </a:rPr>
              <a:t>交换设备存储容量要求低；交换速度快。</a:t>
            </a:r>
          </a:p>
          <a:p>
            <a:pPr>
              <a:lnSpc>
                <a:spcPct val="150000"/>
              </a:lnSpc>
            </a:pPr>
            <a:r>
              <a:rPr lang="zh-CN" altLang="en-US" sz="2400" dirty="0">
                <a:latin typeface="Microsoft YaHei" charset="-122"/>
                <a:ea typeface="Microsoft YaHei" charset="-122"/>
                <a:cs typeface="Microsoft YaHei" charset="-122"/>
              </a:rPr>
              <a:t>可靠传输效率高；更加公平。</a:t>
            </a:r>
          </a:p>
        </p:txBody>
      </p:sp>
    </p:spTree>
    <p:custDataLst>
      <p:tags r:id="rId1"/>
    </p:custDataLst>
    <p:extLst>
      <p:ext uri="{BB962C8B-B14F-4D97-AF65-F5344CB8AC3E}">
        <p14:creationId xmlns:p14="http://schemas.microsoft.com/office/powerpoint/2010/main" val="13297256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7423785" y="3600450"/>
            <a:ext cx="666750" cy="480695"/>
          </a:xfrm>
          <a:prstGeom prst="rect">
            <a:avLst/>
          </a:prstGeom>
        </p:spPr>
      </p:pic>
      <p:sp>
        <p:nvSpPr>
          <p:cNvPr id="12" name="文本框 11"/>
          <p:cNvSpPr txBox="1"/>
          <p:nvPr/>
        </p:nvSpPr>
        <p:spPr>
          <a:xfrm>
            <a:off x="1474498" y="2323445"/>
            <a:ext cx="3358515" cy="461665"/>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分组长度的确定：</a:t>
            </a:r>
          </a:p>
        </p:txBody>
      </p:sp>
      <p:sp>
        <p:nvSpPr>
          <p:cNvPr id="13" name="文本框 12"/>
          <p:cNvSpPr txBox="1"/>
          <p:nvPr/>
        </p:nvSpPr>
        <p:spPr>
          <a:xfrm>
            <a:off x="2050968" y="3138785"/>
            <a:ext cx="8410575" cy="461665"/>
          </a:xfrm>
          <a:prstGeom prst="rect">
            <a:avLst/>
          </a:prstGeom>
          <a:noFill/>
        </p:spPr>
        <p:txBody>
          <a:bodyPr wrap="square" rtlCol="0">
            <a:spAutoFit/>
          </a:bodyPr>
          <a:lstStyle/>
          <a:p>
            <a:r>
              <a:rPr sz="2400" dirty="0">
                <a:latin typeface="Microsoft YaHei" charset="-122"/>
                <a:ea typeface="Microsoft YaHei" charset="-122"/>
                <a:cs typeface="Microsoft YaHei" charset="-122"/>
              </a:rPr>
              <a:t>在其他条件相同的情况下，分组长度越长，延迟时间越长</a:t>
            </a:r>
            <a:r>
              <a:rPr lang="zh-CN" sz="2400" dirty="0">
                <a:latin typeface="Microsoft YaHei" charset="-122"/>
                <a:ea typeface="Microsoft YaHei" charset="-122"/>
                <a:cs typeface="Microsoft YaHei" charset="-122"/>
              </a:rPr>
              <a:t>。</a:t>
            </a:r>
          </a:p>
        </p:txBody>
      </p:sp>
      <p:sp>
        <p:nvSpPr>
          <p:cNvPr id="15" name="文本框 14"/>
          <p:cNvSpPr txBox="1"/>
          <p:nvPr/>
        </p:nvSpPr>
        <p:spPr>
          <a:xfrm>
            <a:off x="0" y="-10795"/>
            <a:ext cx="2545080" cy="368300"/>
          </a:xfrm>
          <a:prstGeom prst="rect">
            <a:avLst/>
          </a:prstGeom>
          <a:noFill/>
        </p:spPr>
        <p:txBody>
          <a:bodyPr wrap="none" rtlCol="0" anchor="t">
            <a:spAutoFit/>
          </a:bodyPr>
          <a:lstStyle/>
          <a:p>
            <a:r>
              <a:rPr lang="en-US" altLang="zh-CN">
                <a:solidFill>
                  <a:schemeClr val="bg2"/>
                </a:solidFill>
                <a:sym typeface="+mn-ea"/>
              </a:rPr>
              <a:t>1.3.4.</a:t>
            </a:r>
            <a:r>
              <a:rPr lang="en-US">
                <a:solidFill>
                  <a:schemeClr val="bg2"/>
                </a:solidFill>
                <a:sym typeface="+mn-ea"/>
              </a:rPr>
              <a:t>3 </a:t>
            </a:r>
            <a:r>
              <a:rPr lang="zh-CN" altLang="en-US">
                <a:solidFill>
                  <a:schemeClr val="bg2"/>
                </a:solidFill>
                <a:sym typeface="+mn-ea"/>
              </a:rPr>
              <a:t>分组长度的确定</a:t>
            </a:r>
          </a:p>
        </p:txBody>
      </p:sp>
    </p:spTree>
    <p:extLst>
      <p:ext uri="{BB962C8B-B14F-4D97-AF65-F5344CB8AC3E}">
        <p14:creationId xmlns:p14="http://schemas.microsoft.com/office/powerpoint/2010/main" val="15405570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文本框 5"/>
          <p:cNvSpPr txBox="1"/>
          <p:nvPr/>
        </p:nvSpPr>
        <p:spPr>
          <a:xfrm>
            <a:off x="2084705" y="3371215"/>
            <a:ext cx="5083810" cy="746760"/>
          </a:xfrm>
          <a:prstGeom prst="rect">
            <a:avLst/>
          </a:prstGeom>
          <a:noFill/>
        </p:spPr>
        <p:txBody>
          <a:bodyPr wrap="square" rtlCol="0">
            <a:spAutoFit/>
          </a:bodyPr>
          <a:lstStyle/>
          <a:p>
            <a:r>
              <a:rPr lang="en-US" altLang="zh-CN" sz="2130"/>
              <a:t> </a:t>
            </a:r>
            <a:r>
              <a:rPr lang="zh-CN" altLang="en-US" sz="2125">
                <a:sym typeface="+mn-ea"/>
              </a:rPr>
              <a:t>计算机网络概述</a:t>
            </a:r>
            <a:endParaRPr lang="zh-CN" altLang="en-US" sz="2125">
              <a:solidFill>
                <a:schemeClr val="tx1"/>
              </a:solidFill>
            </a:endParaRPr>
          </a:p>
          <a:p>
            <a:endParaRPr lang="zh-CN" altLang="en-US" sz="2130"/>
          </a:p>
        </p:txBody>
      </p:sp>
      <p:sp>
        <p:nvSpPr>
          <p:cNvPr id="7" name="文本框 6"/>
          <p:cNvSpPr txBox="1"/>
          <p:nvPr/>
        </p:nvSpPr>
        <p:spPr>
          <a:xfrm>
            <a:off x="4370070" y="1804035"/>
            <a:ext cx="5137150" cy="4023360"/>
          </a:xfrm>
          <a:prstGeom prst="rect">
            <a:avLst/>
          </a:prstGeom>
          <a:noFill/>
        </p:spPr>
        <p:txBody>
          <a:bodyPr wrap="square" rtlCol="0">
            <a:spAutoFit/>
          </a:bodyPr>
          <a:lstStyle/>
          <a:p>
            <a:r>
              <a:rPr lang="zh-CN" altLang="en-US" sz="2130" dirty="0"/>
              <a:t>第一节 计算机网络基本概念</a:t>
            </a:r>
          </a:p>
          <a:p>
            <a:endParaRPr lang="zh-CN" altLang="en-US" sz="2130" dirty="0"/>
          </a:p>
          <a:p>
            <a:r>
              <a:rPr lang="zh-CN" altLang="en-US" sz="2130" dirty="0"/>
              <a:t>第二节 计算机网络结构</a:t>
            </a:r>
          </a:p>
          <a:p>
            <a:endParaRPr lang="zh-CN" altLang="en-US" sz="2130" dirty="0"/>
          </a:p>
          <a:p>
            <a:r>
              <a:rPr lang="zh-CN" altLang="en-US" sz="2130" dirty="0"/>
              <a:t>第三节 数据交换技术</a:t>
            </a:r>
          </a:p>
          <a:p>
            <a:endParaRPr lang="zh-CN" altLang="en-US" sz="2130" dirty="0"/>
          </a:p>
          <a:p>
            <a:r>
              <a:rPr lang="zh-CN" altLang="en-US" sz="2130" dirty="0">
                <a:solidFill>
                  <a:srgbClr val="FF0000"/>
                </a:solidFill>
              </a:rPr>
              <a:t>第四节 计算机网络性能</a:t>
            </a:r>
          </a:p>
          <a:p>
            <a:endParaRPr lang="zh-CN" altLang="en-US" sz="2130" dirty="0"/>
          </a:p>
          <a:p>
            <a:r>
              <a:rPr lang="zh-CN" altLang="en-US" sz="2130" dirty="0"/>
              <a:t>第五节 计算机网络体系结构</a:t>
            </a:r>
          </a:p>
          <a:p>
            <a:endParaRPr lang="zh-CN" altLang="en-US" sz="2130" dirty="0"/>
          </a:p>
          <a:p>
            <a:r>
              <a:rPr lang="zh-CN" altLang="en-US" sz="2130" dirty="0"/>
              <a:t>第六节 计算机网络与因特网发展简史</a:t>
            </a:r>
          </a:p>
          <a:p>
            <a:endParaRPr lang="zh-CN" altLang="en-US" sz="2130" dirty="0"/>
          </a:p>
        </p:txBody>
      </p:sp>
      <p:sp>
        <p:nvSpPr>
          <p:cNvPr id="2" name="左大括号 1"/>
          <p:cNvSpPr/>
          <p:nvPr/>
        </p:nvSpPr>
        <p:spPr>
          <a:xfrm>
            <a:off x="4253230" y="1894840"/>
            <a:ext cx="116840" cy="339534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669289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左大括号 9"/>
          <p:cNvSpPr/>
          <p:nvPr/>
        </p:nvSpPr>
        <p:spPr>
          <a:xfrm>
            <a:off x="1958425" y="1109619"/>
            <a:ext cx="466723" cy="5025721"/>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p>
        </p:txBody>
      </p:sp>
      <p:sp>
        <p:nvSpPr>
          <p:cNvPr id="15" name="矩形 14"/>
          <p:cNvSpPr/>
          <p:nvPr/>
        </p:nvSpPr>
        <p:spPr>
          <a:xfrm>
            <a:off x="2425148" y="1109619"/>
            <a:ext cx="2131384" cy="5078313"/>
          </a:xfrm>
          <a:prstGeom prst="rect">
            <a:avLst/>
          </a:prstGeom>
        </p:spPr>
        <p:txBody>
          <a:bodyPr wrap="square">
            <a:spAutoFit/>
          </a:bodyPr>
          <a:lstStyle/>
          <a:p>
            <a:pPr>
              <a:lnSpc>
                <a:spcPct val="150000"/>
              </a:lnSpc>
            </a:pPr>
            <a:r>
              <a:rPr lang="zh-CN" altLang="en-US" sz="2400" dirty="0">
                <a:latin typeface="Microsoft YaHei" charset="-122"/>
                <a:ea typeface="Microsoft YaHei" charset="-122"/>
                <a:cs typeface="Microsoft YaHei" charset="-122"/>
                <a:sym typeface="+mn-ea"/>
              </a:rPr>
              <a:t>速率与带宽</a:t>
            </a:r>
            <a:endParaRPr lang="en-US" altLang="zh-CN" sz="2400" dirty="0">
              <a:latin typeface="Microsoft YaHei" charset="-122"/>
              <a:ea typeface="Microsoft YaHei" charset="-122"/>
              <a:cs typeface="Microsoft YaHei" charset="-122"/>
              <a:sym typeface="+mn-ea"/>
            </a:endParaRPr>
          </a:p>
          <a:p>
            <a:pPr>
              <a:lnSpc>
                <a:spcPct val="150000"/>
              </a:lnSpc>
            </a:pPr>
            <a:endParaRPr lang="en-US" altLang="zh-CN" sz="2400" dirty="0">
              <a:latin typeface="Microsoft YaHei" charset="-122"/>
              <a:ea typeface="Microsoft YaHei" charset="-122"/>
              <a:cs typeface="Microsoft YaHei" charset="-122"/>
              <a:sym typeface="+mn-ea"/>
            </a:endParaRPr>
          </a:p>
          <a:p>
            <a:pPr>
              <a:lnSpc>
                <a:spcPct val="150000"/>
              </a:lnSpc>
            </a:pPr>
            <a:r>
              <a:rPr lang="zh-CN" altLang="en-US" sz="2400" kern="900" spc="-100" dirty="0">
                <a:latin typeface="Microsoft YaHei" charset="-122"/>
                <a:ea typeface="Microsoft YaHei" charset="-122"/>
                <a:cs typeface="Microsoft YaHei" charset="-122"/>
              </a:rPr>
              <a:t>时延</a:t>
            </a:r>
            <a:endParaRPr lang="en-US" altLang="zh-CN" sz="2400" kern="900" spc="-100" dirty="0">
              <a:latin typeface="Microsoft YaHei" charset="-122"/>
              <a:ea typeface="Microsoft YaHei" charset="-122"/>
              <a:cs typeface="Microsoft YaHei" charset="-122"/>
            </a:endParaRPr>
          </a:p>
          <a:p>
            <a:pPr>
              <a:lnSpc>
                <a:spcPct val="150000"/>
              </a:lnSpc>
            </a:pPr>
            <a:endParaRPr lang="zh-CN" altLang="en-US" sz="2400" kern="900" spc="-100" dirty="0">
              <a:latin typeface="Microsoft YaHei" charset="-122"/>
              <a:ea typeface="Microsoft YaHei" charset="-122"/>
              <a:cs typeface="Microsoft YaHei" charset="-122"/>
            </a:endParaRPr>
          </a:p>
          <a:p>
            <a:pPr>
              <a:lnSpc>
                <a:spcPct val="150000"/>
              </a:lnSpc>
            </a:pPr>
            <a:r>
              <a:rPr lang="zh-CN" altLang="en-US" sz="2400" kern="900" spc="-100" dirty="0">
                <a:latin typeface="Microsoft YaHei" charset="-122"/>
                <a:ea typeface="Microsoft YaHei" charset="-122"/>
                <a:cs typeface="Microsoft YaHei" charset="-122"/>
              </a:rPr>
              <a:t>时延带宽积</a:t>
            </a:r>
            <a:endParaRPr lang="en-US" altLang="zh-CN" sz="2400" kern="900" spc="-100" dirty="0">
              <a:latin typeface="Microsoft YaHei" charset="-122"/>
              <a:ea typeface="Microsoft YaHei" charset="-122"/>
              <a:cs typeface="Microsoft YaHei" charset="-122"/>
            </a:endParaRPr>
          </a:p>
          <a:p>
            <a:pPr>
              <a:lnSpc>
                <a:spcPct val="150000"/>
              </a:lnSpc>
            </a:pPr>
            <a:endParaRPr lang="en-US" altLang="zh-CN" sz="2400" kern="900" spc="-100" dirty="0">
              <a:latin typeface="Microsoft YaHei" charset="-122"/>
              <a:ea typeface="Microsoft YaHei" charset="-122"/>
              <a:cs typeface="Microsoft YaHei" charset="-122"/>
            </a:endParaRPr>
          </a:p>
          <a:p>
            <a:pPr>
              <a:lnSpc>
                <a:spcPct val="150000"/>
              </a:lnSpc>
            </a:pPr>
            <a:r>
              <a:rPr lang="zh-CN" altLang="en-US" sz="2400" kern="900" spc="-100" dirty="0">
                <a:latin typeface="Microsoft YaHei" charset="-122"/>
                <a:ea typeface="Microsoft YaHei" charset="-122"/>
                <a:cs typeface="Microsoft YaHei" charset="-122"/>
              </a:rPr>
              <a:t>丢包率</a:t>
            </a:r>
            <a:endParaRPr lang="en-US" altLang="zh-CN" sz="2400" kern="900" spc="-100" dirty="0">
              <a:latin typeface="Microsoft YaHei" charset="-122"/>
              <a:ea typeface="Microsoft YaHei" charset="-122"/>
              <a:cs typeface="Microsoft YaHei" charset="-122"/>
            </a:endParaRPr>
          </a:p>
          <a:p>
            <a:pPr>
              <a:lnSpc>
                <a:spcPct val="150000"/>
              </a:lnSpc>
            </a:pPr>
            <a:endParaRPr lang="zh-CN" altLang="en-US" sz="2400" kern="900" spc="-100" dirty="0">
              <a:latin typeface="Microsoft YaHei" charset="-122"/>
              <a:ea typeface="Microsoft YaHei" charset="-122"/>
              <a:cs typeface="Microsoft YaHei" charset="-122"/>
            </a:endParaRPr>
          </a:p>
          <a:p>
            <a:pPr>
              <a:lnSpc>
                <a:spcPct val="150000"/>
              </a:lnSpc>
            </a:pPr>
            <a:r>
              <a:rPr lang="zh-CN" altLang="en-US" sz="2400" kern="900" spc="-100" dirty="0">
                <a:latin typeface="Microsoft YaHei" charset="-122"/>
                <a:ea typeface="Microsoft YaHei" charset="-122"/>
                <a:cs typeface="Microsoft YaHei" charset="-122"/>
              </a:rPr>
              <a:t>吞吐量</a:t>
            </a:r>
          </a:p>
        </p:txBody>
      </p:sp>
      <p:sp>
        <p:nvSpPr>
          <p:cNvPr id="17" name="矩形 16"/>
          <p:cNvSpPr/>
          <p:nvPr/>
        </p:nvSpPr>
        <p:spPr>
          <a:xfrm>
            <a:off x="0" y="3310665"/>
            <a:ext cx="2097573" cy="400110"/>
          </a:xfrm>
          <a:prstGeom prst="rect">
            <a:avLst/>
          </a:prstGeom>
        </p:spPr>
        <p:txBody>
          <a:bodyPr wrap="square">
            <a:spAutoFit/>
          </a:bodyPr>
          <a:lstStyle/>
          <a:p>
            <a:r>
              <a:rPr lang="zh-CN" altLang="en-US" sz="2000" dirty="0">
                <a:latin typeface="Microsoft YaHei" charset="-122"/>
                <a:ea typeface="Microsoft YaHei" charset="-122"/>
                <a:cs typeface="Microsoft YaHei" charset="-122"/>
                <a:sym typeface="+mn-ea"/>
              </a:rPr>
              <a:t>计算机网络性能</a:t>
            </a:r>
            <a:endParaRPr lang="zh-CN" altLang="en-US"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24682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左大括号 9"/>
          <p:cNvSpPr/>
          <p:nvPr/>
        </p:nvSpPr>
        <p:spPr>
          <a:xfrm>
            <a:off x="1958425" y="1109619"/>
            <a:ext cx="466723" cy="5025721"/>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p>
        </p:txBody>
      </p:sp>
      <p:sp>
        <p:nvSpPr>
          <p:cNvPr id="15" name="矩形 14"/>
          <p:cNvSpPr/>
          <p:nvPr/>
        </p:nvSpPr>
        <p:spPr>
          <a:xfrm>
            <a:off x="2425148" y="1109619"/>
            <a:ext cx="2131384" cy="5078313"/>
          </a:xfrm>
          <a:prstGeom prst="rect">
            <a:avLst/>
          </a:prstGeom>
        </p:spPr>
        <p:txBody>
          <a:bodyPr wrap="square">
            <a:spAutoFit/>
          </a:bodyPr>
          <a:lstStyle/>
          <a:p>
            <a:pPr>
              <a:lnSpc>
                <a:spcPct val="150000"/>
              </a:lnSpc>
            </a:pPr>
            <a:r>
              <a:rPr lang="zh-CN" altLang="en-US" sz="2400" dirty="0">
                <a:solidFill>
                  <a:srgbClr val="FF0000"/>
                </a:solidFill>
                <a:latin typeface="Microsoft YaHei" charset="-122"/>
                <a:ea typeface="Microsoft YaHei" charset="-122"/>
                <a:cs typeface="Microsoft YaHei" charset="-122"/>
                <a:sym typeface="+mn-ea"/>
              </a:rPr>
              <a:t>速率与带宽</a:t>
            </a:r>
            <a:endParaRPr lang="en-US" altLang="zh-CN" sz="2400" dirty="0">
              <a:solidFill>
                <a:srgbClr val="FF0000"/>
              </a:solidFill>
              <a:latin typeface="Microsoft YaHei" charset="-122"/>
              <a:ea typeface="Microsoft YaHei" charset="-122"/>
              <a:cs typeface="Microsoft YaHei" charset="-122"/>
              <a:sym typeface="+mn-ea"/>
            </a:endParaRPr>
          </a:p>
          <a:p>
            <a:pPr>
              <a:lnSpc>
                <a:spcPct val="150000"/>
              </a:lnSpc>
            </a:pPr>
            <a:endParaRPr lang="en-US" altLang="zh-CN" sz="2400" dirty="0">
              <a:latin typeface="Microsoft YaHei" charset="-122"/>
              <a:ea typeface="Microsoft YaHei" charset="-122"/>
              <a:cs typeface="Microsoft YaHei" charset="-122"/>
              <a:sym typeface="+mn-ea"/>
            </a:endParaRPr>
          </a:p>
          <a:p>
            <a:pPr>
              <a:lnSpc>
                <a:spcPct val="150000"/>
              </a:lnSpc>
            </a:pPr>
            <a:r>
              <a:rPr lang="zh-CN" altLang="en-US" sz="2400" kern="900" spc="-100" dirty="0">
                <a:latin typeface="Microsoft YaHei" charset="-122"/>
                <a:ea typeface="Microsoft YaHei" charset="-122"/>
                <a:cs typeface="Microsoft YaHei" charset="-122"/>
              </a:rPr>
              <a:t>时延</a:t>
            </a:r>
            <a:endParaRPr lang="en-US" altLang="zh-CN" sz="2400" kern="900" spc="-100" dirty="0">
              <a:latin typeface="Microsoft YaHei" charset="-122"/>
              <a:ea typeface="Microsoft YaHei" charset="-122"/>
              <a:cs typeface="Microsoft YaHei" charset="-122"/>
            </a:endParaRPr>
          </a:p>
          <a:p>
            <a:pPr>
              <a:lnSpc>
                <a:spcPct val="150000"/>
              </a:lnSpc>
            </a:pPr>
            <a:endParaRPr lang="zh-CN" altLang="en-US" sz="2400" kern="900" spc="-100" dirty="0">
              <a:latin typeface="Microsoft YaHei" charset="-122"/>
              <a:ea typeface="Microsoft YaHei" charset="-122"/>
              <a:cs typeface="Microsoft YaHei" charset="-122"/>
            </a:endParaRPr>
          </a:p>
          <a:p>
            <a:pPr>
              <a:lnSpc>
                <a:spcPct val="150000"/>
              </a:lnSpc>
            </a:pPr>
            <a:r>
              <a:rPr lang="zh-CN" altLang="en-US" sz="2400" kern="900" spc="-100" dirty="0">
                <a:latin typeface="Microsoft YaHei" charset="-122"/>
                <a:ea typeface="Microsoft YaHei" charset="-122"/>
                <a:cs typeface="Microsoft YaHei" charset="-122"/>
              </a:rPr>
              <a:t>时延带宽积</a:t>
            </a:r>
            <a:endParaRPr lang="en-US" altLang="zh-CN" sz="2400" kern="900" spc="-100" dirty="0">
              <a:latin typeface="Microsoft YaHei" charset="-122"/>
              <a:ea typeface="Microsoft YaHei" charset="-122"/>
              <a:cs typeface="Microsoft YaHei" charset="-122"/>
            </a:endParaRPr>
          </a:p>
          <a:p>
            <a:pPr>
              <a:lnSpc>
                <a:spcPct val="150000"/>
              </a:lnSpc>
            </a:pPr>
            <a:endParaRPr lang="en-US" altLang="zh-CN" sz="2400" kern="900" spc="-100" dirty="0">
              <a:latin typeface="Microsoft YaHei" charset="-122"/>
              <a:ea typeface="Microsoft YaHei" charset="-122"/>
              <a:cs typeface="Microsoft YaHei" charset="-122"/>
            </a:endParaRPr>
          </a:p>
          <a:p>
            <a:pPr>
              <a:lnSpc>
                <a:spcPct val="150000"/>
              </a:lnSpc>
            </a:pPr>
            <a:r>
              <a:rPr lang="zh-CN" altLang="en-US" sz="2400" kern="900" spc="-100" dirty="0">
                <a:latin typeface="Microsoft YaHei" charset="-122"/>
                <a:ea typeface="Microsoft YaHei" charset="-122"/>
                <a:cs typeface="Microsoft YaHei" charset="-122"/>
              </a:rPr>
              <a:t>丢包率</a:t>
            </a:r>
            <a:endParaRPr lang="en-US" altLang="zh-CN" sz="2400" kern="900" spc="-100" dirty="0">
              <a:latin typeface="Microsoft YaHei" charset="-122"/>
              <a:ea typeface="Microsoft YaHei" charset="-122"/>
              <a:cs typeface="Microsoft YaHei" charset="-122"/>
            </a:endParaRPr>
          </a:p>
          <a:p>
            <a:pPr>
              <a:lnSpc>
                <a:spcPct val="150000"/>
              </a:lnSpc>
            </a:pPr>
            <a:endParaRPr lang="zh-CN" altLang="en-US" sz="2400" kern="900" spc="-100" dirty="0">
              <a:latin typeface="Microsoft YaHei" charset="-122"/>
              <a:ea typeface="Microsoft YaHei" charset="-122"/>
              <a:cs typeface="Microsoft YaHei" charset="-122"/>
            </a:endParaRPr>
          </a:p>
          <a:p>
            <a:pPr>
              <a:lnSpc>
                <a:spcPct val="150000"/>
              </a:lnSpc>
            </a:pPr>
            <a:r>
              <a:rPr lang="zh-CN" altLang="en-US" sz="2400" kern="900" spc="-100" dirty="0">
                <a:latin typeface="Microsoft YaHei" charset="-122"/>
                <a:ea typeface="Microsoft YaHei" charset="-122"/>
                <a:cs typeface="Microsoft YaHei" charset="-122"/>
              </a:rPr>
              <a:t>吞吐量</a:t>
            </a:r>
          </a:p>
        </p:txBody>
      </p:sp>
      <p:sp>
        <p:nvSpPr>
          <p:cNvPr id="17" name="矩形 16"/>
          <p:cNvSpPr/>
          <p:nvPr/>
        </p:nvSpPr>
        <p:spPr>
          <a:xfrm>
            <a:off x="0" y="3310665"/>
            <a:ext cx="2097573" cy="400110"/>
          </a:xfrm>
          <a:prstGeom prst="rect">
            <a:avLst/>
          </a:prstGeom>
        </p:spPr>
        <p:txBody>
          <a:bodyPr wrap="square">
            <a:spAutoFit/>
          </a:bodyPr>
          <a:lstStyle/>
          <a:p>
            <a:r>
              <a:rPr lang="zh-CN" altLang="en-US" sz="2000" dirty="0">
                <a:latin typeface="Microsoft YaHei" charset="-122"/>
                <a:ea typeface="Microsoft YaHei" charset="-122"/>
                <a:cs typeface="Microsoft YaHei" charset="-122"/>
                <a:sym typeface="+mn-ea"/>
              </a:rPr>
              <a:t>计算机网络性能</a:t>
            </a:r>
            <a:endParaRPr lang="zh-CN" altLang="en-US" sz="2000" dirty="0">
              <a:latin typeface="Microsoft YaHei" charset="-122"/>
              <a:ea typeface="Microsoft YaHei" charset="-122"/>
              <a:cs typeface="Microsoft YaHei" charset="-122"/>
            </a:endParaRPr>
          </a:p>
        </p:txBody>
      </p:sp>
      <p:sp>
        <p:nvSpPr>
          <p:cNvPr id="5" name="TextBox 4"/>
          <p:cNvSpPr txBox="1"/>
          <p:nvPr/>
        </p:nvSpPr>
        <p:spPr>
          <a:xfrm>
            <a:off x="4059576" y="310468"/>
            <a:ext cx="8132424" cy="2862322"/>
          </a:xfrm>
          <a:prstGeom prst="rect">
            <a:avLst/>
          </a:prstGeom>
          <a:noFill/>
          <a:ln>
            <a:solidFill>
              <a:schemeClr val="tx1"/>
            </a:solidFill>
          </a:ln>
        </p:spPr>
        <p:txBody>
          <a:bodyPr wrap="square" rtlCol="0">
            <a:spAutoFit/>
          </a:bodyPr>
          <a:lstStyle/>
          <a:p>
            <a:pPr>
              <a:lnSpc>
                <a:spcPct val="150000"/>
              </a:lnSpc>
            </a:pPr>
            <a:r>
              <a:rPr lang="zh-CN" altLang="en-US" sz="2400" b="1" dirty="0">
                <a:latin typeface="微软雅黑" panose="020B0503020204020204" charset="-122"/>
                <a:ea typeface="微软雅黑" panose="020B0503020204020204" charset="-122"/>
              </a:rPr>
              <a:t>速率</a:t>
            </a:r>
            <a:endParaRPr lang="en-US" altLang="zh-CN" sz="2400" b="1" dirty="0">
              <a:latin typeface="微软雅黑" panose="020B0503020204020204" charset="-122"/>
              <a:ea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rPr>
              <a:t>单位时间内传送的数据量，描述网络传输数据的快慢。</a:t>
            </a:r>
            <a:endParaRPr lang="en-US" altLang="zh-CN" sz="2400" dirty="0">
              <a:latin typeface="微软雅黑" panose="020B0503020204020204" charset="-122"/>
              <a:ea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rPr>
              <a:t>基本单位：</a:t>
            </a:r>
            <a:r>
              <a:rPr lang="en-US" altLang="zh-CN" sz="2400" dirty="0">
                <a:latin typeface="微软雅黑" panose="020B0503020204020204" charset="-122"/>
                <a:ea typeface="微软雅黑" panose="020B0503020204020204" charset="-122"/>
              </a:rPr>
              <a:t>bit/s</a:t>
            </a:r>
            <a:r>
              <a:rPr lang="zh-CN" altLang="en-US" sz="2400" dirty="0">
                <a:latin typeface="微软雅黑" panose="020B0503020204020204" charset="-122"/>
                <a:ea typeface="微软雅黑" panose="020B0503020204020204" charset="-122"/>
              </a:rPr>
              <a:t>（位每秒）</a:t>
            </a:r>
            <a:endParaRPr lang="en-US" altLang="zh-CN" sz="2400" dirty="0">
              <a:latin typeface="微软雅黑" panose="020B0503020204020204" charset="-122"/>
              <a:ea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rPr>
              <a:t>单位的换算：</a:t>
            </a:r>
            <a:endParaRPr lang="en-US" altLang="zh-CN" sz="2400" dirty="0">
              <a:latin typeface="微软雅黑" panose="020B0503020204020204" charset="-122"/>
              <a:ea typeface="微软雅黑" panose="020B0503020204020204" charset="-122"/>
            </a:endParaRPr>
          </a:p>
          <a:p>
            <a:pPr>
              <a:lnSpc>
                <a:spcPct val="150000"/>
              </a:lnSpc>
            </a:pPr>
            <a:r>
              <a:rPr lang="en-US" altLang="zh-CN" sz="2400" dirty="0">
                <a:latin typeface="微软雅黑" panose="020B0503020204020204" charset="-122"/>
                <a:ea typeface="微软雅黑" panose="020B0503020204020204" charset="-122"/>
              </a:rPr>
              <a:t>1</a:t>
            </a:r>
            <a:r>
              <a:rPr lang="en-US" altLang="zh-CN" sz="2400" dirty="0">
                <a:solidFill>
                  <a:srgbClr val="C00000"/>
                </a:solidFill>
                <a:latin typeface="微软雅黑" panose="020B0503020204020204" charset="-122"/>
                <a:ea typeface="微软雅黑" panose="020B0503020204020204" charset="-122"/>
              </a:rPr>
              <a:t>T</a:t>
            </a:r>
            <a:r>
              <a:rPr lang="en-US" altLang="zh-CN" sz="2400" dirty="0">
                <a:latin typeface="微软雅黑" panose="020B0503020204020204" charset="-122"/>
                <a:ea typeface="微软雅黑" panose="020B0503020204020204" charset="-122"/>
              </a:rPr>
              <a:t>bit/s=10</a:t>
            </a:r>
            <a:r>
              <a:rPr lang="en-US" altLang="zh-CN" sz="2400" baseline="30000" dirty="0">
                <a:latin typeface="微软雅黑" panose="020B0503020204020204" charset="-122"/>
                <a:ea typeface="微软雅黑" panose="020B0503020204020204" charset="-122"/>
              </a:rPr>
              <a:t>3</a:t>
            </a:r>
            <a:r>
              <a:rPr lang="en-US" altLang="zh-CN" sz="2400" dirty="0">
                <a:solidFill>
                  <a:srgbClr val="C00000"/>
                </a:solidFill>
                <a:latin typeface="微软雅黑" panose="020B0503020204020204" charset="-122"/>
                <a:ea typeface="微软雅黑" panose="020B0503020204020204" charset="-122"/>
              </a:rPr>
              <a:t>G</a:t>
            </a:r>
            <a:r>
              <a:rPr lang="en-US" altLang="zh-CN" sz="2400" dirty="0">
                <a:latin typeface="微软雅黑" panose="020B0503020204020204" charset="-122"/>
                <a:ea typeface="微软雅黑" panose="020B0503020204020204" charset="-122"/>
              </a:rPr>
              <a:t>bit/s=10</a:t>
            </a:r>
            <a:r>
              <a:rPr lang="en-US" altLang="zh-CN" sz="2400" baseline="30000" dirty="0">
                <a:latin typeface="微软雅黑" panose="020B0503020204020204" charset="-122"/>
                <a:ea typeface="微软雅黑" panose="020B0503020204020204" charset="-122"/>
              </a:rPr>
              <a:t>6</a:t>
            </a:r>
            <a:r>
              <a:rPr lang="en-US" altLang="zh-CN" sz="2400" dirty="0">
                <a:solidFill>
                  <a:srgbClr val="C00000"/>
                </a:solidFill>
                <a:latin typeface="微软雅黑" panose="020B0503020204020204" charset="-122"/>
                <a:ea typeface="微软雅黑" panose="020B0503020204020204" charset="-122"/>
              </a:rPr>
              <a:t>M</a:t>
            </a:r>
            <a:r>
              <a:rPr lang="en-US" altLang="zh-CN" sz="2400" dirty="0">
                <a:latin typeface="微软雅黑" panose="020B0503020204020204" charset="-122"/>
                <a:ea typeface="微软雅黑" panose="020B0503020204020204" charset="-122"/>
              </a:rPr>
              <a:t>bit/s=10</a:t>
            </a:r>
            <a:r>
              <a:rPr lang="en-US" altLang="zh-CN" sz="2400" baseline="30000" dirty="0">
                <a:latin typeface="微软雅黑" panose="020B0503020204020204" charset="-122"/>
                <a:ea typeface="微软雅黑" panose="020B0503020204020204" charset="-122"/>
              </a:rPr>
              <a:t>9</a:t>
            </a:r>
            <a:r>
              <a:rPr lang="en-US" altLang="zh-CN" sz="2400" dirty="0">
                <a:solidFill>
                  <a:srgbClr val="C00000"/>
                </a:solidFill>
                <a:latin typeface="微软雅黑" panose="020B0503020204020204" charset="-122"/>
                <a:ea typeface="微软雅黑" panose="020B0503020204020204" charset="-122"/>
              </a:rPr>
              <a:t>K</a:t>
            </a:r>
            <a:r>
              <a:rPr lang="en-US" altLang="zh-CN" sz="2400" dirty="0">
                <a:latin typeface="微软雅黑" panose="020B0503020204020204" charset="-122"/>
                <a:ea typeface="微软雅黑" panose="020B0503020204020204" charset="-122"/>
              </a:rPr>
              <a:t>bit/s=10</a:t>
            </a:r>
            <a:r>
              <a:rPr lang="en-US" altLang="zh-CN" sz="2400" baseline="30000" dirty="0">
                <a:latin typeface="微软雅黑" panose="020B0503020204020204" charset="-122"/>
                <a:ea typeface="微软雅黑" panose="020B0503020204020204" charset="-122"/>
              </a:rPr>
              <a:t>12</a:t>
            </a:r>
            <a:r>
              <a:rPr lang="en-US" altLang="zh-CN" sz="2400" dirty="0">
                <a:latin typeface="微软雅黑" panose="020B0503020204020204" charset="-122"/>
                <a:ea typeface="微软雅黑" panose="020B0503020204020204" charset="-122"/>
              </a:rPr>
              <a:t>bit/s</a:t>
            </a:r>
          </a:p>
        </p:txBody>
      </p:sp>
    </p:spTree>
    <p:extLst>
      <p:ext uri="{BB962C8B-B14F-4D97-AF65-F5344CB8AC3E}">
        <p14:creationId xmlns:p14="http://schemas.microsoft.com/office/powerpoint/2010/main" val="14301767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左大括号 9"/>
          <p:cNvSpPr/>
          <p:nvPr/>
        </p:nvSpPr>
        <p:spPr>
          <a:xfrm>
            <a:off x="1958425" y="1109619"/>
            <a:ext cx="466723" cy="5025721"/>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p>
        </p:txBody>
      </p:sp>
      <p:sp>
        <p:nvSpPr>
          <p:cNvPr id="15" name="矩形 14"/>
          <p:cNvSpPr/>
          <p:nvPr/>
        </p:nvSpPr>
        <p:spPr>
          <a:xfrm>
            <a:off x="2425148" y="1109619"/>
            <a:ext cx="2131384" cy="5078313"/>
          </a:xfrm>
          <a:prstGeom prst="rect">
            <a:avLst/>
          </a:prstGeom>
        </p:spPr>
        <p:txBody>
          <a:bodyPr wrap="square">
            <a:spAutoFit/>
          </a:bodyPr>
          <a:lstStyle/>
          <a:p>
            <a:pPr>
              <a:lnSpc>
                <a:spcPct val="150000"/>
              </a:lnSpc>
            </a:pPr>
            <a:r>
              <a:rPr lang="zh-CN" altLang="en-US" sz="2400" dirty="0">
                <a:solidFill>
                  <a:srgbClr val="FF0000"/>
                </a:solidFill>
                <a:latin typeface="Microsoft YaHei" charset="-122"/>
                <a:ea typeface="Microsoft YaHei" charset="-122"/>
                <a:cs typeface="Microsoft YaHei" charset="-122"/>
                <a:sym typeface="+mn-ea"/>
              </a:rPr>
              <a:t>速率与带宽</a:t>
            </a:r>
            <a:endParaRPr lang="en-US" altLang="zh-CN" sz="2400" dirty="0">
              <a:solidFill>
                <a:srgbClr val="FF0000"/>
              </a:solidFill>
              <a:latin typeface="Microsoft YaHei" charset="-122"/>
              <a:ea typeface="Microsoft YaHei" charset="-122"/>
              <a:cs typeface="Microsoft YaHei" charset="-122"/>
              <a:sym typeface="+mn-ea"/>
            </a:endParaRPr>
          </a:p>
          <a:p>
            <a:pPr>
              <a:lnSpc>
                <a:spcPct val="150000"/>
              </a:lnSpc>
            </a:pPr>
            <a:endParaRPr lang="en-US" altLang="zh-CN" sz="2400" dirty="0">
              <a:latin typeface="Microsoft YaHei" charset="-122"/>
              <a:ea typeface="Microsoft YaHei" charset="-122"/>
              <a:cs typeface="Microsoft YaHei" charset="-122"/>
              <a:sym typeface="+mn-ea"/>
            </a:endParaRPr>
          </a:p>
          <a:p>
            <a:pPr>
              <a:lnSpc>
                <a:spcPct val="150000"/>
              </a:lnSpc>
            </a:pPr>
            <a:r>
              <a:rPr lang="zh-CN" altLang="en-US" sz="2400" kern="900" spc="-100" dirty="0">
                <a:latin typeface="Microsoft YaHei" charset="-122"/>
                <a:ea typeface="Microsoft YaHei" charset="-122"/>
                <a:cs typeface="Microsoft YaHei" charset="-122"/>
              </a:rPr>
              <a:t>时延</a:t>
            </a:r>
            <a:endParaRPr lang="en-US" altLang="zh-CN" sz="2400" kern="900" spc="-100" dirty="0">
              <a:latin typeface="Microsoft YaHei" charset="-122"/>
              <a:ea typeface="Microsoft YaHei" charset="-122"/>
              <a:cs typeface="Microsoft YaHei" charset="-122"/>
            </a:endParaRPr>
          </a:p>
          <a:p>
            <a:pPr>
              <a:lnSpc>
                <a:spcPct val="150000"/>
              </a:lnSpc>
            </a:pPr>
            <a:endParaRPr lang="zh-CN" altLang="en-US" sz="2400" kern="900" spc="-100" dirty="0">
              <a:latin typeface="Microsoft YaHei" charset="-122"/>
              <a:ea typeface="Microsoft YaHei" charset="-122"/>
              <a:cs typeface="Microsoft YaHei" charset="-122"/>
            </a:endParaRPr>
          </a:p>
          <a:p>
            <a:pPr>
              <a:lnSpc>
                <a:spcPct val="150000"/>
              </a:lnSpc>
            </a:pPr>
            <a:r>
              <a:rPr lang="zh-CN" altLang="en-US" sz="2400" kern="900" spc="-100" dirty="0">
                <a:latin typeface="Microsoft YaHei" charset="-122"/>
                <a:ea typeface="Microsoft YaHei" charset="-122"/>
                <a:cs typeface="Microsoft YaHei" charset="-122"/>
              </a:rPr>
              <a:t>时延带宽积</a:t>
            </a:r>
            <a:endParaRPr lang="en-US" altLang="zh-CN" sz="2400" kern="900" spc="-100" dirty="0">
              <a:latin typeface="Microsoft YaHei" charset="-122"/>
              <a:ea typeface="Microsoft YaHei" charset="-122"/>
              <a:cs typeface="Microsoft YaHei" charset="-122"/>
            </a:endParaRPr>
          </a:p>
          <a:p>
            <a:pPr>
              <a:lnSpc>
                <a:spcPct val="150000"/>
              </a:lnSpc>
            </a:pPr>
            <a:endParaRPr lang="en-US" altLang="zh-CN" sz="2400" kern="900" spc="-100" dirty="0">
              <a:latin typeface="Microsoft YaHei" charset="-122"/>
              <a:ea typeface="Microsoft YaHei" charset="-122"/>
              <a:cs typeface="Microsoft YaHei" charset="-122"/>
            </a:endParaRPr>
          </a:p>
          <a:p>
            <a:pPr>
              <a:lnSpc>
                <a:spcPct val="150000"/>
              </a:lnSpc>
            </a:pPr>
            <a:r>
              <a:rPr lang="zh-CN" altLang="en-US" sz="2400" kern="900" spc="-100" dirty="0">
                <a:latin typeface="Microsoft YaHei" charset="-122"/>
                <a:ea typeface="Microsoft YaHei" charset="-122"/>
                <a:cs typeface="Microsoft YaHei" charset="-122"/>
              </a:rPr>
              <a:t>丢包率</a:t>
            </a:r>
            <a:endParaRPr lang="en-US" altLang="zh-CN" sz="2400" kern="900" spc="-100" dirty="0">
              <a:latin typeface="Microsoft YaHei" charset="-122"/>
              <a:ea typeface="Microsoft YaHei" charset="-122"/>
              <a:cs typeface="Microsoft YaHei" charset="-122"/>
            </a:endParaRPr>
          </a:p>
          <a:p>
            <a:pPr>
              <a:lnSpc>
                <a:spcPct val="150000"/>
              </a:lnSpc>
            </a:pPr>
            <a:endParaRPr lang="zh-CN" altLang="en-US" sz="2400" kern="900" spc="-100" dirty="0">
              <a:latin typeface="Microsoft YaHei" charset="-122"/>
              <a:ea typeface="Microsoft YaHei" charset="-122"/>
              <a:cs typeface="Microsoft YaHei" charset="-122"/>
            </a:endParaRPr>
          </a:p>
          <a:p>
            <a:pPr>
              <a:lnSpc>
                <a:spcPct val="150000"/>
              </a:lnSpc>
            </a:pPr>
            <a:r>
              <a:rPr lang="zh-CN" altLang="en-US" sz="2400" kern="900" spc="-100" dirty="0">
                <a:latin typeface="Microsoft YaHei" charset="-122"/>
                <a:ea typeface="Microsoft YaHei" charset="-122"/>
                <a:cs typeface="Microsoft YaHei" charset="-122"/>
              </a:rPr>
              <a:t>吞吐量</a:t>
            </a:r>
          </a:p>
        </p:txBody>
      </p:sp>
      <p:sp>
        <p:nvSpPr>
          <p:cNvPr id="17" name="矩形 16"/>
          <p:cNvSpPr/>
          <p:nvPr/>
        </p:nvSpPr>
        <p:spPr>
          <a:xfrm>
            <a:off x="0" y="3310665"/>
            <a:ext cx="2097573" cy="400110"/>
          </a:xfrm>
          <a:prstGeom prst="rect">
            <a:avLst/>
          </a:prstGeom>
        </p:spPr>
        <p:txBody>
          <a:bodyPr wrap="square">
            <a:spAutoFit/>
          </a:bodyPr>
          <a:lstStyle/>
          <a:p>
            <a:r>
              <a:rPr lang="zh-CN" altLang="en-US" sz="2000" dirty="0">
                <a:latin typeface="Microsoft YaHei" charset="-122"/>
                <a:ea typeface="Microsoft YaHei" charset="-122"/>
                <a:cs typeface="Microsoft YaHei" charset="-122"/>
                <a:sym typeface="+mn-ea"/>
              </a:rPr>
              <a:t>计算机网络性能</a:t>
            </a:r>
            <a:endParaRPr lang="zh-CN" altLang="en-US" sz="2000" dirty="0">
              <a:latin typeface="Microsoft YaHei" charset="-122"/>
              <a:ea typeface="Microsoft YaHei" charset="-122"/>
              <a:cs typeface="Microsoft YaHei" charset="-122"/>
            </a:endParaRPr>
          </a:p>
        </p:txBody>
      </p:sp>
      <p:sp>
        <p:nvSpPr>
          <p:cNvPr id="5" name="TextBox 4"/>
          <p:cNvSpPr txBox="1"/>
          <p:nvPr/>
        </p:nvSpPr>
        <p:spPr>
          <a:xfrm>
            <a:off x="4059576" y="310468"/>
            <a:ext cx="8132424" cy="2797048"/>
          </a:xfrm>
          <a:prstGeom prst="rect">
            <a:avLst/>
          </a:prstGeom>
          <a:noFill/>
          <a:ln>
            <a:solidFill>
              <a:schemeClr val="tx1"/>
            </a:solidFill>
          </a:ln>
        </p:spPr>
        <p:txBody>
          <a:bodyPr wrap="square" rtlCol="0">
            <a:spAutoFit/>
          </a:bodyPr>
          <a:lstStyle/>
          <a:p>
            <a:pPr>
              <a:lnSpc>
                <a:spcPct val="150000"/>
              </a:lnSpc>
            </a:pPr>
            <a:r>
              <a:rPr lang="zh-CN" altLang="en-US" sz="2400" b="1" dirty="0">
                <a:latin typeface="微软雅黑" panose="020B0503020204020204" charset="-122"/>
                <a:ea typeface="微软雅黑" panose="020B0503020204020204" charset="-122"/>
              </a:rPr>
              <a:t>带宽</a:t>
            </a:r>
          </a:p>
          <a:p>
            <a:pPr>
              <a:lnSpc>
                <a:spcPct val="150000"/>
              </a:lnSpc>
            </a:pPr>
            <a:r>
              <a:rPr lang="zh-CN" altLang="en-US" sz="2400" dirty="0">
                <a:latin typeface="微软雅黑" panose="020B0503020204020204" charset="-122"/>
                <a:ea typeface="微软雅黑" panose="020B0503020204020204" charset="-122"/>
              </a:rPr>
              <a:t>在通信和信号处理领域，指的是信号的频带宽度</a:t>
            </a:r>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最高和最低频率之差</a:t>
            </a:r>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，单位：</a:t>
            </a:r>
            <a:r>
              <a:rPr lang="en-US" altLang="zh-CN" sz="2400" dirty="0">
                <a:latin typeface="微软雅黑" panose="020B0503020204020204" charset="-122"/>
                <a:ea typeface="微软雅黑" panose="020B0503020204020204" charset="-122"/>
              </a:rPr>
              <a:t>Hz</a:t>
            </a:r>
            <a:r>
              <a:rPr lang="zh-CN" altLang="en-US" sz="2400" dirty="0">
                <a:latin typeface="微软雅黑" panose="020B0503020204020204" charset="-122"/>
                <a:ea typeface="微软雅黑" panose="020B0503020204020204" charset="-122"/>
              </a:rPr>
              <a:t>（赫兹）。</a:t>
            </a:r>
          </a:p>
          <a:p>
            <a:pPr>
              <a:lnSpc>
                <a:spcPct val="150000"/>
              </a:lnSpc>
            </a:pPr>
            <a:r>
              <a:rPr lang="zh-CN" altLang="en-US" sz="2400" dirty="0">
                <a:latin typeface="微软雅黑" panose="020B0503020204020204" charset="-122"/>
                <a:ea typeface="微软雅黑" panose="020B0503020204020204" charset="-122"/>
              </a:rPr>
              <a:t>在计算机网络中，指的是一条链路或信道的最高数据速率，单位：</a:t>
            </a:r>
            <a:r>
              <a:rPr lang="en-US" altLang="zh-CN" sz="2400" dirty="0">
                <a:latin typeface="微软雅黑" panose="020B0503020204020204" charset="-122"/>
                <a:ea typeface="微软雅黑" panose="020B0503020204020204" charset="-122"/>
              </a:rPr>
              <a:t>bit/s</a:t>
            </a:r>
            <a:r>
              <a:rPr lang="zh-CN" altLang="en-US" sz="2400" dirty="0">
                <a:latin typeface="微软雅黑" panose="020B0503020204020204" charset="-122"/>
                <a:ea typeface="微软雅黑" panose="020B0503020204020204" charset="-122"/>
              </a:rPr>
              <a:t>（位每秒）</a:t>
            </a:r>
          </a:p>
        </p:txBody>
      </p:sp>
    </p:spTree>
    <p:extLst>
      <p:ext uri="{BB962C8B-B14F-4D97-AF65-F5344CB8AC3E}">
        <p14:creationId xmlns:p14="http://schemas.microsoft.com/office/powerpoint/2010/main" val="1343454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6" name="文本框 5"/>
          <p:cNvSpPr txBox="1"/>
          <p:nvPr/>
        </p:nvSpPr>
        <p:spPr>
          <a:xfrm>
            <a:off x="2751455" y="3264535"/>
            <a:ext cx="5083810" cy="419100"/>
          </a:xfrm>
          <a:prstGeom prst="rect">
            <a:avLst/>
          </a:prstGeom>
          <a:noFill/>
        </p:spPr>
        <p:txBody>
          <a:bodyPr wrap="square" rtlCol="0">
            <a:spAutoFit/>
          </a:bodyPr>
          <a:lstStyle/>
          <a:p>
            <a:r>
              <a:rPr lang="en-US" altLang="zh-CN" sz="2130"/>
              <a:t> </a:t>
            </a:r>
            <a:r>
              <a:rPr lang="zh-CN" altLang="en-US" sz="2130"/>
              <a:t>计算机网络原理</a:t>
            </a:r>
          </a:p>
        </p:txBody>
      </p:sp>
      <p:sp>
        <p:nvSpPr>
          <p:cNvPr id="7" name="文本框 6"/>
          <p:cNvSpPr txBox="1"/>
          <p:nvPr/>
        </p:nvSpPr>
        <p:spPr>
          <a:xfrm>
            <a:off x="5130165" y="970915"/>
            <a:ext cx="3757930" cy="5006340"/>
          </a:xfrm>
          <a:prstGeom prst="rect">
            <a:avLst/>
          </a:prstGeom>
          <a:noFill/>
        </p:spPr>
        <p:txBody>
          <a:bodyPr wrap="square" rtlCol="0">
            <a:spAutoFit/>
          </a:bodyPr>
          <a:lstStyle/>
          <a:p>
            <a:r>
              <a:rPr lang="zh-CN" altLang="en-US" sz="2130" dirty="0">
                <a:solidFill>
                  <a:srgbClr val="FF0000"/>
                </a:solidFill>
              </a:rPr>
              <a:t>第一章 计算机网络概述</a:t>
            </a:r>
          </a:p>
          <a:p>
            <a:endParaRPr lang="zh-CN" altLang="en-US" sz="2130" dirty="0"/>
          </a:p>
          <a:p>
            <a:r>
              <a:rPr lang="zh-CN" altLang="en-US" sz="2130" dirty="0"/>
              <a:t>第二章 网络应用</a:t>
            </a:r>
          </a:p>
          <a:p>
            <a:endParaRPr lang="zh-CN" altLang="en-US" sz="2130" dirty="0"/>
          </a:p>
          <a:p>
            <a:r>
              <a:rPr lang="zh-CN" altLang="en-US" sz="2130" dirty="0"/>
              <a:t>第三章 传输层</a:t>
            </a:r>
          </a:p>
          <a:p>
            <a:endParaRPr lang="zh-CN" altLang="en-US" sz="2130" dirty="0"/>
          </a:p>
          <a:p>
            <a:r>
              <a:rPr lang="zh-CN" altLang="en-US" sz="2130" dirty="0"/>
              <a:t>第四章 网络层</a:t>
            </a:r>
          </a:p>
          <a:p>
            <a:endParaRPr lang="zh-CN" altLang="en-US" sz="2130" dirty="0"/>
          </a:p>
          <a:p>
            <a:r>
              <a:rPr lang="zh-CN" altLang="en-US" sz="2130" dirty="0"/>
              <a:t>第五章 数据链路层与局域网</a:t>
            </a:r>
          </a:p>
          <a:p>
            <a:endParaRPr lang="zh-CN" altLang="en-US" sz="2130" dirty="0"/>
          </a:p>
          <a:p>
            <a:r>
              <a:rPr lang="zh-CN" altLang="en-US" sz="2130" dirty="0"/>
              <a:t>第六章 物理层</a:t>
            </a:r>
          </a:p>
          <a:p>
            <a:endParaRPr lang="zh-CN" altLang="en-US" sz="2130" dirty="0"/>
          </a:p>
          <a:p>
            <a:r>
              <a:rPr lang="zh-CN" altLang="en-US" sz="2130" dirty="0"/>
              <a:t>第七章 无线与移动网络</a:t>
            </a:r>
          </a:p>
          <a:p>
            <a:endParaRPr lang="zh-CN" altLang="en-US" sz="2130" dirty="0"/>
          </a:p>
          <a:p>
            <a:r>
              <a:rPr lang="zh-CN" altLang="en-US" sz="2130" dirty="0"/>
              <a:t>第八章 网络安全基础</a:t>
            </a:r>
          </a:p>
        </p:txBody>
      </p:sp>
      <p:sp>
        <p:nvSpPr>
          <p:cNvPr id="2" name="左大括号 1"/>
          <p:cNvSpPr/>
          <p:nvPr/>
        </p:nvSpPr>
        <p:spPr>
          <a:xfrm>
            <a:off x="5039995" y="970915"/>
            <a:ext cx="90170" cy="500634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235080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左大括号 9"/>
          <p:cNvSpPr/>
          <p:nvPr/>
        </p:nvSpPr>
        <p:spPr>
          <a:xfrm>
            <a:off x="1958425" y="1109619"/>
            <a:ext cx="466723" cy="5025721"/>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p>
        </p:txBody>
      </p:sp>
      <p:sp>
        <p:nvSpPr>
          <p:cNvPr id="15" name="矩形 14"/>
          <p:cNvSpPr/>
          <p:nvPr/>
        </p:nvSpPr>
        <p:spPr>
          <a:xfrm>
            <a:off x="2425148" y="1109619"/>
            <a:ext cx="2131384" cy="5078313"/>
          </a:xfrm>
          <a:prstGeom prst="rect">
            <a:avLst/>
          </a:prstGeom>
        </p:spPr>
        <p:txBody>
          <a:bodyPr wrap="square">
            <a:spAutoFit/>
          </a:bodyPr>
          <a:lstStyle/>
          <a:p>
            <a:pPr>
              <a:lnSpc>
                <a:spcPct val="150000"/>
              </a:lnSpc>
            </a:pPr>
            <a:r>
              <a:rPr lang="zh-CN" altLang="en-US" sz="2400" dirty="0">
                <a:latin typeface="Microsoft YaHei" charset="-122"/>
                <a:ea typeface="Microsoft YaHei" charset="-122"/>
                <a:cs typeface="Microsoft YaHei" charset="-122"/>
                <a:sym typeface="+mn-ea"/>
              </a:rPr>
              <a:t>速率与带宽</a:t>
            </a:r>
            <a:endParaRPr lang="en-US" altLang="zh-CN" sz="2400" dirty="0">
              <a:latin typeface="Microsoft YaHei" charset="-122"/>
              <a:ea typeface="Microsoft YaHei" charset="-122"/>
              <a:cs typeface="Microsoft YaHei" charset="-122"/>
              <a:sym typeface="+mn-ea"/>
            </a:endParaRPr>
          </a:p>
          <a:p>
            <a:pPr>
              <a:lnSpc>
                <a:spcPct val="150000"/>
              </a:lnSpc>
            </a:pPr>
            <a:endParaRPr lang="en-US" altLang="zh-CN" sz="2400" dirty="0">
              <a:latin typeface="Microsoft YaHei" charset="-122"/>
              <a:ea typeface="Microsoft YaHei" charset="-122"/>
              <a:cs typeface="Microsoft YaHei" charset="-122"/>
              <a:sym typeface="+mn-ea"/>
            </a:endParaRPr>
          </a:p>
          <a:p>
            <a:pPr>
              <a:lnSpc>
                <a:spcPct val="150000"/>
              </a:lnSpc>
            </a:pPr>
            <a:r>
              <a:rPr lang="zh-CN" altLang="en-US" sz="2400" kern="900" spc="-100" dirty="0">
                <a:solidFill>
                  <a:srgbClr val="FF0000"/>
                </a:solidFill>
                <a:latin typeface="Microsoft YaHei" charset="-122"/>
                <a:ea typeface="Microsoft YaHei" charset="-122"/>
                <a:cs typeface="Microsoft YaHei" charset="-122"/>
              </a:rPr>
              <a:t>时延</a:t>
            </a:r>
            <a:endParaRPr lang="en-US" altLang="zh-CN" sz="2400" kern="900" spc="-100" dirty="0">
              <a:solidFill>
                <a:srgbClr val="FF0000"/>
              </a:solidFill>
              <a:latin typeface="Microsoft YaHei" charset="-122"/>
              <a:ea typeface="Microsoft YaHei" charset="-122"/>
              <a:cs typeface="Microsoft YaHei" charset="-122"/>
            </a:endParaRPr>
          </a:p>
          <a:p>
            <a:pPr>
              <a:lnSpc>
                <a:spcPct val="150000"/>
              </a:lnSpc>
            </a:pPr>
            <a:endParaRPr lang="zh-CN" altLang="en-US" sz="2400" kern="900" spc="-100" dirty="0">
              <a:latin typeface="Microsoft YaHei" charset="-122"/>
              <a:ea typeface="Microsoft YaHei" charset="-122"/>
              <a:cs typeface="Microsoft YaHei" charset="-122"/>
            </a:endParaRPr>
          </a:p>
          <a:p>
            <a:pPr>
              <a:lnSpc>
                <a:spcPct val="150000"/>
              </a:lnSpc>
            </a:pPr>
            <a:r>
              <a:rPr lang="zh-CN" altLang="en-US" sz="2400" kern="900" spc="-100" dirty="0">
                <a:latin typeface="Microsoft YaHei" charset="-122"/>
                <a:ea typeface="Microsoft YaHei" charset="-122"/>
                <a:cs typeface="Microsoft YaHei" charset="-122"/>
              </a:rPr>
              <a:t>时延带宽积</a:t>
            </a:r>
            <a:endParaRPr lang="en-US" altLang="zh-CN" sz="2400" kern="900" spc="-100" dirty="0">
              <a:latin typeface="Microsoft YaHei" charset="-122"/>
              <a:ea typeface="Microsoft YaHei" charset="-122"/>
              <a:cs typeface="Microsoft YaHei" charset="-122"/>
            </a:endParaRPr>
          </a:p>
          <a:p>
            <a:pPr>
              <a:lnSpc>
                <a:spcPct val="150000"/>
              </a:lnSpc>
            </a:pPr>
            <a:endParaRPr lang="en-US" altLang="zh-CN" sz="2400" kern="900" spc="-100" dirty="0">
              <a:latin typeface="Microsoft YaHei" charset="-122"/>
              <a:ea typeface="Microsoft YaHei" charset="-122"/>
              <a:cs typeface="Microsoft YaHei" charset="-122"/>
            </a:endParaRPr>
          </a:p>
          <a:p>
            <a:pPr>
              <a:lnSpc>
                <a:spcPct val="150000"/>
              </a:lnSpc>
            </a:pPr>
            <a:r>
              <a:rPr lang="zh-CN" altLang="en-US" sz="2400" kern="900" spc="-100" dirty="0">
                <a:latin typeface="Microsoft YaHei" charset="-122"/>
                <a:ea typeface="Microsoft YaHei" charset="-122"/>
                <a:cs typeface="Microsoft YaHei" charset="-122"/>
              </a:rPr>
              <a:t>丢包率</a:t>
            </a:r>
            <a:endParaRPr lang="en-US" altLang="zh-CN" sz="2400" kern="900" spc="-100" dirty="0">
              <a:latin typeface="Microsoft YaHei" charset="-122"/>
              <a:ea typeface="Microsoft YaHei" charset="-122"/>
              <a:cs typeface="Microsoft YaHei" charset="-122"/>
            </a:endParaRPr>
          </a:p>
          <a:p>
            <a:pPr>
              <a:lnSpc>
                <a:spcPct val="150000"/>
              </a:lnSpc>
            </a:pPr>
            <a:endParaRPr lang="zh-CN" altLang="en-US" sz="2400" kern="900" spc="-100" dirty="0">
              <a:latin typeface="Microsoft YaHei" charset="-122"/>
              <a:ea typeface="Microsoft YaHei" charset="-122"/>
              <a:cs typeface="Microsoft YaHei" charset="-122"/>
            </a:endParaRPr>
          </a:p>
          <a:p>
            <a:pPr>
              <a:lnSpc>
                <a:spcPct val="150000"/>
              </a:lnSpc>
            </a:pPr>
            <a:r>
              <a:rPr lang="zh-CN" altLang="en-US" sz="2400" kern="900" spc="-100" dirty="0">
                <a:latin typeface="Microsoft YaHei" charset="-122"/>
                <a:ea typeface="Microsoft YaHei" charset="-122"/>
                <a:cs typeface="Microsoft YaHei" charset="-122"/>
              </a:rPr>
              <a:t>吞吐量</a:t>
            </a:r>
          </a:p>
        </p:txBody>
      </p:sp>
      <p:sp>
        <p:nvSpPr>
          <p:cNvPr id="17" name="矩形 16"/>
          <p:cNvSpPr/>
          <p:nvPr/>
        </p:nvSpPr>
        <p:spPr>
          <a:xfrm>
            <a:off x="0" y="3310665"/>
            <a:ext cx="2097573" cy="400110"/>
          </a:xfrm>
          <a:prstGeom prst="rect">
            <a:avLst/>
          </a:prstGeom>
        </p:spPr>
        <p:txBody>
          <a:bodyPr wrap="square">
            <a:spAutoFit/>
          </a:bodyPr>
          <a:lstStyle/>
          <a:p>
            <a:r>
              <a:rPr lang="zh-CN" altLang="en-US" sz="2000" dirty="0">
                <a:latin typeface="Microsoft YaHei" charset="-122"/>
                <a:ea typeface="Microsoft YaHei" charset="-122"/>
                <a:cs typeface="Microsoft YaHei" charset="-122"/>
                <a:sym typeface="+mn-ea"/>
              </a:rPr>
              <a:t>计算机网络性能</a:t>
            </a:r>
            <a:endParaRPr lang="zh-CN" altLang="en-US" sz="2000" dirty="0">
              <a:latin typeface="Microsoft YaHei" charset="-122"/>
              <a:ea typeface="Microsoft YaHei" charset="-122"/>
              <a:cs typeface="Microsoft YaHei" charset="-122"/>
            </a:endParaRPr>
          </a:p>
        </p:txBody>
      </p:sp>
      <p:sp>
        <p:nvSpPr>
          <p:cNvPr id="5" name="TextBox 4"/>
          <p:cNvSpPr txBox="1"/>
          <p:nvPr/>
        </p:nvSpPr>
        <p:spPr>
          <a:xfrm>
            <a:off x="4055998" y="1756394"/>
            <a:ext cx="8132424" cy="1754326"/>
          </a:xfrm>
          <a:prstGeom prst="rect">
            <a:avLst/>
          </a:prstGeom>
          <a:noFill/>
          <a:ln>
            <a:solidFill>
              <a:schemeClr val="tx1"/>
            </a:solidFill>
          </a:ln>
        </p:spPr>
        <p:txBody>
          <a:bodyPr wrap="square" rtlCol="0">
            <a:spAutoFit/>
          </a:bodyPr>
          <a:lstStyle/>
          <a:p>
            <a:pPr>
              <a:lnSpc>
                <a:spcPct val="150000"/>
              </a:lnSpc>
            </a:pPr>
            <a:r>
              <a:rPr lang="zh-CN" altLang="en-US" sz="2400" b="1" dirty="0">
                <a:latin typeface="微软雅黑" panose="020B0503020204020204" charset="-122"/>
                <a:ea typeface="微软雅黑" panose="020B0503020204020204" charset="-122"/>
              </a:rPr>
              <a:t>跳</a:t>
            </a:r>
            <a:r>
              <a:rPr lang="zh-CN" altLang="en-US" sz="2400" dirty="0">
                <a:latin typeface="微软雅黑" panose="020B0503020204020204" charset="-122"/>
                <a:ea typeface="微软雅黑" panose="020B0503020204020204" charset="-122"/>
              </a:rPr>
              <a:t>：通常将连接两个结点的直接链路称为一个“跳步” 。</a:t>
            </a:r>
          </a:p>
          <a:p>
            <a:pPr>
              <a:lnSpc>
                <a:spcPct val="150000"/>
              </a:lnSpc>
            </a:pPr>
            <a:r>
              <a:rPr lang="zh-CN" altLang="en-US" sz="2400" b="1" dirty="0">
                <a:latin typeface="微软雅黑" panose="020B0503020204020204" charset="-122"/>
                <a:ea typeface="微软雅黑" panose="020B0503020204020204" charset="-122"/>
              </a:rPr>
              <a:t>时延</a:t>
            </a:r>
            <a:r>
              <a:rPr lang="zh-CN" altLang="en-US" sz="2400" dirty="0">
                <a:latin typeface="微软雅黑" panose="020B0503020204020204" charset="-122"/>
                <a:ea typeface="微软雅黑" panose="020B0503020204020204" charset="-122"/>
              </a:rPr>
              <a:t>：指数据从网络中的一个结点到达另一结点所需要的时间。</a:t>
            </a:r>
          </a:p>
        </p:txBody>
      </p:sp>
    </p:spTree>
    <p:extLst>
      <p:ext uri="{BB962C8B-B14F-4D97-AF65-F5344CB8AC3E}">
        <p14:creationId xmlns:p14="http://schemas.microsoft.com/office/powerpoint/2010/main" val="5331337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4"/>
          <p:cNvSpPr txBox="1"/>
          <p:nvPr/>
        </p:nvSpPr>
        <p:spPr>
          <a:xfrm>
            <a:off x="950347" y="1248392"/>
            <a:ext cx="6464246" cy="4524315"/>
          </a:xfrm>
          <a:prstGeom prst="rect">
            <a:avLst/>
          </a:prstGeom>
          <a:noFill/>
        </p:spPr>
        <p:txBody>
          <a:bodyPr wrap="square" rtlCol="0">
            <a:spAutoFit/>
          </a:bodyPr>
          <a:lstStyle/>
          <a:p>
            <a:pPr>
              <a:lnSpc>
                <a:spcPct val="150000"/>
              </a:lnSpc>
            </a:pPr>
            <a:r>
              <a:rPr lang="en-US" altLang="zh-CN" sz="2400" b="1" dirty="0">
                <a:latin typeface="微软雅黑" panose="020B0503020204020204" charset="-122"/>
                <a:ea typeface="微软雅黑" panose="020B0503020204020204" charset="-122"/>
              </a:rPr>
              <a:t>1</a:t>
            </a:r>
            <a:r>
              <a:rPr lang="zh-CN" altLang="en-US" sz="2400" b="1" dirty="0">
                <a:latin typeface="微软雅黑" panose="020B0503020204020204" charset="-122"/>
                <a:ea typeface="微软雅黑" panose="020B0503020204020204" charset="-122"/>
              </a:rPr>
              <a:t>、结点处理时延，记为</a:t>
            </a:r>
            <a:r>
              <a:rPr lang="en-US" altLang="zh-CN" sz="2400" b="1" dirty="0">
                <a:latin typeface="微软雅黑" panose="020B0503020204020204" charset="-122"/>
                <a:ea typeface="微软雅黑" panose="020B0503020204020204" charset="-122"/>
              </a:rPr>
              <a:t>d</a:t>
            </a:r>
            <a:r>
              <a:rPr lang="en-US" altLang="zh-CN" sz="2400" b="1" baseline="-25000" dirty="0">
                <a:latin typeface="微软雅黑" panose="020B0503020204020204" charset="-122"/>
                <a:ea typeface="微软雅黑" panose="020B0503020204020204" charset="-122"/>
              </a:rPr>
              <a:t>c</a:t>
            </a:r>
            <a:endParaRPr lang="en-US" altLang="zh-CN" sz="2400" b="1" dirty="0">
              <a:latin typeface="微软雅黑" panose="020B0503020204020204" charset="-122"/>
              <a:ea typeface="微软雅黑" panose="020B0503020204020204" charset="-122"/>
            </a:endParaRPr>
          </a:p>
          <a:p>
            <a:pPr>
              <a:lnSpc>
                <a:spcPct val="150000"/>
              </a:lnSpc>
            </a:pPr>
            <a:r>
              <a:rPr lang="en-US" altLang="zh-CN" sz="2400" b="1" dirty="0">
                <a:latin typeface="微软雅黑" panose="020B0503020204020204" charset="-122"/>
                <a:ea typeface="微软雅黑" panose="020B0503020204020204" charset="-122"/>
              </a:rPr>
              <a:t>2</a:t>
            </a:r>
            <a:r>
              <a:rPr lang="zh-CN" altLang="en-US" sz="2400" b="1" dirty="0">
                <a:latin typeface="微软雅黑" panose="020B0503020204020204" charset="-122"/>
                <a:ea typeface="微软雅黑" panose="020B0503020204020204" charset="-122"/>
              </a:rPr>
              <a:t>、排队时延，记为</a:t>
            </a:r>
            <a:r>
              <a:rPr lang="en-US" altLang="zh-CN" sz="2400" b="1" dirty="0" err="1">
                <a:latin typeface="微软雅黑" panose="020B0503020204020204" charset="-122"/>
                <a:ea typeface="微软雅黑" panose="020B0503020204020204" charset="-122"/>
              </a:rPr>
              <a:t>d</a:t>
            </a:r>
            <a:r>
              <a:rPr lang="en-US" altLang="zh-CN" sz="2400" b="1" baseline="-25000" dirty="0" err="1">
                <a:latin typeface="微软雅黑" panose="020B0503020204020204" charset="-122"/>
                <a:ea typeface="微软雅黑" panose="020B0503020204020204" charset="-122"/>
              </a:rPr>
              <a:t>q</a:t>
            </a:r>
            <a:endParaRPr lang="en-US" altLang="zh-CN" sz="2400" b="1" dirty="0">
              <a:latin typeface="微软雅黑" panose="020B0503020204020204" charset="-122"/>
              <a:ea typeface="微软雅黑" panose="020B0503020204020204" charset="-122"/>
            </a:endParaRPr>
          </a:p>
          <a:p>
            <a:pPr>
              <a:lnSpc>
                <a:spcPct val="150000"/>
              </a:lnSpc>
            </a:pPr>
            <a:r>
              <a:rPr lang="en-US" altLang="zh-CN" sz="2400" b="1" dirty="0">
                <a:latin typeface="微软雅黑" panose="020B0503020204020204" charset="-122"/>
                <a:ea typeface="微软雅黑" panose="020B0503020204020204" charset="-122"/>
              </a:rPr>
              <a:t>3</a:t>
            </a:r>
            <a:r>
              <a:rPr lang="zh-CN" altLang="en-US" sz="2400" b="1" dirty="0">
                <a:latin typeface="微软雅黑" panose="020B0503020204020204" charset="-122"/>
                <a:ea typeface="微软雅黑" panose="020B0503020204020204" charset="-122"/>
              </a:rPr>
              <a:t>、传输时延或发送时延，</a:t>
            </a:r>
            <a:r>
              <a:rPr lang="zh-CN" altLang="en-US" sz="2400" dirty="0">
                <a:latin typeface="微软雅黑" panose="020B0503020204020204" charset="-122"/>
                <a:ea typeface="微软雅黑" panose="020B0503020204020204" charset="-122"/>
              </a:rPr>
              <a:t>记为</a:t>
            </a:r>
            <a:r>
              <a:rPr lang="en-US" altLang="zh-CN" sz="2400" dirty="0" err="1">
                <a:latin typeface="微软雅黑" panose="020B0503020204020204" charset="-122"/>
                <a:ea typeface="微软雅黑" panose="020B0503020204020204" charset="-122"/>
              </a:rPr>
              <a:t>d</a:t>
            </a:r>
            <a:r>
              <a:rPr lang="en-US" altLang="zh-CN" sz="2400" baseline="-25000" dirty="0" err="1">
                <a:latin typeface="微软雅黑" panose="020B0503020204020204" charset="-122"/>
                <a:ea typeface="微软雅黑" panose="020B0503020204020204" charset="-122"/>
              </a:rPr>
              <a:t>t</a:t>
            </a:r>
            <a:r>
              <a:rPr lang="zh-CN" altLang="en-US" sz="2400" baseline="-25000" dirty="0">
                <a:latin typeface="微软雅黑" panose="020B0503020204020204" charset="-122"/>
                <a:ea typeface="微软雅黑" panose="020B0503020204020204" charset="-122"/>
              </a:rPr>
              <a:t>，</a:t>
            </a:r>
            <a:r>
              <a:rPr lang="en-US" altLang="zh-CN" sz="2400" dirty="0">
                <a:latin typeface="微软雅黑" panose="020B0503020204020204" charset="-122"/>
                <a:ea typeface="微软雅黑" panose="020B0503020204020204" charset="-122"/>
              </a:rPr>
              <a:t> </a:t>
            </a:r>
            <a:r>
              <a:rPr lang="en-US" altLang="zh-CN" sz="2400" dirty="0" err="1">
                <a:solidFill>
                  <a:srgbClr val="FF0000"/>
                </a:solidFill>
                <a:latin typeface="微软雅黑" panose="020B0503020204020204" charset="-122"/>
                <a:ea typeface="微软雅黑" panose="020B0503020204020204" charset="-122"/>
              </a:rPr>
              <a:t>d</a:t>
            </a:r>
            <a:r>
              <a:rPr lang="en-US" altLang="zh-CN" sz="2400" baseline="-25000" dirty="0" err="1">
                <a:solidFill>
                  <a:srgbClr val="FF0000"/>
                </a:solidFill>
                <a:latin typeface="微软雅黑" panose="020B0503020204020204" charset="-122"/>
                <a:ea typeface="微软雅黑" panose="020B0503020204020204" charset="-122"/>
              </a:rPr>
              <a:t>t</a:t>
            </a:r>
            <a:r>
              <a:rPr lang="en-US" altLang="zh-CN" sz="2400" dirty="0">
                <a:solidFill>
                  <a:srgbClr val="FF0000"/>
                </a:solidFill>
                <a:latin typeface="微软雅黑" panose="020B0503020204020204" charset="-122"/>
                <a:ea typeface="微软雅黑" panose="020B0503020204020204" charset="-122"/>
              </a:rPr>
              <a:t>=L / R</a:t>
            </a:r>
          </a:p>
          <a:p>
            <a:pPr>
              <a:lnSpc>
                <a:spcPct val="150000"/>
              </a:lnSpc>
            </a:pPr>
            <a:r>
              <a:rPr lang="zh-CN" altLang="en-US" sz="2400" dirty="0">
                <a:latin typeface="微软雅黑" panose="020B0503020204020204" charset="-122"/>
                <a:ea typeface="微软雅黑" panose="020B0503020204020204" charset="-122"/>
              </a:rPr>
              <a:t>        </a:t>
            </a:r>
            <a:r>
              <a:rPr lang="en-US" altLang="zh-CN" sz="2400" dirty="0">
                <a:latin typeface="微软雅黑" panose="020B0503020204020204" charset="-122"/>
                <a:ea typeface="微软雅黑" panose="020B0503020204020204" charset="-122"/>
              </a:rPr>
              <a:t>L</a:t>
            </a:r>
            <a:r>
              <a:rPr lang="zh-CN" altLang="en-US" sz="2400" dirty="0">
                <a:latin typeface="微软雅黑" panose="020B0503020204020204" charset="-122"/>
                <a:ea typeface="微软雅黑" panose="020B0503020204020204" charset="-122"/>
              </a:rPr>
              <a:t>：分组长度，单位：</a:t>
            </a:r>
            <a:r>
              <a:rPr lang="en-US" altLang="zh-CN" sz="2400" dirty="0">
                <a:latin typeface="微软雅黑" panose="020B0503020204020204" charset="-122"/>
                <a:ea typeface="微软雅黑" panose="020B0503020204020204" charset="-122"/>
              </a:rPr>
              <a:t>bit</a:t>
            </a:r>
          </a:p>
          <a:p>
            <a:pPr>
              <a:lnSpc>
                <a:spcPct val="150000"/>
              </a:lnSpc>
            </a:pPr>
            <a:r>
              <a:rPr lang="zh-CN" altLang="en-US" sz="2400" dirty="0">
                <a:latin typeface="微软雅黑" panose="020B0503020204020204" charset="-122"/>
                <a:ea typeface="微软雅黑" panose="020B0503020204020204" charset="-122"/>
              </a:rPr>
              <a:t>        </a:t>
            </a:r>
            <a:r>
              <a:rPr lang="en-US" altLang="zh-CN" sz="2400" dirty="0">
                <a:latin typeface="微软雅黑" panose="020B0503020204020204" charset="-122"/>
                <a:ea typeface="微软雅黑" panose="020B0503020204020204" charset="-122"/>
              </a:rPr>
              <a:t>R</a:t>
            </a:r>
            <a:r>
              <a:rPr lang="zh-CN" altLang="en-US" sz="2400" dirty="0">
                <a:latin typeface="微软雅黑" panose="020B0503020204020204" charset="-122"/>
                <a:ea typeface="微软雅黑" panose="020B0503020204020204" charset="-122"/>
              </a:rPr>
              <a:t>：链路带宽（即速率），单位：</a:t>
            </a:r>
            <a:r>
              <a:rPr lang="en-US" altLang="zh-CN" sz="2400" dirty="0">
                <a:latin typeface="微软雅黑" panose="020B0503020204020204" charset="-122"/>
                <a:ea typeface="微软雅黑" panose="020B0503020204020204" charset="-122"/>
              </a:rPr>
              <a:t>bit/s</a:t>
            </a:r>
          </a:p>
          <a:p>
            <a:pPr>
              <a:lnSpc>
                <a:spcPct val="150000"/>
              </a:lnSpc>
            </a:pPr>
            <a:r>
              <a:rPr lang="en-US" altLang="zh-CN" sz="2400" b="1" dirty="0">
                <a:latin typeface="微软雅黑" panose="020B0503020204020204" charset="-122"/>
                <a:ea typeface="微软雅黑" panose="020B0503020204020204" charset="-122"/>
              </a:rPr>
              <a:t>4</a:t>
            </a:r>
            <a:r>
              <a:rPr lang="zh-CN" altLang="en-US" sz="2400" b="1" dirty="0">
                <a:latin typeface="微软雅黑" panose="020B0503020204020204" charset="-122"/>
                <a:ea typeface="微软雅黑" panose="020B0503020204020204" charset="-122"/>
              </a:rPr>
              <a:t>、传播时延，记为</a:t>
            </a:r>
            <a:r>
              <a:rPr lang="en-US" altLang="zh-CN" sz="2400" b="1" dirty="0" err="1">
                <a:latin typeface="微软雅黑" panose="020B0503020204020204" charset="-122"/>
                <a:ea typeface="微软雅黑" panose="020B0503020204020204" charset="-122"/>
              </a:rPr>
              <a:t>d</a:t>
            </a:r>
            <a:r>
              <a:rPr lang="en-US" altLang="zh-CN" sz="2400" b="1" baseline="-25000" dirty="0" err="1">
                <a:latin typeface="微软雅黑" panose="020B0503020204020204" charset="-122"/>
                <a:ea typeface="微软雅黑" panose="020B0503020204020204" charset="-122"/>
              </a:rPr>
              <a:t>p</a:t>
            </a:r>
            <a:r>
              <a:rPr lang="zh-CN" altLang="en-US" sz="2400" b="1" baseline="-25000" dirty="0">
                <a:latin typeface="微软雅黑" panose="020B0503020204020204" charset="-122"/>
                <a:ea typeface="微软雅黑" panose="020B0503020204020204" charset="-122"/>
              </a:rPr>
              <a:t>，</a:t>
            </a:r>
            <a:r>
              <a:rPr lang="en-US" altLang="zh-CN" sz="2400" b="1" dirty="0">
                <a:latin typeface="微软雅黑" panose="020B0503020204020204" charset="-122"/>
                <a:ea typeface="微软雅黑" panose="020B0503020204020204" charset="-122"/>
              </a:rPr>
              <a:t> </a:t>
            </a:r>
            <a:r>
              <a:rPr lang="en-US" altLang="zh-CN" sz="2400" dirty="0" err="1">
                <a:solidFill>
                  <a:srgbClr val="FF0000"/>
                </a:solidFill>
                <a:latin typeface="微软雅黑" panose="020B0503020204020204" charset="-122"/>
                <a:ea typeface="微软雅黑" panose="020B0503020204020204" charset="-122"/>
              </a:rPr>
              <a:t>d</a:t>
            </a:r>
            <a:r>
              <a:rPr lang="en-US" altLang="zh-CN" sz="2400" baseline="-25000" dirty="0" err="1">
                <a:solidFill>
                  <a:srgbClr val="FF0000"/>
                </a:solidFill>
                <a:latin typeface="微软雅黑" panose="020B0503020204020204" charset="-122"/>
                <a:ea typeface="微软雅黑" panose="020B0503020204020204" charset="-122"/>
              </a:rPr>
              <a:t>p</a:t>
            </a:r>
            <a:r>
              <a:rPr lang="en-US" altLang="zh-CN" sz="2400" dirty="0">
                <a:solidFill>
                  <a:srgbClr val="FF0000"/>
                </a:solidFill>
                <a:latin typeface="微软雅黑" panose="020B0503020204020204" charset="-122"/>
                <a:ea typeface="微软雅黑" panose="020B0503020204020204" charset="-122"/>
              </a:rPr>
              <a:t>=D / V</a:t>
            </a:r>
          </a:p>
          <a:p>
            <a:pPr>
              <a:lnSpc>
                <a:spcPct val="150000"/>
              </a:lnSpc>
            </a:pPr>
            <a:r>
              <a:rPr lang="zh-CN" altLang="en-US" sz="2400" dirty="0">
                <a:latin typeface="微软雅黑" panose="020B0503020204020204" charset="-122"/>
                <a:ea typeface="微软雅黑" panose="020B0503020204020204" charset="-122"/>
              </a:rPr>
              <a:t>         </a:t>
            </a:r>
            <a:r>
              <a:rPr lang="en-US" altLang="zh-CN" sz="2400" dirty="0">
                <a:latin typeface="微软雅黑" panose="020B0503020204020204" charset="-122"/>
                <a:ea typeface="微软雅黑" panose="020B0503020204020204" charset="-122"/>
              </a:rPr>
              <a:t>D</a:t>
            </a:r>
            <a:r>
              <a:rPr lang="zh-CN" altLang="en-US" sz="2400" dirty="0">
                <a:latin typeface="微软雅黑" panose="020B0503020204020204" charset="-122"/>
                <a:ea typeface="微软雅黑" panose="020B0503020204020204" charset="-122"/>
              </a:rPr>
              <a:t>：物理链路长度，单位：</a:t>
            </a:r>
            <a:r>
              <a:rPr lang="en-US" altLang="zh-CN" sz="2400" dirty="0">
                <a:latin typeface="微软雅黑" panose="020B0503020204020204" charset="-122"/>
                <a:ea typeface="微软雅黑" panose="020B0503020204020204" charset="-122"/>
              </a:rPr>
              <a:t>m</a:t>
            </a:r>
          </a:p>
          <a:p>
            <a:pPr>
              <a:lnSpc>
                <a:spcPct val="150000"/>
              </a:lnSpc>
            </a:pPr>
            <a:r>
              <a:rPr lang="zh-CN" altLang="en-US" sz="2400" dirty="0">
                <a:latin typeface="微软雅黑" panose="020B0503020204020204" charset="-122"/>
                <a:ea typeface="微软雅黑" panose="020B0503020204020204" charset="-122"/>
              </a:rPr>
              <a:t>         </a:t>
            </a:r>
            <a:r>
              <a:rPr lang="en-US" altLang="zh-CN" sz="2400" dirty="0">
                <a:latin typeface="微软雅黑" panose="020B0503020204020204" charset="-122"/>
                <a:ea typeface="微软雅黑" panose="020B0503020204020204" charset="-122"/>
              </a:rPr>
              <a:t>V</a:t>
            </a:r>
            <a:r>
              <a:rPr lang="zh-CN" altLang="en-US" sz="2400" dirty="0">
                <a:latin typeface="微软雅黑" panose="020B0503020204020204" charset="-122"/>
                <a:ea typeface="微软雅黑" panose="020B0503020204020204" charset="-122"/>
              </a:rPr>
              <a:t>：信号传播速度，单位：</a:t>
            </a:r>
            <a:r>
              <a:rPr lang="en-US" altLang="zh-CN" sz="2400" dirty="0">
                <a:latin typeface="微软雅黑" panose="020B0503020204020204" charset="-122"/>
                <a:ea typeface="微软雅黑" panose="020B0503020204020204" charset="-122"/>
              </a:rPr>
              <a:t>m/s</a:t>
            </a:r>
          </a:p>
        </p:txBody>
      </p:sp>
      <p:sp>
        <p:nvSpPr>
          <p:cNvPr id="11" name="矩形 10"/>
          <p:cNvSpPr/>
          <p:nvPr/>
        </p:nvSpPr>
        <p:spPr>
          <a:xfrm>
            <a:off x="8258567" y="3120157"/>
            <a:ext cx="3760966" cy="584775"/>
          </a:xfrm>
          <a:prstGeom prst="rect">
            <a:avLst/>
          </a:prstGeom>
        </p:spPr>
        <p:txBody>
          <a:bodyPr wrap="none">
            <a:spAutoFit/>
          </a:bodyPr>
          <a:lstStyle/>
          <a:p>
            <a:r>
              <a:rPr lang="zh-CN" altLang="en-US" sz="3200" dirty="0">
                <a:latin typeface="Microsoft YaHei" charset="-122"/>
                <a:ea typeface="Microsoft YaHei" charset="-122"/>
                <a:cs typeface="Microsoft YaHei" charset="-122"/>
              </a:rPr>
              <a:t> </a:t>
            </a:r>
            <a:r>
              <a:rPr lang="en-US" altLang="zh-CN" sz="3200" dirty="0">
                <a:latin typeface="Microsoft YaHei" charset="-122"/>
                <a:ea typeface="Microsoft YaHei" charset="-122"/>
                <a:cs typeface="Microsoft YaHei" charset="-122"/>
              </a:rPr>
              <a:t>d</a:t>
            </a:r>
            <a:r>
              <a:rPr lang="en-US" altLang="zh-CN" sz="3200" baseline="-25000" dirty="0">
                <a:latin typeface="Microsoft YaHei" charset="-122"/>
                <a:ea typeface="Microsoft YaHei" charset="-122"/>
                <a:cs typeface="Microsoft YaHei" charset="-122"/>
              </a:rPr>
              <a:t>h</a:t>
            </a:r>
            <a:r>
              <a:rPr lang="en-US" altLang="zh-CN" sz="3200" dirty="0">
                <a:latin typeface="Microsoft YaHei" charset="-122"/>
                <a:ea typeface="Microsoft YaHei" charset="-122"/>
                <a:cs typeface="Microsoft YaHei" charset="-122"/>
              </a:rPr>
              <a:t>=d</a:t>
            </a:r>
            <a:r>
              <a:rPr lang="en-US" altLang="zh-CN" sz="3200" baseline="-25000" dirty="0">
                <a:latin typeface="Microsoft YaHei" charset="-122"/>
                <a:ea typeface="Microsoft YaHei" charset="-122"/>
                <a:cs typeface="Microsoft YaHei" charset="-122"/>
              </a:rPr>
              <a:t>c </a:t>
            </a:r>
            <a:r>
              <a:rPr lang="en-US" altLang="zh-CN" sz="3200" dirty="0">
                <a:latin typeface="Microsoft YaHei" charset="-122"/>
                <a:ea typeface="Microsoft YaHei" charset="-122"/>
                <a:cs typeface="Microsoft YaHei" charset="-122"/>
              </a:rPr>
              <a:t>+</a:t>
            </a:r>
            <a:r>
              <a:rPr lang="en-US" altLang="zh-CN" sz="3200" dirty="0" err="1">
                <a:latin typeface="Microsoft YaHei" charset="-122"/>
                <a:ea typeface="Microsoft YaHei" charset="-122"/>
                <a:cs typeface="Microsoft YaHei" charset="-122"/>
              </a:rPr>
              <a:t>d</a:t>
            </a:r>
            <a:r>
              <a:rPr lang="en-US" altLang="zh-CN" sz="3200" baseline="-25000" dirty="0" err="1">
                <a:latin typeface="Microsoft YaHei" charset="-122"/>
                <a:ea typeface="Microsoft YaHei" charset="-122"/>
                <a:cs typeface="Microsoft YaHei" charset="-122"/>
              </a:rPr>
              <a:t>q</a:t>
            </a:r>
            <a:r>
              <a:rPr lang="en-US" altLang="zh-CN" sz="3200" dirty="0" err="1">
                <a:latin typeface="Microsoft YaHei" charset="-122"/>
                <a:ea typeface="Microsoft YaHei" charset="-122"/>
                <a:cs typeface="Microsoft YaHei" charset="-122"/>
              </a:rPr>
              <a:t>+d</a:t>
            </a:r>
            <a:r>
              <a:rPr lang="en-US" altLang="zh-CN" sz="3200" baseline="-25000" dirty="0" err="1">
                <a:latin typeface="Microsoft YaHei" charset="-122"/>
                <a:ea typeface="Microsoft YaHei" charset="-122"/>
                <a:cs typeface="Microsoft YaHei" charset="-122"/>
              </a:rPr>
              <a:t>t</a:t>
            </a:r>
            <a:r>
              <a:rPr lang="en-US" altLang="zh-CN" sz="3200" baseline="-25000" dirty="0">
                <a:latin typeface="Microsoft YaHei" charset="-122"/>
                <a:ea typeface="Microsoft YaHei" charset="-122"/>
                <a:cs typeface="Microsoft YaHei" charset="-122"/>
              </a:rPr>
              <a:t> </a:t>
            </a:r>
            <a:r>
              <a:rPr lang="en-US" altLang="zh-CN" sz="3200" dirty="0">
                <a:latin typeface="Microsoft YaHei" charset="-122"/>
                <a:ea typeface="Microsoft YaHei" charset="-122"/>
                <a:cs typeface="Microsoft YaHei" charset="-122"/>
              </a:rPr>
              <a:t>+</a:t>
            </a:r>
            <a:r>
              <a:rPr lang="en-US" altLang="zh-CN" sz="3200" dirty="0" err="1">
                <a:latin typeface="Microsoft YaHei" charset="-122"/>
                <a:ea typeface="Microsoft YaHei" charset="-122"/>
                <a:cs typeface="Microsoft YaHei" charset="-122"/>
              </a:rPr>
              <a:t>d</a:t>
            </a:r>
            <a:r>
              <a:rPr lang="en-US" altLang="zh-CN" sz="3200" baseline="-25000" dirty="0" err="1">
                <a:latin typeface="Microsoft YaHei" charset="-122"/>
                <a:ea typeface="Microsoft YaHei" charset="-122"/>
                <a:cs typeface="Microsoft YaHei" charset="-122"/>
              </a:rPr>
              <a:t>p</a:t>
            </a:r>
            <a:endParaRPr lang="zh-CN" altLang="en-US" sz="3200" dirty="0">
              <a:latin typeface="Microsoft YaHei" charset="-122"/>
              <a:ea typeface="Microsoft YaHei" charset="-122"/>
              <a:cs typeface="Microsoft YaHei" charset="-122"/>
            </a:endParaRPr>
          </a:p>
        </p:txBody>
      </p:sp>
      <p:sp>
        <p:nvSpPr>
          <p:cNvPr id="12" name="右大括号 11"/>
          <p:cNvSpPr/>
          <p:nvPr/>
        </p:nvSpPr>
        <p:spPr>
          <a:xfrm>
            <a:off x="7414593" y="1248392"/>
            <a:ext cx="685800" cy="4328306"/>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p>
        </p:txBody>
      </p:sp>
      <p:sp>
        <p:nvSpPr>
          <p:cNvPr id="16" name="矩形 15"/>
          <p:cNvSpPr/>
          <p:nvPr/>
        </p:nvSpPr>
        <p:spPr>
          <a:xfrm>
            <a:off x="76870" y="142170"/>
            <a:ext cx="1141659" cy="276999"/>
          </a:xfrm>
          <a:prstGeom prst="rect">
            <a:avLst/>
          </a:prstGeom>
        </p:spPr>
        <p:txBody>
          <a:bodyPr wrap="none">
            <a:spAutoFit/>
          </a:bodyPr>
          <a:lstStyle/>
          <a:p>
            <a:r>
              <a:rPr lang="en-US" altLang="zh-CN" sz="1200" dirty="0">
                <a:solidFill>
                  <a:schemeClr val="bg1"/>
                </a:solidFill>
                <a:latin typeface="Helvetica Neue For Number" charset="0"/>
              </a:rPr>
              <a:t>1.4.2</a:t>
            </a:r>
            <a:r>
              <a:rPr lang="zh-CN" altLang="en-US" sz="1200" dirty="0">
                <a:solidFill>
                  <a:schemeClr val="bg1"/>
                </a:solidFill>
                <a:latin typeface="Helvetica Neue For Number" charset="0"/>
              </a:rPr>
              <a:t>二、时延</a:t>
            </a:r>
            <a:endParaRPr lang="zh-CN" altLang="en-US" sz="1200" dirty="0">
              <a:solidFill>
                <a:schemeClr val="bg1"/>
              </a:solidFill>
            </a:endParaRPr>
          </a:p>
        </p:txBody>
      </p:sp>
    </p:spTree>
    <p:extLst>
      <p:ext uri="{BB962C8B-B14F-4D97-AF65-F5344CB8AC3E}">
        <p14:creationId xmlns:p14="http://schemas.microsoft.com/office/powerpoint/2010/main" val="20757901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左大括号 9"/>
          <p:cNvSpPr/>
          <p:nvPr/>
        </p:nvSpPr>
        <p:spPr>
          <a:xfrm>
            <a:off x="1958425" y="1109619"/>
            <a:ext cx="466723" cy="5025721"/>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p>
        </p:txBody>
      </p:sp>
      <p:sp>
        <p:nvSpPr>
          <p:cNvPr id="15" name="矩形 14"/>
          <p:cNvSpPr/>
          <p:nvPr/>
        </p:nvSpPr>
        <p:spPr>
          <a:xfrm>
            <a:off x="2425148" y="1109619"/>
            <a:ext cx="2131384" cy="5078313"/>
          </a:xfrm>
          <a:prstGeom prst="rect">
            <a:avLst/>
          </a:prstGeom>
        </p:spPr>
        <p:txBody>
          <a:bodyPr wrap="square">
            <a:spAutoFit/>
          </a:bodyPr>
          <a:lstStyle/>
          <a:p>
            <a:pPr>
              <a:lnSpc>
                <a:spcPct val="150000"/>
              </a:lnSpc>
            </a:pPr>
            <a:r>
              <a:rPr lang="zh-CN" altLang="en-US" sz="2400" dirty="0">
                <a:latin typeface="Microsoft YaHei" charset="-122"/>
                <a:ea typeface="Microsoft YaHei" charset="-122"/>
                <a:cs typeface="Microsoft YaHei" charset="-122"/>
                <a:sym typeface="+mn-ea"/>
              </a:rPr>
              <a:t>速率与带宽</a:t>
            </a:r>
            <a:endParaRPr lang="en-US" altLang="zh-CN" sz="2400" dirty="0">
              <a:latin typeface="Microsoft YaHei" charset="-122"/>
              <a:ea typeface="Microsoft YaHei" charset="-122"/>
              <a:cs typeface="Microsoft YaHei" charset="-122"/>
              <a:sym typeface="+mn-ea"/>
            </a:endParaRPr>
          </a:p>
          <a:p>
            <a:pPr>
              <a:lnSpc>
                <a:spcPct val="150000"/>
              </a:lnSpc>
            </a:pPr>
            <a:endParaRPr lang="en-US" altLang="zh-CN" sz="2400" dirty="0">
              <a:latin typeface="Microsoft YaHei" charset="-122"/>
              <a:ea typeface="Microsoft YaHei" charset="-122"/>
              <a:cs typeface="Microsoft YaHei" charset="-122"/>
              <a:sym typeface="+mn-ea"/>
            </a:endParaRPr>
          </a:p>
          <a:p>
            <a:pPr>
              <a:lnSpc>
                <a:spcPct val="150000"/>
              </a:lnSpc>
            </a:pPr>
            <a:r>
              <a:rPr lang="zh-CN" altLang="en-US" sz="2400" kern="900" spc="-100" dirty="0">
                <a:latin typeface="Microsoft YaHei" charset="-122"/>
                <a:ea typeface="Microsoft YaHei" charset="-122"/>
                <a:cs typeface="Microsoft YaHei" charset="-122"/>
              </a:rPr>
              <a:t>时延</a:t>
            </a:r>
            <a:endParaRPr lang="en-US" altLang="zh-CN" sz="2400" kern="900" spc="-100" dirty="0">
              <a:latin typeface="Microsoft YaHei" charset="-122"/>
              <a:ea typeface="Microsoft YaHei" charset="-122"/>
              <a:cs typeface="Microsoft YaHei" charset="-122"/>
            </a:endParaRPr>
          </a:p>
          <a:p>
            <a:pPr>
              <a:lnSpc>
                <a:spcPct val="150000"/>
              </a:lnSpc>
            </a:pPr>
            <a:endParaRPr lang="zh-CN" altLang="en-US" sz="2400" kern="900" spc="-100" dirty="0">
              <a:latin typeface="Microsoft YaHei" charset="-122"/>
              <a:ea typeface="Microsoft YaHei" charset="-122"/>
              <a:cs typeface="Microsoft YaHei" charset="-122"/>
            </a:endParaRPr>
          </a:p>
          <a:p>
            <a:pPr>
              <a:lnSpc>
                <a:spcPct val="150000"/>
              </a:lnSpc>
            </a:pPr>
            <a:r>
              <a:rPr lang="zh-CN" altLang="en-US" sz="2400" kern="900" spc="-100" dirty="0">
                <a:solidFill>
                  <a:srgbClr val="FF0000"/>
                </a:solidFill>
                <a:latin typeface="Microsoft YaHei" charset="-122"/>
                <a:ea typeface="Microsoft YaHei" charset="-122"/>
                <a:cs typeface="Microsoft YaHei" charset="-122"/>
              </a:rPr>
              <a:t>时延带宽积</a:t>
            </a:r>
            <a:endParaRPr lang="en-US" altLang="zh-CN" sz="2400" kern="900" spc="-100" dirty="0">
              <a:solidFill>
                <a:srgbClr val="FF0000"/>
              </a:solidFill>
              <a:latin typeface="Microsoft YaHei" charset="-122"/>
              <a:ea typeface="Microsoft YaHei" charset="-122"/>
              <a:cs typeface="Microsoft YaHei" charset="-122"/>
            </a:endParaRPr>
          </a:p>
          <a:p>
            <a:pPr>
              <a:lnSpc>
                <a:spcPct val="150000"/>
              </a:lnSpc>
            </a:pPr>
            <a:endParaRPr lang="en-US" altLang="zh-CN" sz="2400" kern="900" spc="-100" dirty="0">
              <a:latin typeface="Microsoft YaHei" charset="-122"/>
              <a:ea typeface="Microsoft YaHei" charset="-122"/>
              <a:cs typeface="Microsoft YaHei" charset="-122"/>
            </a:endParaRPr>
          </a:p>
          <a:p>
            <a:pPr>
              <a:lnSpc>
                <a:spcPct val="150000"/>
              </a:lnSpc>
            </a:pPr>
            <a:r>
              <a:rPr lang="zh-CN" altLang="en-US" sz="2400" kern="900" spc="-100" dirty="0">
                <a:latin typeface="Microsoft YaHei" charset="-122"/>
                <a:ea typeface="Microsoft YaHei" charset="-122"/>
                <a:cs typeface="Microsoft YaHei" charset="-122"/>
              </a:rPr>
              <a:t>丢包率</a:t>
            </a:r>
            <a:endParaRPr lang="en-US" altLang="zh-CN" sz="2400" kern="900" spc="-100" dirty="0">
              <a:latin typeface="Microsoft YaHei" charset="-122"/>
              <a:ea typeface="Microsoft YaHei" charset="-122"/>
              <a:cs typeface="Microsoft YaHei" charset="-122"/>
            </a:endParaRPr>
          </a:p>
          <a:p>
            <a:pPr>
              <a:lnSpc>
                <a:spcPct val="150000"/>
              </a:lnSpc>
            </a:pPr>
            <a:endParaRPr lang="zh-CN" altLang="en-US" sz="2400" kern="900" spc="-100" dirty="0">
              <a:latin typeface="Microsoft YaHei" charset="-122"/>
              <a:ea typeface="Microsoft YaHei" charset="-122"/>
              <a:cs typeface="Microsoft YaHei" charset="-122"/>
            </a:endParaRPr>
          </a:p>
          <a:p>
            <a:pPr>
              <a:lnSpc>
                <a:spcPct val="150000"/>
              </a:lnSpc>
            </a:pPr>
            <a:r>
              <a:rPr lang="zh-CN" altLang="en-US" sz="2400" kern="900" spc="-100" dirty="0">
                <a:latin typeface="Microsoft YaHei" charset="-122"/>
                <a:ea typeface="Microsoft YaHei" charset="-122"/>
                <a:cs typeface="Microsoft YaHei" charset="-122"/>
              </a:rPr>
              <a:t>吞吐量</a:t>
            </a:r>
          </a:p>
        </p:txBody>
      </p:sp>
      <p:sp>
        <p:nvSpPr>
          <p:cNvPr id="17" name="矩形 16"/>
          <p:cNvSpPr/>
          <p:nvPr/>
        </p:nvSpPr>
        <p:spPr>
          <a:xfrm>
            <a:off x="0" y="3310665"/>
            <a:ext cx="2097573" cy="400110"/>
          </a:xfrm>
          <a:prstGeom prst="rect">
            <a:avLst/>
          </a:prstGeom>
        </p:spPr>
        <p:txBody>
          <a:bodyPr wrap="square">
            <a:spAutoFit/>
          </a:bodyPr>
          <a:lstStyle/>
          <a:p>
            <a:r>
              <a:rPr lang="zh-CN" altLang="en-US" sz="2000" dirty="0">
                <a:latin typeface="Microsoft YaHei" charset="-122"/>
                <a:ea typeface="Microsoft YaHei" charset="-122"/>
                <a:cs typeface="Microsoft YaHei" charset="-122"/>
                <a:sym typeface="+mn-ea"/>
              </a:rPr>
              <a:t>计算机网络性能</a:t>
            </a:r>
            <a:endParaRPr lang="zh-CN" altLang="en-US" sz="2000" dirty="0">
              <a:latin typeface="Microsoft YaHei" charset="-122"/>
              <a:ea typeface="Microsoft YaHei" charset="-122"/>
              <a:cs typeface="Microsoft YaHei" charset="-122"/>
            </a:endParaRPr>
          </a:p>
        </p:txBody>
      </p:sp>
      <p:sp>
        <p:nvSpPr>
          <p:cNvPr id="5" name="TextBox 4"/>
          <p:cNvSpPr txBox="1"/>
          <p:nvPr/>
        </p:nvSpPr>
        <p:spPr>
          <a:xfrm>
            <a:off x="4059576" y="1758253"/>
            <a:ext cx="8132424" cy="3351046"/>
          </a:xfrm>
          <a:prstGeom prst="rect">
            <a:avLst/>
          </a:prstGeom>
          <a:noFill/>
          <a:ln>
            <a:solidFill>
              <a:schemeClr val="tx1"/>
            </a:solidFill>
          </a:ln>
        </p:spPr>
        <p:txBody>
          <a:bodyPr wrap="square" rtlCol="0">
            <a:spAutoFit/>
          </a:bodyPr>
          <a:lstStyle/>
          <a:p>
            <a:pPr>
              <a:lnSpc>
                <a:spcPct val="150000"/>
              </a:lnSpc>
            </a:pPr>
            <a:r>
              <a:rPr lang="zh-CN" altLang="en-US" sz="2400" b="1" dirty="0">
                <a:latin typeface="微软雅黑" panose="020B0503020204020204" charset="-122"/>
                <a:ea typeface="微软雅黑" panose="020B0503020204020204" charset="-122"/>
              </a:rPr>
              <a:t>时延带宽积</a:t>
            </a:r>
            <a:endParaRPr lang="en-US" altLang="zh-CN" sz="2400" b="1" dirty="0">
              <a:latin typeface="微软雅黑" panose="020B0503020204020204" charset="-122"/>
              <a:ea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rPr>
              <a:t>物理链路的传播时延与链路带宽的乘积，记为</a:t>
            </a:r>
            <a:r>
              <a:rPr lang="en-US" altLang="zh-CN" sz="2400" dirty="0">
                <a:latin typeface="微软雅黑" panose="020B0503020204020204" charset="-122"/>
                <a:ea typeface="微软雅黑" panose="020B0503020204020204" charset="-122"/>
              </a:rPr>
              <a:t>G</a:t>
            </a:r>
            <a:r>
              <a:rPr lang="zh-CN" altLang="en-US" sz="2400" dirty="0">
                <a:latin typeface="微软雅黑" panose="020B0503020204020204" charset="-122"/>
                <a:ea typeface="微软雅黑" panose="020B0503020204020204" charset="-122"/>
              </a:rPr>
              <a:t>。</a:t>
            </a:r>
          </a:p>
          <a:p>
            <a:pPr>
              <a:lnSpc>
                <a:spcPct val="150000"/>
              </a:lnSpc>
            </a:pPr>
            <a:r>
              <a:rPr lang="zh-CN" altLang="en-US" sz="2400" b="1" dirty="0">
                <a:latin typeface="微软雅黑" panose="020B0503020204020204" charset="-122"/>
                <a:ea typeface="微软雅黑" panose="020B0503020204020204" charset="-122"/>
              </a:rPr>
              <a:t>公式</a:t>
            </a:r>
            <a:r>
              <a:rPr lang="zh-CN" altLang="en-US" sz="2400" dirty="0">
                <a:latin typeface="微软雅黑" panose="020B0503020204020204" charset="-122"/>
                <a:ea typeface="微软雅黑" panose="020B0503020204020204" charset="-122"/>
              </a:rPr>
              <a:t>：</a:t>
            </a:r>
            <a:r>
              <a:rPr lang="en-US" altLang="zh-CN" sz="2400" dirty="0">
                <a:latin typeface="微软雅黑" panose="020B0503020204020204" charset="-122"/>
                <a:ea typeface="微软雅黑" panose="020B0503020204020204" charset="-122"/>
              </a:rPr>
              <a:t>G=</a:t>
            </a:r>
            <a:r>
              <a:rPr lang="zh-CN" altLang="en-US" sz="2400" dirty="0">
                <a:latin typeface="微软雅黑" panose="020B0503020204020204" charset="-122"/>
                <a:ea typeface="微软雅黑" panose="020B0503020204020204" charset="-122"/>
              </a:rPr>
              <a:t>传播时延</a:t>
            </a:r>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链路带宽</a:t>
            </a:r>
            <a:r>
              <a:rPr lang="en-US" altLang="zh-CN" sz="2400" dirty="0">
                <a:latin typeface="微软雅黑" panose="020B0503020204020204" charset="-122"/>
                <a:ea typeface="微软雅黑" panose="020B0503020204020204" charset="-122"/>
              </a:rPr>
              <a:t>=</a:t>
            </a:r>
            <a:r>
              <a:rPr lang="en-US" altLang="zh-CN" sz="2400" dirty="0" err="1">
                <a:latin typeface="微软雅黑" panose="020B0503020204020204" charset="-122"/>
                <a:ea typeface="微软雅黑" panose="020B0503020204020204" charset="-122"/>
              </a:rPr>
              <a:t>dp</a:t>
            </a:r>
            <a:r>
              <a:rPr lang="en-US" altLang="zh-CN" sz="2400" dirty="0">
                <a:latin typeface="微软雅黑" panose="020B0503020204020204" charset="-122"/>
                <a:ea typeface="微软雅黑" panose="020B0503020204020204" charset="-122"/>
              </a:rPr>
              <a:t> × R </a:t>
            </a:r>
          </a:p>
          <a:p>
            <a:pPr>
              <a:lnSpc>
                <a:spcPct val="150000"/>
              </a:lnSpc>
            </a:pPr>
            <a:r>
              <a:rPr lang="zh-CN" altLang="en-US" sz="2400" dirty="0">
                <a:latin typeface="微软雅黑" panose="020B0503020204020204" charset="-122"/>
                <a:ea typeface="微软雅黑" panose="020B0503020204020204" charset="-122"/>
              </a:rPr>
              <a:t>时延带宽积的单位：</a:t>
            </a:r>
            <a:r>
              <a:rPr lang="en-US" altLang="zh-CN" sz="2400" dirty="0">
                <a:latin typeface="微软雅黑" panose="020B0503020204020204" charset="-122"/>
                <a:ea typeface="微软雅黑" panose="020B0503020204020204" charset="-122"/>
              </a:rPr>
              <a:t>bit</a:t>
            </a:r>
          </a:p>
          <a:p>
            <a:pPr>
              <a:lnSpc>
                <a:spcPct val="150000"/>
              </a:lnSpc>
            </a:pPr>
            <a:r>
              <a:rPr lang="zh-CN" altLang="en-US" sz="2400" dirty="0">
                <a:latin typeface="微软雅黑" panose="020B0503020204020204" charset="-122"/>
                <a:ea typeface="微软雅黑" panose="020B0503020204020204" charset="-122"/>
              </a:rPr>
              <a:t>时延带宽积表示一段链路可以容纳的数据位数，也称为以位为单位的链路长度。</a:t>
            </a:r>
          </a:p>
        </p:txBody>
      </p:sp>
    </p:spTree>
    <p:extLst>
      <p:ext uri="{BB962C8B-B14F-4D97-AF65-F5344CB8AC3E}">
        <p14:creationId xmlns:p14="http://schemas.microsoft.com/office/powerpoint/2010/main" val="2228634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左大括号 9"/>
          <p:cNvSpPr/>
          <p:nvPr/>
        </p:nvSpPr>
        <p:spPr>
          <a:xfrm>
            <a:off x="1958425" y="1109619"/>
            <a:ext cx="466723" cy="5025721"/>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p>
        </p:txBody>
      </p:sp>
      <p:sp>
        <p:nvSpPr>
          <p:cNvPr id="15" name="矩形 14"/>
          <p:cNvSpPr/>
          <p:nvPr/>
        </p:nvSpPr>
        <p:spPr>
          <a:xfrm>
            <a:off x="2425148" y="1109619"/>
            <a:ext cx="2131384" cy="5078313"/>
          </a:xfrm>
          <a:prstGeom prst="rect">
            <a:avLst/>
          </a:prstGeom>
        </p:spPr>
        <p:txBody>
          <a:bodyPr wrap="square">
            <a:spAutoFit/>
          </a:bodyPr>
          <a:lstStyle/>
          <a:p>
            <a:pPr>
              <a:lnSpc>
                <a:spcPct val="150000"/>
              </a:lnSpc>
            </a:pPr>
            <a:r>
              <a:rPr lang="zh-CN" altLang="en-US" sz="2400" dirty="0">
                <a:latin typeface="Microsoft YaHei" charset="-122"/>
                <a:ea typeface="Microsoft YaHei" charset="-122"/>
                <a:cs typeface="Microsoft YaHei" charset="-122"/>
                <a:sym typeface="+mn-ea"/>
              </a:rPr>
              <a:t>速率与带宽</a:t>
            </a:r>
            <a:endParaRPr lang="en-US" altLang="zh-CN" sz="2400" dirty="0">
              <a:latin typeface="Microsoft YaHei" charset="-122"/>
              <a:ea typeface="Microsoft YaHei" charset="-122"/>
              <a:cs typeface="Microsoft YaHei" charset="-122"/>
              <a:sym typeface="+mn-ea"/>
            </a:endParaRPr>
          </a:p>
          <a:p>
            <a:pPr>
              <a:lnSpc>
                <a:spcPct val="150000"/>
              </a:lnSpc>
            </a:pPr>
            <a:endParaRPr lang="en-US" altLang="zh-CN" sz="2400" dirty="0">
              <a:latin typeface="Microsoft YaHei" charset="-122"/>
              <a:ea typeface="Microsoft YaHei" charset="-122"/>
              <a:cs typeface="Microsoft YaHei" charset="-122"/>
              <a:sym typeface="+mn-ea"/>
            </a:endParaRPr>
          </a:p>
          <a:p>
            <a:pPr>
              <a:lnSpc>
                <a:spcPct val="150000"/>
              </a:lnSpc>
            </a:pPr>
            <a:r>
              <a:rPr lang="zh-CN" altLang="en-US" sz="2400" kern="900" spc="-100" dirty="0">
                <a:latin typeface="Microsoft YaHei" charset="-122"/>
                <a:ea typeface="Microsoft YaHei" charset="-122"/>
                <a:cs typeface="Microsoft YaHei" charset="-122"/>
              </a:rPr>
              <a:t>时延</a:t>
            </a:r>
            <a:endParaRPr lang="en-US" altLang="zh-CN" sz="2400" kern="900" spc="-100" dirty="0">
              <a:latin typeface="Microsoft YaHei" charset="-122"/>
              <a:ea typeface="Microsoft YaHei" charset="-122"/>
              <a:cs typeface="Microsoft YaHei" charset="-122"/>
            </a:endParaRPr>
          </a:p>
          <a:p>
            <a:pPr>
              <a:lnSpc>
                <a:spcPct val="150000"/>
              </a:lnSpc>
            </a:pPr>
            <a:endParaRPr lang="zh-CN" altLang="en-US" sz="2400" kern="900" spc="-100" dirty="0">
              <a:latin typeface="Microsoft YaHei" charset="-122"/>
              <a:ea typeface="Microsoft YaHei" charset="-122"/>
              <a:cs typeface="Microsoft YaHei" charset="-122"/>
            </a:endParaRPr>
          </a:p>
          <a:p>
            <a:pPr>
              <a:lnSpc>
                <a:spcPct val="150000"/>
              </a:lnSpc>
            </a:pPr>
            <a:r>
              <a:rPr lang="zh-CN" altLang="en-US" sz="2400" kern="900" spc="-100" dirty="0">
                <a:latin typeface="Microsoft YaHei" charset="-122"/>
                <a:ea typeface="Microsoft YaHei" charset="-122"/>
                <a:cs typeface="Microsoft YaHei" charset="-122"/>
              </a:rPr>
              <a:t>时延带宽积</a:t>
            </a:r>
            <a:endParaRPr lang="en-US" altLang="zh-CN" sz="2400" kern="900" spc="-100" dirty="0">
              <a:latin typeface="Microsoft YaHei" charset="-122"/>
              <a:ea typeface="Microsoft YaHei" charset="-122"/>
              <a:cs typeface="Microsoft YaHei" charset="-122"/>
            </a:endParaRPr>
          </a:p>
          <a:p>
            <a:pPr>
              <a:lnSpc>
                <a:spcPct val="150000"/>
              </a:lnSpc>
            </a:pPr>
            <a:endParaRPr lang="en-US" altLang="zh-CN" sz="2400" kern="900" spc="-100" dirty="0">
              <a:latin typeface="Microsoft YaHei" charset="-122"/>
              <a:ea typeface="Microsoft YaHei" charset="-122"/>
              <a:cs typeface="Microsoft YaHei" charset="-122"/>
            </a:endParaRPr>
          </a:p>
          <a:p>
            <a:pPr>
              <a:lnSpc>
                <a:spcPct val="150000"/>
              </a:lnSpc>
            </a:pPr>
            <a:r>
              <a:rPr lang="zh-CN" altLang="en-US" sz="2400" kern="900" spc="-100" dirty="0">
                <a:solidFill>
                  <a:srgbClr val="FF0000"/>
                </a:solidFill>
                <a:latin typeface="Microsoft YaHei" charset="-122"/>
                <a:ea typeface="Microsoft YaHei" charset="-122"/>
                <a:cs typeface="Microsoft YaHei" charset="-122"/>
              </a:rPr>
              <a:t>丢包率</a:t>
            </a:r>
            <a:endParaRPr lang="en-US" altLang="zh-CN" sz="2400" kern="900" spc="-100" dirty="0">
              <a:solidFill>
                <a:srgbClr val="FF0000"/>
              </a:solidFill>
              <a:latin typeface="Microsoft YaHei" charset="-122"/>
              <a:ea typeface="Microsoft YaHei" charset="-122"/>
              <a:cs typeface="Microsoft YaHei" charset="-122"/>
            </a:endParaRPr>
          </a:p>
          <a:p>
            <a:pPr>
              <a:lnSpc>
                <a:spcPct val="150000"/>
              </a:lnSpc>
            </a:pPr>
            <a:endParaRPr lang="zh-CN" altLang="en-US" sz="2400" kern="900" spc="-100" dirty="0">
              <a:latin typeface="Microsoft YaHei" charset="-122"/>
              <a:ea typeface="Microsoft YaHei" charset="-122"/>
              <a:cs typeface="Microsoft YaHei" charset="-122"/>
            </a:endParaRPr>
          </a:p>
          <a:p>
            <a:pPr>
              <a:lnSpc>
                <a:spcPct val="150000"/>
              </a:lnSpc>
            </a:pPr>
            <a:r>
              <a:rPr lang="zh-CN" altLang="en-US" sz="2400" kern="900" spc="-100" dirty="0">
                <a:latin typeface="Microsoft YaHei" charset="-122"/>
                <a:ea typeface="Microsoft YaHei" charset="-122"/>
                <a:cs typeface="Microsoft YaHei" charset="-122"/>
              </a:rPr>
              <a:t>吞吐量</a:t>
            </a:r>
          </a:p>
        </p:txBody>
      </p:sp>
      <p:sp>
        <p:nvSpPr>
          <p:cNvPr id="17" name="矩形 16"/>
          <p:cNvSpPr/>
          <p:nvPr/>
        </p:nvSpPr>
        <p:spPr>
          <a:xfrm>
            <a:off x="0" y="3310665"/>
            <a:ext cx="2097573" cy="400110"/>
          </a:xfrm>
          <a:prstGeom prst="rect">
            <a:avLst/>
          </a:prstGeom>
        </p:spPr>
        <p:txBody>
          <a:bodyPr wrap="square">
            <a:spAutoFit/>
          </a:bodyPr>
          <a:lstStyle/>
          <a:p>
            <a:r>
              <a:rPr lang="zh-CN" altLang="en-US" sz="2000" dirty="0">
                <a:latin typeface="Microsoft YaHei" charset="-122"/>
                <a:ea typeface="Microsoft YaHei" charset="-122"/>
                <a:cs typeface="Microsoft YaHei" charset="-122"/>
                <a:sym typeface="+mn-ea"/>
              </a:rPr>
              <a:t>计算机网络性能</a:t>
            </a:r>
            <a:endParaRPr lang="zh-CN" altLang="en-US" sz="2000" dirty="0">
              <a:latin typeface="Microsoft YaHei" charset="-122"/>
              <a:ea typeface="Microsoft YaHei" charset="-122"/>
              <a:cs typeface="Microsoft YaHei" charset="-122"/>
            </a:endParaRPr>
          </a:p>
        </p:txBody>
      </p:sp>
      <p:sp>
        <p:nvSpPr>
          <p:cNvPr id="5" name="TextBox 4"/>
          <p:cNvSpPr txBox="1"/>
          <p:nvPr/>
        </p:nvSpPr>
        <p:spPr>
          <a:xfrm>
            <a:off x="4059576" y="4004497"/>
            <a:ext cx="8132424" cy="1200329"/>
          </a:xfrm>
          <a:prstGeom prst="rect">
            <a:avLst/>
          </a:prstGeom>
          <a:noFill/>
          <a:ln>
            <a:solidFill>
              <a:schemeClr val="tx1"/>
            </a:solidFill>
          </a:ln>
        </p:spPr>
        <p:txBody>
          <a:bodyPr wrap="square" rtlCol="0">
            <a:spAutoFit/>
          </a:bodyPr>
          <a:lstStyle/>
          <a:p>
            <a:pPr>
              <a:lnSpc>
                <a:spcPct val="150000"/>
              </a:lnSpc>
            </a:pPr>
            <a:r>
              <a:rPr lang="zh-CN" altLang="en-US" sz="2400" b="1" dirty="0">
                <a:latin typeface="微软雅黑" panose="020B0503020204020204" charset="-122"/>
                <a:ea typeface="微软雅黑" panose="020B0503020204020204" charset="-122"/>
              </a:rPr>
              <a:t>丢包率</a:t>
            </a:r>
            <a:endParaRPr lang="en-US" altLang="zh-CN" sz="2400" b="1" dirty="0">
              <a:latin typeface="微软雅黑" panose="020B0503020204020204" charset="-122"/>
              <a:ea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rPr>
              <a:t>反映网络的拥塞程度。</a:t>
            </a:r>
            <a:endParaRPr lang="en-US" altLang="zh-CN" sz="2400" dirty="0">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3"/>
          <a:stretch>
            <a:fillRect/>
          </a:stretch>
        </p:blipFill>
        <p:spPr>
          <a:xfrm>
            <a:off x="6300032" y="5387727"/>
            <a:ext cx="2628900" cy="939800"/>
          </a:xfrm>
          <a:prstGeom prst="rect">
            <a:avLst/>
          </a:prstGeom>
        </p:spPr>
      </p:pic>
    </p:spTree>
    <p:extLst>
      <p:ext uri="{BB962C8B-B14F-4D97-AF65-F5344CB8AC3E}">
        <p14:creationId xmlns:p14="http://schemas.microsoft.com/office/powerpoint/2010/main" val="21221595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左大括号 9"/>
          <p:cNvSpPr/>
          <p:nvPr/>
        </p:nvSpPr>
        <p:spPr>
          <a:xfrm>
            <a:off x="1958425" y="1109619"/>
            <a:ext cx="466723" cy="5025721"/>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p>
        </p:txBody>
      </p:sp>
      <p:sp>
        <p:nvSpPr>
          <p:cNvPr id="15" name="矩形 14"/>
          <p:cNvSpPr/>
          <p:nvPr/>
        </p:nvSpPr>
        <p:spPr>
          <a:xfrm>
            <a:off x="2425148" y="1109619"/>
            <a:ext cx="2131384" cy="5078313"/>
          </a:xfrm>
          <a:prstGeom prst="rect">
            <a:avLst/>
          </a:prstGeom>
        </p:spPr>
        <p:txBody>
          <a:bodyPr wrap="square">
            <a:spAutoFit/>
          </a:bodyPr>
          <a:lstStyle/>
          <a:p>
            <a:pPr>
              <a:lnSpc>
                <a:spcPct val="150000"/>
              </a:lnSpc>
            </a:pPr>
            <a:r>
              <a:rPr lang="zh-CN" altLang="en-US" sz="2400" dirty="0">
                <a:latin typeface="Microsoft YaHei" charset="-122"/>
                <a:ea typeface="Microsoft YaHei" charset="-122"/>
                <a:cs typeface="Microsoft YaHei" charset="-122"/>
                <a:sym typeface="+mn-ea"/>
              </a:rPr>
              <a:t>速率与带宽</a:t>
            </a:r>
            <a:endParaRPr lang="en-US" altLang="zh-CN" sz="2400" dirty="0">
              <a:latin typeface="Microsoft YaHei" charset="-122"/>
              <a:ea typeface="Microsoft YaHei" charset="-122"/>
              <a:cs typeface="Microsoft YaHei" charset="-122"/>
              <a:sym typeface="+mn-ea"/>
            </a:endParaRPr>
          </a:p>
          <a:p>
            <a:pPr>
              <a:lnSpc>
                <a:spcPct val="150000"/>
              </a:lnSpc>
            </a:pPr>
            <a:endParaRPr lang="en-US" altLang="zh-CN" sz="2400" dirty="0">
              <a:latin typeface="Microsoft YaHei" charset="-122"/>
              <a:ea typeface="Microsoft YaHei" charset="-122"/>
              <a:cs typeface="Microsoft YaHei" charset="-122"/>
              <a:sym typeface="+mn-ea"/>
            </a:endParaRPr>
          </a:p>
          <a:p>
            <a:pPr>
              <a:lnSpc>
                <a:spcPct val="150000"/>
              </a:lnSpc>
            </a:pPr>
            <a:r>
              <a:rPr lang="zh-CN" altLang="en-US" sz="2400" kern="900" spc="-100" dirty="0">
                <a:latin typeface="Microsoft YaHei" charset="-122"/>
                <a:ea typeface="Microsoft YaHei" charset="-122"/>
                <a:cs typeface="Microsoft YaHei" charset="-122"/>
              </a:rPr>
              <a:t>时延</a:t>
            </a:r>
            <a:endParaRPr lang="en-US" altLang="zh-CN" sz="2400" kern="900" spc="-100" dirty="0">
              <a:latin typeface="Microsoft YaHei" charset="-122"/>
              <a:ea typeface="Microsoft YaHei" charset="-122"/>
              <a:cs typeface="Microsoft YaHei" charset="-122"/>
            </a:endParaRPr>
          </a:p>
          <a:p>
            <a:pPr>
              <a:lnSpc>
                <a:spcPct val="150000"/>
              </a:lnSpc>
            </a:pPr>
            <a:endParaRPr lang="zh-CN" altLang="en-US" sz="2400" kern="900" spc="-100" dirty="0">
              <a:latin typeface="Microsoft YaHei" charset="-122"/>
              <a:ea typeface="Microsoft YaHei" charset="-122"/>
              <a:cs typeface="Microsoft YaHei" charset="-122"/>
            </a:endParaRPr>
          </a:p>
          <a:p>
            <a:pPr>
              <a:lnSpc>
                <a:spcPct val="150000"/>
              </a:lnSpc>
            </a:pPr>
            <a:r>
              <a:rPr lang="zh-CN" altLang="en-US" sz="2400" kern="900" spc="-100" dirty="0">
                <a:latin typeface="Microsoft YaHei" charset="-122"/>
                <a:ea typeface="Microsoft YaHei" charset="-122"/>
                <a:cs typeface="Microsoft YaHei" charset="-122"/>
              </a:rPr>
              <a:t>时延带宽积</a:t>
            </a:r>
            <a:endParaRPr lang="en-US" altLang="zh-CN" sz="2400" kern="900" spc="-100" dirty="0">
              <a:latin typeface="Microsoft YaHei" charset="-122"/>
              <a:ea typeface="Microsoft YaHei" charset="-122"/>
              <a:cs typeface="Microsoft YaHei" charset="-122"/>
            </a:endParaRPr>
          </a:p>
          <a:p>
            <a:pPr>
              <a:lnSpc>
                <a:spcPct val="150000"/>
              </a:lnSpc>
            </a:pPr>
            <a:endParaRPr lang="en-US" altLang="zh-CN" sz="2400" kern="900" spc="-100" dirty="0">
              <a:latin typeface="Microsoft YaHei" charset="-122"/>
              <a:ea typeface="Microsoft YaHei" charset="-122"/>
              <a:cs typeface="Microsoft YaHei" charset="-122"/>
            </a:endParaRPr>
          </a:p>
          <a:p>
            <a:pPr>
              <a:lnSpc>
                <a:spcPct val="150000"/>
              </a:lnSpc>
            </a:pPr>
            <a:r>
              <a:rPr lang="zh-CN" altLang="en-US" sz="2400" kern="900" spc="-100" dirty="0">
                <a:latin typeface="Microsoft YaHei" charset="-122"/>
                <a:ea typeface="Microsoft YaHei" charset="-122"/>
                <a:cs typeface="Microsoft YaHei" charset="-122"/>
              </a:rPr>
              <a:t>丢包率</a:t>
            </a:r>
            <a:endParaRPr lang="en-US" altLang="zh-CN" sz="2400" kern="900" spc="-100" dirty="0">
              <a:latin typeface="Microsoft YaHei" charset="-122"/>
              <a:ea typeface="Microsoft YaHei" charset="-122"/>
              <a:cs typeface="Microsoft YaHei" charset="-122"/>
            </a:endParaRPr>
          </a:p>
          <a:p>
            <a:pPr>
              <a:lnSpc>
                <a:spcPct val="150000"/>
              </a:lnSpc>
            </a:pPr>
            <a:endParaRPr lang="zh-CN" altLang="en-US" sz="2400" kern="900" spc="-100" dirty="0">
              <a:latin typeface="Microsoft YaHei" charset="-122"/>
              <a:ea typeface="Microsoft YaHei" charset="-122"/>
              <a:cs typeface="Microsoft YaHei" charset="-122"/>
            </a:endParaRPr>
          </a:p>
          <a:p>
            <a:pPr>
              <a:lnSpc>
                <a:spcPct val="150000"/>
              </a:lnSpc>
            </a:pPr>
            <a:r>
              <a:rPr lang="zh-CN" altLang="en-US" sz="2400" kern="900" spc="-100" dirty="0">
                <a:solidFill>
                  <a:srgbClr val="FF0000"/>
                </a:solidFill>
                <a:latin typeface="Microsoft YaHei" charset="-122"/>
                <a:ea typeface="Microsoft YaHei" charset="-122"/>
                <a:cs typeface="Microsoft YaHei" charset="-122"/>
              </a:rPr>
              <a:t>吞吐量</a:t>
            </a:r>
          </a:p>
        </p:txBody>
      </p:sp>
      <p:sp>
        <p:nvSpPr>
          <p:cNvPr id="17" name="矩形 16"/>
          <p:cNvSpPr/>
          <p:nvPr/>
        </p:nvSpPr>
        <p:spPr>
          <a:xfrm>
            <a:off x="0" y="3310665"/>
            <a:ext cx="2097573" cy="400110"/>
          </a:xfrm>
          <a:prstGeom prst="rect">
            <a:avLst/>
          </a:prstGeom>
        </p:spPr>
        <p:txBody>
          <a:bodyPr wrap="square">
            <a:spAutoFit/>
          </a:bodyPr>
          <a:lstStyle/>
          <a:p>
            <a:r>
              <a:rPr lang="zh-CN" altLang="en-US" sz="2000" dirty="0">
                <a:latin typeface="Microsoft YaHei" charset="-122"/>
                <a:ea typeface="Microsoft YaHei" charset="-122"/>
                <a:cs typeface="Microsoft YaHei" charset="-122"/>
                <a:sym typeface="+mn-ea"/>
              </a:rPr>
              <a:t>计算机网络性能</a:t>
            </a:r>
            <a:endParaRPr lang="zh-CN" altLang="en-US" sz="2000" dirty="0">
              <a:latin typeface="Microsoft YaHei" charset="-122"/>
              <a:ea typeface="Microsoft YaHei" charset="-122"/>
              <a:cs typeface="Microsoft YaHei" charset="-122"/>
            </a:endParaRPr>
          </a:p>
        </p:txBody>
      </p:sp>
      <p:sp>
        <p:nvSpPr>
          <p:cNvPr id="5" name="TextBox 4"/>
          <p:cNvSpPr txBox="1"/>
          <p:nvPr/>
        </p:nvSpPr>
        <p:spPr>
          <a:xfrm>
            <a:off x="4055998" y="3310665"/>
            <a:ext cx="8132424" cy="3416320"/>
          </a:xfrm>
          <a:prstGeom prst="rect">
            <a:avLst/>
          </a:prstGeom>
          <a:noFill/>
          <a:ln>
            <a:solidFill>
              <a:schemeClr val="tx1"/>
            </a:solidFill>
          </a:ln>
        </p:spPr>
        <p:txBody>
          <a:bodyPr wrap="square" rtlCol="0">
            <a:spAutoFit/>
          </a:bodyPr>
          <a:lstStyle/>
          <a:p>
            <a:pPr>
              <a:lnSpc>
                <a:spcPct val="150000"/>
              </a:lnSpc>
            </a:pPr>
            <a:r>
              <a:rPr lang="zh-CN" altLang="en-US" sz="2400" b="1" dirty="0">
                <a:latin typeface="微软雅黑" panose="020B0503020204020204" charset="-122"/>
                <a:ea typeface="微软雅黑" panose="020B0503020204020204" charset="-122"/>
              </a:rPr>
              <a:t>吞吐量</a:t>
            </a:r>
            <a:endParaRPr lang="en-US" altLang="zh-CN" sz="2400" b="1" dirty="0">
              <a:latin typeface="微软雅黑" panose="020B0503020204020204" charset="-122"/>
              <a:ea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rPr>
              <a:t>在单位时间内源主机通过网络向目的主机实际送达的数据量，记为</a:t>
            </a:r>
            <a:r>
              <a:rPr lang="en-US" altLang="zh-CN" sz="2400" dirty="0" err="1">
                <a:latin typeface="微软雅黑" panose="020B0503020204020204" charset="-122"/>
                <a:ea typeface="微软雅黑" panose="020B0503020204020204" charset="-122"/>
              </a:rPr>
              <a:t>Thr</a:t>
            </a:r>
            <a:r>
              <a:rPr lang="zh-CN" altLang="en-US" sz="2400" dirty="0">
                <a:latin typeface="微软雅黑" panose="020B0503020204020204" charset="-122"/>
                <a:ea typeface="微软雅黑" panose="020B0503020204020204" charset="-122"/>
              </a:rPr>
              <a:t>。</a:t>
            </a:r>
          </a:p>
          <a:p>
            <a:pPr>
              <a:lnSpc>
                <a:spcPct val="150000"/>
              </a:lnSpc>
            </a:pPr>
            <a:r>
              <a:rPr lang="zh-CN" altLang="en-US" sz="2400" dirty="0">
                <a:latin typeface="微软雅黑" panose="020B0503020204020204" charset="-122"/>
                <a:ea typeface="微软雅黑" panose="020B0503020204020204" charset="-122"/>
              </a:rPr>
              <a:t>             单位：</a:t>
            </a:r>
            <a:r>
              <a:rPr lang="en-US" altLang="zh-CN" sz="2400" dirty="0">
                <a:latin typeface="微软雅黑" panose="020B0503020204020204" charset="-122"/>
                <a:ea typeface="微软雅黑" panose="020B0503020204020204" charset="-122"/>
              </a:rPr>
              <a:t>bit/s</a:t>
            </a:r>
            <a:r>
              <a:rPr lang="zh-CN" altLang="en-US" sz="2400" dirty="0">
                <a:latin typeface="微软雅黑" panose="020B0503020204020204" charset="-122"/>
                <a:ea typeface="微软雅黑" panose="020B0503020204020204" charset="-122"/>
              </a:rPr>
              <a:t>或</a:t>
            </a:r>
            <a:r>
              <a:rPr lang="en-US" altLang="zh-CN" sz="2400" dirty="0">
                <a:latin typeface="微软雅黑" panose="020B0503020204020204" charset="-122"/>
                <a:ea typeface="微软雅黑" panose="020B0503020204020204" charset="-122"/>
              </a:rPr>
              <a:t>B/s</a:t>
            </a:r>
            <a:r>
              <a:rPr lang="zh-CN" altLang="en-US" sz="2400" dirty="0">
                <a:latin typeface="微软雅黑" panose="020B0503020204020204" charset="-122"/>
                <a:ea typeface="微软雅黑" panose="020B0503020204020204" charset="-122"/>
              </a:rPr>
              <a:t>（字节每秒）</a:t>
            </a:r>
            <a:r>
              <a:rPr lang="en-US" altLang="zh-CN" sz="2400" dirty="0">
                <a:latin typeface="微软雅黑" panose="020B0503020204020204" charset="-122"/>
                <a:ea typeface="微软雅黑" panose="020B0503020204020204" charset="-122"/>
              </a:rPr>
              <a:t>1B=8bit</a:t>
            </a:r>
          </a:p>
          <a:p>
            <a:pPr>
              <a:lnSpc>
                <a:spcPct val="150000"/>
              </a:lnSpc>
            </a:pPr>
            <a:r>
              <a:rPr lang="zh-CN" altLang="en-US" sz="2400" dirty="0">
                <a:latin typeface="微软雅黑" panose="020B0503020204020204" charset="-122"/>
                <a:ea typeface="微软雅黑" panose="020B0503020204020204" charset="-122"/>
              </a:rPr>
              <a:t>受网络链路带宽，网络复杂性，网络协议，网络拥塞程度影响。</a:t>
            </a:r>
          </a:p>
        </p:txBody>
      </p:sp>
    </p:spTree>
    <p:extLst>
      <p:ext uri="{BB962C8B-B14F-4D97-AF65-F5344CB8AC3E}">
        <p14:creationId xmlns:p14="http://schemas.microsoft.com/office/powerpoint/2010/main" val="18733583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9" name="表格 8"/>
          <p:cNvGraphicFramePr>
            <a:graphicFrameLocks noGrp="1"/>
          </p:cNvGraphicFramePr>
          <p:nvPr>
            <p:extLst>
              <p:ext uri="{D42A27DB-BD31-4B8C-83A1-F6EECF244321}">
                <p14:modId xmlns:p14="http://schemas.microsoft.com/office/powerpoint/2010/main" val="43140892"/>
              </p:ext>
            </p:extLst>
          </p:nvPr>
        </p:nvGraphicFramePr>
        <p:xfrm>
          <a:off x="2643188" y="1176243"/>
          <a:ext cx="7043737" cy="3904595"/>
        </p:xfrm>
        <a:graphic>
          <a:graphicData uri="http://schemas.openxmlformats.org/drawingml/2006/table">
            <a:tbl>
              <a:tblPr firstRow="1" bandRow="1">
                <a:tableStyleId>{5940675A-B579-460E-94D1-54222C63F5DA}</a:tableStyleId>
              </a:tblPr>
              <a:tblGrid>
                <a:gridCol w="2225932">
                  <a:extLst>
                    <a:ext uri="{9D8B030D-6E8A-4147-A177-3AD203B41FA5}">
                      <a16:colId xmlns:a16="http://schemas.microsoft.com/office/drawing/2014/main" val="20000"/>
                    </a:ext>
                  </a:extLst>
                </a:gridCol>
                <a:gridCol w="4817805">
                  <a:extLst>
                    <a:ext uri="{9D8B030D-6E8A-4147-A177-3AD203B41FA5}">
                      <a16:colId xmlns:a16="http://schemas.microsoft.com/office/drawing/2014/main" val="20001"/>
                    </a:ext>
                  </a:extLst>
                </a:gridCol>
              </a:tblGrid>
              <a:tr h="780919">
                <a:tc>
                  <a:txBody>
                    <a:bodyPr/>
                    <a:lstStyle/>
                    <a:p>
                      <a:pPr algn="ctr"/>
                      <a:r>
                        <a:rPr lang="zh-CN" altLang="en-US" sz="2000" dirty="0"/>
                        <a:t>速率、带宽</a:t>
                      </a:r>
                    </a:p>
                  </a:txBody>
                  <a:tcPr anchor="ctr"/>
                </a:tc>
                <a:tc>
                  <a:txBody>
                    <a:bodyPr/>
                    <a:lstStyle/>
                    <a:p>
                      <a:pPr algn="ctr"/>
                      <a:r>
                        <a:rPr lang="en-US" altLang="zh-CN" sz="2000" dirty="0">
                          <a:latin typeface="微软雅黑" panose="020B0503020204020204" charset="-122"/>
                          <a:ea typeface="微软雅黑" panose="020B0503020204020204" charset="-122"/>
                        </a:rPr>
                        <a:t>bit/s</a:t>
                      </a:r>
                      <a:endParaRPr lang="zh-CN" altLang="en-US" sz="2000" dirty="0"/>
                    </a:p>
                  </a:txBody>
                  <a:tcPr anchor="ctr"/>
                </a:tc>
                <a:extLst>
                  <a:ext uri="{0D108BD9-81ED-4DB2-BD59-A6C34878D82A}">
                    <a16:rowId xmlns:a16="http://schemas.microsoft.com/office/drawing/2014/main" val="10000"/>
                  </a:ext>
                </a:extLst>
              </a:tr>
              <a:tr h="780919">
                <a:tc>
                  <a:txBody>
                    <a:bodyPr/>
                    <a:lstStyle/>
                    <a:p>
                      <a:pPr algn="ctr"/>
                      <a:r>
                        <a:rPr lang="zh-CN" altLang="en-US" sz="2000" dirty="0"/>
                        <a:t>时延</a:t>
                      </a:r>
                    </a:p>
                  </a:txBody>
                  <a:tcPr anchor="ctr"/>
                </a:tc>
                <a:tc>
                  <a:txBody>
                    <a:bodyPr/>
                    <a:lstStyle/>
                    <a:p>
                      <a:pPr algn="ctr"/>
                      <a:r>
                        <a:rPr lang="en-US" altLang="zh-CN" sz="2000" dirty="0"/>
                        <a:t>s</a:t>
                      </a:r>
                      <a:endParaRPr lang="zh-CN" altLang="en-US" sz="2000" dirty="0"/>
                    </a:p>
                  </a:txBody>
                  <a:tcPr anchor="ctr"/>
                </a:tc>
                <a:extLst>
                  <a:ext uri="{0D108BD9-81ED-4DB2-BD59-A6C34878D82A}">
                    <a16:rowId xmlns:a16="http://schemas.microsoft.com/office/drawing/2014/main" val="10001"/>
                  </a:ext>
                </a:extLst>
              </a:tr>
              <a:tr h="780919">
                <a:tc>
                  <a:txBody>
                    <a:bodyPr/>
                    <a:lstStyle/>
                    <a:p>
                      <a:pPr algn="ctr"/>
                      <a:r>
                        <a:rPr lang="zh-CN" altLang="en-US" sz="2000" dirty="0"/>
                        <a:t>时延带宽积</a:t>
                      </a:r>
                    </a:p>
                  </a:txBody>
                  <a:tcPr anchor="ctr"/>
                </a:tc>
                <a:tc>
                  <a:txBody>
                    <a:bodyPr/>
                    <a:lstStyle/>
                    <a:p>
                      <a:pPr algn="ctr"/>
                      <a:r>
                        <a:rPr lang="en-US" altLang="zh-CN" sz="2000" dirty="0">
                          <a:latin typeface="微软雅黑" panose="020B0503020204020204" charset="-122"/>
                          <a:ea typeface="微软雅黑" panose="020B0503020204020204" charset="-122"/>
                        </a:rPr>
                        <a:t>bit</a:t>
                      </a:r>
                      <a:endParaRPr lang="zh-CN" altLang="en-US" sz="2000" dirty="0"/>
                    </a:p>
                  </a:txBody>
                  <a:tcPr anchor="ctr"/>
                </a:tc>
                <a:extLst>
                  <a:ext uri="{0D108BD9-81ED-4DB2-BD59-A6C34878D82A}">
                    <a16:rowId xmlns:a16="http://schemas.microsoft.com/office/drawing/2014/main" val="10002"/>
                  </a:ext>
                </a:extLst>
              </a:tr>
              <a:tr h="780919">
                <a:tc>
                  <a:txBody>
                    <a:bodyPr/>
                    <a:lstStyle/>
                    <a:p>
                      <a:pPr algn="ctr"/>
                      <a:r>
                        <a:rPr lang="zh-CN" altLang="en-US" sz="2000" dirty="0"/>
                        <a:t>丢包率</a:t>
                      </a:r>
                    </a:p>
                  </a:txBody>
                  <a:tcPr anchor="ctr"/>
                </a:tc>
                <a:tc>
                  <a:txBody>
                    <a:bodyPr/>
                    <a:lstStyle/>
                    <a:p>
                      <a:pPr algn="ctr"/>
                      <a:r>
                        <a:rPr lang="en-US" altLang="zh-CN" sz="2000" dirty="0"/>
                        <a:t>%</a:t>
                      </a:r>
                      <a:endParaRPr lang="zh-CN" altLang="en-US" sz="2000" dirty="0"/>
                    </a:p>
                  </a:txBody>
                  <a:tcPr anchor="ctr"/>
                </a:tc>
                <a:extLst>
                  <a:ext uri="{0D108BD9-81ED-4DB2-BD59-A6C34878D82A}">
                    <a16:rowId xmlns:a16="http://schemas.microsoft.com/office/drawing/2014/main" val="10003"/>
                  </a:ext>
                </a:extLst>
              </a:tr>
              <a:tr h="780919">
                <a:tc>
                  <a:txBody>
                    <a:bodyPr/>
                    <a:lstStyle/>
                    <a:p>
                      <a:pPr algn="ctr"/>
                      <a:r>
                        <a:rPr lang="zh-CN" altLang="en-US" sz="2000" dirty="0"/>
                        <a:t>吞吐量</a:t>
                      </a:r>
                    </a:p>
                  </a:txBody>
                  <a:tcPr anchor="ctr"/>
                </a:tc>
                <a:tc>
                  <a:txBody>
                    <a:bodyPr/>
                    <a:lstStyle/>
                    <a:p>
                      <a:pPr algn="ctr"/>
                      <a:r>
                        <a:rPr lang="en-US" altLang="zh-CN" sz="2000" dirty="0">
                          <a:latin typeface="微软雅黑" panose="020B0503020204020204" charset="-122"/>
                          <a:ea typeface="微软雅黑" panose="020B0503020204020204" charset="-122"/>
                        </a:rPr>
                        <a:t>bit/s</a:t>
                      </a:r>
                      <a:r>
                        <a:rPr lang="zh-CN" altLang="en-US" sz="2000" dirty="0">
                          <a:latin typeface="微软雅黑" panose="020B0503020204020204" charset="-122"/>
                          <a:ea typeface="微软雅黑" panose="020B0503020204020204" charset="-122"/>
                        </a:rPr>
                        <a:t>、</a:t>
                      </a:r>
                      <a:r>
                        <a:rPr lang="en-US" altLang="zh-CN" sz="2000" dirty="0">
                          <a:latin typeface="微软雅黑" panose="020B0503020204020204" charset="-122"/>
                          <a:ea typeface="微软雅黑" panose="020B0503020204020204" charset="-122"/>
                        </a:rPr>
                        <a:t>B/s</a:t>
                      </a:r>
                      <a:endParaRPr lang="zh-CN" altLang="en-US" sz="2000" dirty="0"/>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8486955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文本框 10"/>
          <p:cNvSpPr txBox="1"/>
          <p:nvPr/>
        </p:nvSpPr>
        <p:spPr>
          <a:xfrm>
            <a:off x="1584325" y="3197225"/>
            <a:ext cx="5083810" cy="419100"/>
          </a:xfrm>
          <a:prstGeom prst="rect">
            <a:avLst/>
          </a:prstGeom>
          <a:noFill/>
        </p:spPr>
        <p:txBody>
          <a:bodyPr wrap="square" rtlCol="0">
            <a:spAutoFit/>
          </a:bodyPr>
          <a:lstStyle/>
          <a:p>
            <a:r>
              <a:rPr lang="en-US" altLang="zh-CN" sz="2130"/>
              <a:t>    </a:t>
            </a:r>
            <a:r>
              <a:rPr lang="zh-CN" altLang="en-US" sz="2130"/>
              <a:t>第一章 计算机网络基本概念</a:t>
            </a:r>
          </a:p>
        </p:txBody>
      </p:sp>
      <p:sp>
        <p:nvSpPr>
          <p:cNvPr id="12" name="文本框 11"/>
          <p:cNvSpPr txBox="1"/>
          <p:nvPr/>
        </p:nvSpPr>
        <p:spPr>
          <a:xfrm>
            <a:off x="5812155" y="1536065"/>
            <a:ext cx="3757930" cy="3695700"/>
          </a:xfrm>
          <a:prstGeom prst="rect">
            <a:avLst/>
          </a:prstGeom>
          <a:noFill/>
        </p:spPr>
        <p:txBody>
          <a:bodyPr wrap="square" rtlCol="0">
            <a:spAutoFit/>
          </a:bodyPr>
          <a:lstStyle/>
          <a:p>
            <a:r>
              <a:rPr lang="zh-CN" altLang="en-US" sz="2130">
                <a:solidFill>
                  <a:schemeClr val="tx1"/>
                </a:solidFill>
              </a:rPr>
              <a:t>计算机网络概述</a:t>
            </a:r>
          </a:p>
          <a:p>
            <a:endParaRPr lang="zh-CN" altLang="en-US" sz="2130"/>
          </a:p>
          <a:p>
            <a:r>
              <a:rPr lang="zh-CN" altLang="en-US" sz="2130"/>
              <a:t>计算机网络结构</a:t>
            </a:r>
          </a:p>
          <a:p>
            <a:endParaRPr lang="zh-CN" altLang="en-US" sz="2130"/>
          </a:p>
          <a:p>
            <a:r>
              <a:rPr lang="zh-CN" altLang="en-US" sz="2130"/>
              <a:t>数据交换技术</a:t>
            </a:r>
          </a:p>
          <a:p>
            <a:endParaRPr lang="zh-CN" altLang="en-US" sz="2130"/>
          </a:p>
          <a:p>
            <a:r>
              <a:rPr lang="zh-CN" altLang="en-US" sz="2130"/>
              <a:t>计算机网络性能</a:t>
            </a:r>
          </a:p>
          <a:p>
            <a:endParaRPr lang="zh-CN" altLang="en-US" sz="2130"/>
          </a:p>
          <a:p>
            <a:r>
              <a:rPr lang="zh-CN" altLang="en-US" sz="2130">
                <a:solidFill>
                  <a:schemeClr val="accent6"/>
                </a:solidFill>
              </a:rPr>
              <a:t>计算机网络体系结构</a:t>
            </a:r>
            <a:endParaRPr lang="zh-CN" altLang="en-US" sz="2130"/>
          </a:p>
          <a:p>
            <a:endParaRPr lang="zh-CN" altLang="en-US" sz="2130"/>
          </a:p>
          <a:p>
            <a:r>
              <a:rPr lang="zh-CN" altLang="en-US" sz="2130"/>
              <a:t>计算机网络与因特网发展简史</a:t>
            </a:r>
            <a:endParaRPr lang="en-US" altLang="zh-CN" sz="2130"/>
          </a:p>
        </p:txBody>
      </p:sp>
      <p:sp>
        <p:nvSpPr>
          <p:cNvPr id="14" name="左大括号 13"/>
          <p:cNvSpPr/>
          <p:nvPr/>
        </p:nvSpPr>
        <p:spPr>
          <a:xfrm>
            <a:off x="5524500" y="1703070"/>
            <a:ext cx="76200" cy="340804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3771089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文本框 10"/>
          <p:cNvSpPr txBox="1"/>
          <p:nvPr/>
        </p:nvSpPr>
        <p:spPr>
          <a:xfrm>
            <a:off x="1" y="3217103"/>
            <a:ext cx="2503142" cy="400110"/>
          </a:xfrm>
          <a:prstGeom prst="rect">
            <a:avLst/>
          </a:prstGeom>
          <a:noFill/>
        </p:spPr>
        <p:txBody>
          <a:bodyPr wrap="square" rtlCol="0">
            <a:spAutoFit/>
          </a:bodyPr>
          <a:lstStyle/>
          <a:p>
            <a:r>
              <a:rPr lang="zh-CN" altLang="en-US" sz="2000">
                <a:latin typeface="Microsoft YaHei" charset="-122"/>
                <a:ea typeface="Microsoft YaHei" charset="-122"/>
                <a:cs typeface="Microsoft YaHei" charset="-122"/>
              </a:rPr>
              <a:t>计算机网络体系结构</a:t>
            </a:r>
          </a:p>
        </p:txBody>
      </p:sp>
      <p:sp>
        <p:nvSpPr>
          <p:cNvPr id="12" name="文本框 11"/>
          <p:cNvSpPr txBox="1"/>
          <p:nvPr/>
        </p:nvSpPr>
        <p:spPr>
          <a:xfrm>
            <a:off x="3021496" y="1259287"/>
            <a:ext cx="1114700" cy="4524315"/>
          </a:xfrm>
          <a:prstGeom prst="rect">
            <a:avLst/>
          </a:prstGeom>
          <a:noFill/>
        </p:spPr>
        <p:txBody>
          <a:bodyPr wrap="square" rtlCol="0">
            <a:spAutoFit/>
          </a:bodyPr>
          <a:lstStyle/>
          <a:p>
            <a:r>
              <a:rPr lang="zh-CN" altLang="en-US" sz="2400" dirty="0">
                <a:solidFill>
                  <a:schemeClr val="tx1"/>
                </a:solidFill>
                <a:latin typeface="Microsoft YaHei" charset="-122"/>
                <a:ea typeface="Microsoft YaHei" charset="-122"/>
                <a:cs typeface="Microsoft YaHei" charset="-122"/>
              </a:rPr>
              <a:t>概念</a:t>
            </a:r>
            <a:endParaRPr lang="en-US" altLang="zh-CN" sz="2400" dirty="0">
              <a:solidFill>
                <a:schemeClr val="tx1"/>
              </a:solidFill>
              <a:latin typeface="Microsoft YaHei" charset="-122"/>
              <a:ea typeface="Microsoft YaHei" charset="-122"/>
              <a:cs typeface="Microsoft YaHei" charset="-122"/>
            </a:endParaRPr>
          </a:p>
          <a:p>
            <a:endParaRPr lang="en-US" altLang="zh-CN" sz="2400" dirty="0">
              <a:latin typeface="Microsoft YaHei" charset="-122"/>
              <a:ea typeface="Microsoft YaHei" charset="-122"/>
              <a:cs typeface="Microsoft YaHei" charset="-122"/>
            </a:endParaRPr>
          </a:p>
          <a:p>
            <a:endParaRPr lang="en-US" altLang="zh-CN" sz="2400" dirty="0">
              <a:solidFill>
                <a:schemeClr val="tx1"/>
              </a:solidFill>
              <a:latin typeface="Microsoft YaHei" charset="-122"/>
              <a:ea typeface="Microsoft YaHei" charset="-122"/>
              <a:cs typeface="Microsoft YaHei" charset="-122"/>
            </a:endParaRPr>
          </a:p>
          <a:p>
            <a:endParaRPr lang="en-US" altLang="zh-CN" sz="2400" dirty="0">
              <a:latin typeface="Microsoft YaHei" charset="-122"/>
              <a:ea typeface="Microsoft YaHei" charset="-122"/>
              <a:cs typeface="Microsoft YaHei" charset="-122"/>
            </a:endParaRPr>
          </a:p>
          <a:p>
            <a:endParaRPr lang="en-US" altLang="zh-CN" sz="2400" dirty="0">
              <a:solidFill>
                <a:schemeClr val="tx1"/>
              </a:solidFill>
              <a:latin typeface="Microsoft YaHei" charset="-122"/>
              <a:ea typeface="Microsoft YaHei" charset="-122"/>
              <a:cs typeface="Microsoft YaHei" charset="-122"/>
            </a:endParaRPr>
          </a:p>
          <a:p>
            <a:endParaRPr lang="en-US" altLang="zh-CN" sz="2400" dirty="0">
              <a:latin typeface="Microsoft YaHei" charset="-122"/>
              <a:ea typeface="Microsoft YaHei" charset="-122"/>
              <a:cs typeface="Microsoft YaHei" charset="-122"/>
            </a:endParaRPr>
          </a:p>
          <a:p>
            <a:endParaRPr lang="en-US" altLang="zh-CN" sz="2400" dirty="0">
              <a:solidFill>
                <a:schemeClr val="tx1"/>
              </a:solidFill>
              <a:latin typeface="Microsoft YaHei" charset="-122"/>
              <a:ea typeface="Microsoft YaHei" charset="-122"/>
              <a:cs typeface="Microsoft YaHei" charset="-122"/>
            </a:endParaRPr>
          </a:p>
          <a:p>
            <a:endParaRPr lang="en-US" altLang="zh-CN" sz="2400" dirty="0">
              <a:latin typeface="Microsoft YaHei" charset="-122"/>
              <a:ea typeface="Microsoft YaHei" charset="-122"/>
              <a:cs typeface="Microsoft YaHei" charset="-122"/>
            </a:endParaRPr>
          </a:p>
          <a:p>
            <a:endParaRPr lang="en-US" altLang="zh-CN" sz="2400" dirty="0">
              <a:solidFill>
                <a:schemeClr val="tx1"/>
              </a:solidFill>
              <a:latin typeface="Microsoft YaHei" charset="-122"/>
              <a:ea typeface="Microsoft YaHei" charset="-122"/>
              <a:cs typeface="Microsoft YaHei" charset="-122"/>
            </a:endParaRPr>
          </a:p>
          <a:p>
            <a:endParaRPr lang="en-US" altLang="zh-CN" sz="2400" dirty="0">
              <a:latin typeface="Microsoft YaHei" charset="-122"/>
              <a:ea typeface="Microsoft YaHei" charset="-122"/>
              <a:cs typeface="Microsoft YaHei" charset="-122"/>
            </a:endParaRPr>
          </a:p>
          <a:p>
            <a:endParaRPr lang="en-US" altLang="zh-CN" sz="2400" dirty="0">
              <a:solidFill>
                <a:schemeClr val="tx1"/>
              </a:solidFill>
              <a:latin typeface="Microsoft YaHei" charset="-122"/>
              <a:ea typeface="Microsoft YaHei" charset="-122"/>
              <a:cs typeface="Microsoft YaHei" charset="-122"/>
            </a:endParaRPr>
          </a:p>
          <a:p>
            <a:r>
              <a:rPr lang="zh-CN" altLang="en-US" sz="2400" dirty="0">
                <a:latin typeface="Microsoft YaHei" charset="-122"/>
                <a:ea typeface="Microsoft YaHei" charset="-122"/>
                <a:cs typeface="Microsoft YaHei" charset="-122"/>
              </a:rPr>
              <a:t>分类</a:t>
            </a:r>
            <a:endParaRPr lang="en-US" altLang="zh-CN" sz="2400" dirty="0">
              <a:solidFill>
                <a:schemeClr val="tx1"/>
              </a:solidFill>
              <a:latin typeface="Microsoft YaHei" charset="-122"/>
              <a:ea typeface="Microsoft YaHei" charset="-122"/>
              <a:cs typeface="Microsoft YaHei" charset="-122"/>
            </a:endParaRPr>
          </a:p>
        </p:txBody>
      </p:sp>
      <p:sp>
        <p:nvSpPr>
          <p:cNvPr id="14" name="左大括号 13"/>
          <p:cNvSpPr/>
          <p:nvPr/>
        </p:nvSpPr>
        <p:spPr>
          <a:xfrm>
            <a:off x="2503142" y="1186235"/>
            <a:ext cx="518354" cy="453870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240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154898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文本框 10"/>
          <p:cNvSpPr txBox="1"/>
          <p:nvPr/>
        </p:nvSpPr>
        <p:spPr>
          <a:xfrm>
            <a:off x="1" y="3217103"/>
            <a:ext cx="2503142" cy="400110"/>
          </a:xfrm>
          <a:prstGeom prst="rect">
            <a:avLst/>
          </a:prstGeom>
          <a:noFill/>
        </p:spPr>
        <p:txBody>
          <a:bodyPr wrap="square" rtlCol="0">
            <a:spAutoFit/>
          </a:bodyPr>
          <a:lstStyle/>
          <a:p>
            <a:r>
              <a:rPr lang="zh-CN" altLang="en-US" sz="2000">
                <a:latin typeface="Microsoft YaHei" charset="-122"/>
                <a:ea typeface="Microsoft YaHei" charset="-122"/>
                <a:cs typeface="Microsoft YaHei" charset="-122"/>
              </a:rPr>
              <a:t>计算机网络体系结构</a:t>
            </a:r>
          </a:p>
        </p:txBody>
      </p:sp>
      <p:sp>
        <p:nvSpPr>
          <p:cNvPr id="12" name="文本框 11"/>
          <p:cNvSpPr txBox="1"/>
          <p:nvPr/>
        </p:nvSpPr>
        <p:spPr>
          <a:xfrm>
            <a:off x="3021496" y="1259287"/>
            <a:ext cx="1114700" cy="4524315"/>
          </a:xfrm>
          <a:prstGeom prst="rect">
            <a:avLst/>
          </a:prstGeom>
          <a:noFill/>
        </p:spPr>
        <p:txBody>
          <a:bodyPr wrap="square" rtlCol="0">
            <a:spAutoFit/>
          </a:bodyPr>
          <a:lstStyle/>
          <a:p>
            <a:r>
              <a:rPr lang="zh-CN" altLang="en-US" sz="2400" dirty="0">
                <a:solidFill>
                  <a:schemeClr val="tx1"/>
                </a:solidFill>
                <a:latin typeface="Microsoft YaHei" charset="-122"/>
                <a:ea typeface="Microsoft YaHei" charset="-122"/>
                <a:cs typeface="Microsoft YaHei" charset="-122"/>
              </a:rPr>
              <a:t>概念</a:t>
            </a:r>
            <a:endParaRPr lang="en-US" altLang="zh-CN" sz="2400" dirty="0">
              <a:solidFill>
                <a:schemeClr val="tx1"/>
              </a:solidFill>
              <a:latin typeface="Microsoft YaHei" charset="-122"/>
              <a:ea typeface="Microsoft YaHei" charset="-122"/>
              <a:cs typeface="Microsoft YaHei" charset="-122"/>
            </a:endParaRPr>
          </a:p>
          <a:p>
            <a:endParaRPr lang="en-US" altLang="zh-CN" sz="2400" dirty="0">
              <a:latin typeface="Microsoft YaHei" charset="-122"/>
              <a:ea typeface="Microsoft YaHei" charset="-122"/>
              <a:cs typeface="Microsoft YaHei" charset="-122"/>
            </a:endParaRPr>
          </a:p>
          <a:p>
            <a:endParaRPr lang="en-US" altLang="zh-CN" sz="2400" dirty="0">
              <a:solidFill>
                <a:schemeClr val="tx1"/>
              </a:solidFill>
              <a:latin typeface="Microsoft YaHei" charset="-122"/>
              <a:ea typeface="Microsoft YaHei" charset="-122"/>
              <a:cs typeface="Microsoft YaHei" charset="-122"/>
            </a:endParaRPr>
          </a:p>
          <a:p>
            <a:endParaRPr lang="en-US" altLang="zh-CN" sz="2400" dirty="0">
              <a:latin typeface="Microsoft YaHei" charset="-122"/>
              <a:ea typeface="Microsoft YaHei" charset="-122"/>
              <a:cs typeface="Microsoft YaHei" charset="-122"/>
            </a:endParaRPr>
          </a:p>
          <a:p>
            <a:endParaRPr lang="en-US" altLang="zh-CN" sz="2400" dirty="0">
              <a:solidFill>
                <a:schemeClr val="tx1"/>
              </a:solidFill>
              <a:latin typeface="Microsoft YaHei" charset="-122"/>
              <a:ea typeface="Microsoft YaHei" charset="-122"/>
              <a:cs typeface="Microsoft YaHei" charset="-122"/>
            </a:endParaRPr>
          </a:p>
          <a:p>
            <a:endParaRPr lang="en-US" altLang="zh-CN" sz="2400" dirty="0">
              <a:latin typeface="Microsoft YaHei" charset="-122"/>
              <a:ea typeface="Microsoft YaHei" charset="-122"/>
              <a:cs typeface="Microsoft YaHei" charset="-122"/>
            </a:endParaRPr>
          </a:p>
          <a:p>
            <a:endParaRPr lang="en-US" altLang="zh-CN" sz="2400" dirty="0">
              <a:solidFill>
                <a:schemeClr val="tx1"/>
              </a:solidFill>
              <a:latin typeface="Microsoft YaHei" charset="-122"/>
              <a:ea typeface="Microsoft YaHei" charset="-122"/>
              <a:cs typeface="Microsoft YaHei" charset="-122"/>
            </a:endParaRPr>
          </a:p>
          <a:p>
            <a:endParaRPr lang="en-US" altLang="zh-CN" sz="2400" dirty="0">
              <a:latin typeface="Microsoft YaHei" charset="-122"/>
              <a:ea typeface="Microsoft YaHei" charset="-122"/>
              <a:cs typeface="Microsoft YaHei" charset="-122"/>
            </a:endParaRPr>
          </a:p>
          <a:p>
            <a:endParaRPr lang="en-US" altLang="zh-CN" sz="2400" dirty="0">
              <a:solidFill>
                <a:schemeClr val="tx1"/>
              </a:solidFill>
              <a:latin typeface="Microsoft YaHei" charset="-122"/>
              <a:ea typeface="Microsoft YaHei" charset="-122"/>
              <a:cs typeface="Microsoft YaHei" charset="-122"/>
            </a:endParaRPr>
          </a:p>
          <a:p>
            <a:endParaRPr lang="en-US" altLang="zh-CN" sz="2400" dirty="0">
              <a:latin typeface="Microsoft YaHei" charset="-122"/>
              <a:ea typeface="Microsoft YaHei" charset="-122"/>
              <a:cs typeface="Microsoft YaHei" charset="-122"/>
            </a:endParaRPr>
          </a:p>
          <a:p>
            <a:endParaRPr lang="en-US" altLang="zh-CN" sz="2400" dirty="0">
              <a:solidFill>
                <a:schemeClr val="tx1"/>
              </a:solidFill>
              <a:latin typeface="Microsoft YaHei" charset="-122"/>
              <a:ea typeface="Microsoft YaHei" charset="-122"/>
              <a:cs typeface="Microsoft YaHei" charset="-122"/>
            </a:endParaRPr>
          </a:p>
          <a:p>
            <a:r>
              <a:rPr lang="zh-CN" altLang="en-US" sz="2400" dirty="0">
                <a:latin typeface="Microsoft YaHei" charset="-122"/>
                <a:ea typeface="Microsoft YaHei" charset="-122"/>
                <a:cs typeface="Microsoft YaHei" charset="-122"/>
              </a:rPr>
              <a:t>分类</a:t>
            </a:r>
            <a:endParaRPr lang="en-US" altLang="zh-CN" sz="2400" dirty="0">
              <a:solidFill>
                <a:schemeClr val="tx1"/>
              </a:solidFill>
              <a:latin typeface="Microsoft YaHei" charset="-122"/>
              <a:ea typeface="Microsoft YaHei" charset="-122"/>
              <a:cs typeface="Microsoft YaHei" charset="-122"/>
            </a:endParaRPr>
          </a:p>
        </p:txBody>
      </p:sp>
      <p:sp>
        <p:nvSpPr>
          <p:cNvPr id="14" name="左大括号 13"/>
          <p:cNvSpPr/>
          <p:nvPr/>
        </p:nvSpPr>
        <p:spPr>
          <a:xfrm>
            <a:off x="2503142" y="1186235"/>
            <a:ext cx="518354" cy="453870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2400">
              <a:latin typeface="Microsoft YaHei" charset="-122"/>
              <a:ea typeface="Microsoft YaHei" charset="-122"/>
              <a:cs typeface="Microsoft YaHei" charset="-122"/>
            </a:endParaRPr>
          </a:p>
        </p:txBody>
      </p:sp>
      <p:sp>
        <p:nvSpPr>
          <p:cNvPr id="5" name="TextBox 1"/>
          <p:cNvSpPr txBox="1"/>
          <p:nvPr/>
        </p:nvSpPr>
        <p:spPr>
          <a:xfrm>
            <a:off x="3937414" y="888061"/>
            <a:ext cx="8055804" cy="1200329"/>
          </a:xfrm>
          <a:prstGeom prst="rect">
            <a:avLst/>
          </a:prstGeom>
          <a:noFill/>
          <a:ln>
            <a:solidFill>
              <a:schemeClr val="tx1"/>
            </a:solidFill>
          </a:ln>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rPr>
              <a:t>计算机网络体系结构：计算机网络所划分的</a:t>
            </a:r>
            <a:r>
              <a:rPr lang="zh-CN" altLang="en-US" sz="2400" b="1" dirty="0">
                <a:solidFill>
                  <a:srgbClr val="C00000"/>
                </a:solidFill>
                <a:latin typeface="微软雅黑" panose="020B0503020204020204" charset="-122"/>
                <a:ea typeface="微软雅黑" panose="020B0503020204020204" charset="-122"/>
                <a:sym typeface="+mn-ea"/>
              </a:rPr>
              <a:t>层次</a:t>
            </a:r>
            <a:r>
              <a:rPr lang="zh-CN" altLang="en-US" sz="2400" dirty="0">
                <a:latin typeface="微软雅黑" panose="020B0503020204020204" charset="-122"/>
                <a:ea typeface="微软雅黑" panose="020B0503020204020204" charset="-122"/>
              </a:rPr>
              <a:t>以及</a:t>
            </a:r>
            <a:r>
              <a:rPr lang="zh-CN" altLang="en-US" sz="2400" b="1" dirty="0">
                <a:solidFill>
                  <a:srgbClr val="C00000"/>
                </a:solidFill>
                <a:latin typeface="微软雅黑" panose="020B0503020204020204" charset="-122"/>
                <a:ea typeface="微软雅黑" panose="020B0503020204020204" charset="-122"/>
                <a:sym typeface="+mn-ea"/>
              </a:rPr>
              <a:t>各层协议</a:t>
            </a:r>
            <a:r>
              <a:rPr lang="zh-CN" altLang="en-US" sz="2400" dirty="0">
                <a:latin typeface="微软雅黑" panose="020B0503020204020204" charset="-122"/>
                <a:ea typeface="微软雅黑" panose="020B0503020204020204" charset="-122"/>
              </a:rPr>
              <a:t>的集合。</a:t>
            </a:r>
          </a:p>
        </p:txBody>
      </p:sp>
    </p:spTree>
    <p:extLst>
      <p:ext uri="{BB962C8B-B14F-4D97-AF65-F5344CB8AC3E}">
        <p14:creationId xmlns:p14="http://schemas.microsoft.com/office/powerpoint/2010/main" val="17817382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文本框 10"/>
          <p:cNvSpPr txBox="1"/>
          <p:nvPr/>
        </p:nvSpPr>
        <p:spPr>
          <a:xfrm>
            <a:off x="1" y="3217103"/>
            <a:ext cx="2503142" cy="400110"/>
          </a:xfrm>
          <a:prstGeom prst="rect">
            <a:avLst/>
          </a:prstGeom>
          <a:noFill/>
        </p:spPr>
        <p:txBody>
          <a:bodyPr wrap="square" rtlCol="0">
            <a:spAutoFit/>
          </a:bodyPr>
          <a:lstStyle/>
          <a:p>
            <a:r>
              <a:rPr lang="zh-CN" altLang="en-US" sz="2000">
                <a:latin typeface="Microsoft YaHei" charset="-122"/>
                <a:ea typeface="Microsoft YaHei" charset="-122"/>
                <a:cs typeface="Microsoft YaHei" charset="-122"/>
              </a:rPr>
              <a:t>计算机网络体系结构</a:t>
            </a:r>
          </a:p>
        </p:txBody>
      </p:sp>
      <p:sp>
        <p:nvSpPr>
          <p:cNvPr id="12" name="文本框 11"/>
          <p:cNvSpPr txBox="1"/>
          <p:nvPr/>
        </p:nvSpPr>
        <p:spPr>
          <a:xfrm>
            <a:off x="3021496" y="1259287"/>
            <a:ext cx="1114700" cy="4524315"/>
          </a:xfrm>
          <a:prstGeom prst="rect">
            <a:avLst/>
          </a:prstGeom>
          <a:noFill/>
        </p:spPr>
        <p:txBody>
          <a:bodyPr wrap="square" rtlCol="0">
            <a:spAutoFit/>
          </a:bodyPr>
          <a:lstStyle/>
          <a:p>
            <a:r>
              <a:rPr lang="zh-CN" altLang="en-US" sz="2400" dirty="0">
                <a:solidFill>
                  <a:schemeClr val="tx1"/>
                </a:solidFill>
                <a:latin typeface="Microsoft YaHei" charset="-122"/>
                <a:ea typeface="Microsoft YaHei" charset="-122"/>
                <a:cs typeface="Microsoft YaHei" charset="-122"/>
              </a:rPr>
              <a:t>概念</a:t>
            </a:r>
            <a:endParaRPr lang="en-US" altLang="zh-CN" sz="2400" dirty="0">
              <a:solidFill>
                <a:schemeClr val="tx1"/>
              </a:solidFill>
              <a:latin typeface="Microsoft YaHei" charset="-122"/>
              <a:ea typeface="Microsoft YaHei" charset="-122"/>
              <a:cs typeface="Microsoft YaHei" charset="-122"/>
            </a:endParaRPr>
          </a:p>
          <a:p>
            <a:endParaRPr lang="en-US" altLang="zh-CN" sz="2400" dirty="0">
              <a:latin typeface="Microsoft YaHei" charset="-122"/>
              <a:ea typeface="Microsoft YaHei" charset="-122"/>
              <a:cs typeface="Microsoft YaHei" charset="-122"/>
            </a:endParaRPr>
          </a:p>
          <a:p>
            <a:endParaRPr lang="en-US" altLang="zh-CN" sz="2400" dirty="0">
              <a:solidFill>
                <a:schemeClr val="tx1"/>
              </a:solidFill>
              <a:latin typeface="Microsoft YaHei" charset="-122"/>
              <a:ea typeface="Microsoft YaHei" charset="-122"/>
              <a:cs typeface="Microsoft YaHei" charset="-122"/>
            </a:endParaRPr>
          </a:p>
          <a:p>
            <a:endParaRPr lang="en-US" altLang="zh-CN" sz="2400" dirty="0">
              <a:latin typeface="Microsoft YaHei" charset="-122"/>
              <a:ea typeface="Microsoft YaHei" charset="-122"/>
              <a:cs typeface="Microsoft YaHei" charset="-122"/>
            </a:endParaRPr>
          </a:p>
          <a:p>
            <a:endParaRPr lang="en-US" altLang="zh-CN" sz="2400" dirty="0">
              <a:solidFill>
                <a:schemeClr val="tx1"/>
              </a:solidFill>
              <a:latin typeface="Microsoft YaHei" charset="-122"/>
              <a:ea typeface="Microsoft YaHei" charset="-122"/>
              <a:cs typeface="Microsoft YaHei" charset="-122"/>
            </a:endParaRPr>
          </a:p>
          <a:p>
            <a:endParaRPr lang="en-US" altLang="zh-CN" sz="2400" dirty="0">
              <a:latin typeface="Microsoft YaHei" charset="-122"/>
              <a:ea typeface="Microsoft YaHei" charset="-122"/>
              <a:cs typeface="Microsoft YaHei" charset="-122"/>
            </a:endParaRPr>
          </a:p>
          <a:p>
            <a:endParaRPr lang="en-US" altLang="zh-CN" sz="2400" dirty="0">
              <a:solidFill>
                <a:schemeClr val="tx1"/>
              </a:solidFill>
              <a:latin typeface="Microsoft YaHei" charset="-122"/>
              <a:ea typeface="Microsoft YaHei" charset="-122"/>
              <a:cs typeface="Microsoft YaHei" charset="-122"/>
            </a:endParaRPr>
          </a:p>
          <a:p>
            <a:endParaRPr lang="en-US" altLang="zh-CN" sz="2400" dirty="0">
              <a:latin typeface="Microsoft YaHei" charset="-122"/>
              <a:ea typeface="Microsoft YaHei" charset="-122"/>
              <a:cs typeface="Microsoft YaHei" charset="-122"/>
            </a:endParaRPr>
          </a:p>
          <a:p>
            <a:endParaRPr lang="en-US" altLang="zh-CN" sz="2400" dirty="0">
              <a:solidFill>
                <a:schemeClr val="tx1"/>
              </a:solidFill>
              <a:latin typeface="Microsoft YaHei" charset="-122"/>
              <a:ea typeface="Microsoft YaHei" charset="-122"/>
              <a:cs typeface="Microsoft YaHei" charset="-122"/>
            </a:endParaRPr>
          </a:p>
          <a:p>
            <a:endParaRPr lang="en-US" altLang="zh-CN" sz="2400" dirty="0">
              <a:latin typeface="Microsoft YaHei" charset="-122"/>
              <a:ea typeface="Microsoft YaHei" charset="-122"/>
              <a:cs typeface="Microsoft YaHei" charset="-122"/>
            </a:endParaRPr>
          </a:p>
          <a:p>
            <a:endParaRPr lang="en-US" altLang="zh-CN" sz="2400" dirty="0">
              <a:solidFill>
                <a:schemeClr val="tx1"/>
              </a:solidFill>
              <a:latin typeface="Microsoft YaHei" charset="-122"/>
              <a:ea typeface="Microsoft YaHei" charset="-122"/>
              <a:cs typeface="Microsoft YaHei" charset="-122"/>
            </a:endParaRPr>
          </a:p>
          <a:p>
            <a:r>
              <a:rPr lang="zh-CN" altLang="en-US" sz="2400" dirty="0">
                <a:latin typeface="Microsoft YaHei" charset="-122"/>
                <a:ea typeface="Microsoft YaHei" charset="-122"/>
                <a:cs typeface="Microsoft YaHei" charset="-122"/>
              </a:rPr>
              <a:t>分类</a:t>
            </a:r>
            <a:endParaRPr lang="en-US" altLang="zh-CN" sz="2400" dirty="0">
              <a:solidFill>
                <a:schemeClr val="tx1"/>
              </a:solidFill>
              <a:latin typeface="Microsoft YaHei" charset="-122"/>
              <a:ea typeface="Microsoft YaHei" charset="-122"/>
              <a:cs typeface="Microsoft YaHei" charset="-122"/>
            </a:endParaRPr>
          </a:p>
        </p:txBody>
      </p:sp>
      <p:sp>
        <p:nvSpPr>
          <p:cNvPr id="14" name="左大括号 13"/>
          <p:cNvSpPr/>
          <p:nvPr/>
        </p:nvSpPr>
        <p:spPr>
          <a:xfrm>
            <a:off x="2503142" y="1186235"/>
            <a:ext cx="518354" cy="453870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2400">
              <a:latin typeface="Microsoft YaHei" charset="-122"/>
              <a:ea typeface="Microsoft YaHei" charset="-122"/>
              <a:cs typeface="Microsoft YaHei" charset="-122"/>
            </a:endParaRPr>
          </a:p>
        </p:txBody>
      </p:sp>
      <p:sp>
        <p:nvSpPr>
          <p:cNvPr id="5" name="TextBox 1"/>
          <p:cNvSpPr txBox="1"/>
          <p:nvPr/>
        </p:nvSpPr>
        <p:spPr>
          <a:xfrm>
            <a:off x="4395373" y="4068582"/>
            <a:ext cx="3436662" cy="646331"/>
          </a:xfrm>
          <a:prstGeom prst="rect">
            <a:avLst/>
          </a:prstGeom>
          <a:noFill/>
          <a:ln>
            <a:solidFill>
              <a:schemeClr val="tx1"/>
            </a:solidFill>
          </a:ln>
        </p:spPr>
        <p:txBody>
          <a:bodyPr wrap="square" rtlCol="0">
            <a:spAutoFit/>
          </a:bodyPr>
          <a:lstStyle/>
          <a:p>
            <a:pPr>
              <a:lnSpc>
                <a:spcPct val="150000"/>
              </a:lnSpc>
            </a:pPr>
            <a:r>
              <a:rPr lang="en-US" altLang="zh-CN" sz="2400" dirty="0">
                <a:latin typeface="微软雅黑" panose="020B0503020204020204" charset="-122"/>
                <a:ea typeface="微软雅黑" panose="020B0503020204020204" charset="-122"/>
              </a:rPr>
              <a:t>OSI</a:t>
            </a:r>
            <a:r>
              <a:rPr lang="zh-CN" altLang="en-US" sz="2400" dirty="0">
                <a:latin typeface="微软雅黑" panose="020B0503020204020204" charset="-122"/>
                <a:ea typeface="微软雅黑" panose="020B0503020204020204" charset="-122"/>
              </a:rPr>
              <a:t>参考模型（</a:t>
            </a:r>
            <a:r>
              <a:rPr lang="en-US" altLang="zh-CN" sz="2400" dirty="0">
                <a:latin typeface="微软雅黑" panose="020B0503020204020204" charset="-122"/>
                <a:ea typeface="微软雅黑" panose="020B0503020204020204" charset="-122"/>
              </a:rPr>
              <a:t>7</a:t>
            </a:r>
            <a:r>
              <a:rPr lang="zh-CN" altLang="en-US" sz="2400" dirty="0">
                <a:latin typeface="微软雅黑" panose="020B0503020204020204" charset="-122"/>
                <a:ea typeface="微软雅黑" panose="020B0503020204020204" charset="-122"/>
              </a:rPr>
              <a:t>层）</a:t>
            </a:r>
          </a:p>
        </p:txBody>
      </p:sp>
      <p:sp>
        <p:nvSpPr>
          <p:cNvPr id="6" name="左大括号 5"/>
          <p:cNvSpPr/>
          <p:nvPr/>
        </p:nvSpPr>
        <p:spPr>
          <a:xfrm>
            <a:off x="3877019" y="4251337"/>
            <a:ext cx="518354" cy="254702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2400">
              <a:latin typeface="Microsoft YaHei" charset="-122"/>
              <a:ea typeface="Microsoft YaHei" charset="-122"/>
              <a:cs typeface="Microsoft YaHei" charset="-122"/>
            </a:endParaRPr>
          </a:p>
        </p:txBody>
      </p:sp>
      <p:sp>
        <p:nvSpPr>
          <p:cNvPr id="7" name="TextBox 1"/>
          <p:cNvSpPr txBox="1"/>
          <p:nvPr/>
        </p:nvSpPr>
        <p:spPr>
          <a:xfrm>
            <a:off x="4395373" y="5078609"/>
            <a:ext cx="3436662" cy="646331"/>
          </a:xfrm>
          <a:prstGeom prst="rect">
            <a:avLst/>
          </a:prstGeom>
          <a:noFill/>
          <a:ln>
            <a:solidFill>
              <a:schemeClr val="tx1"/>
            </a:solidFill>
          </a:ln>
        </p:spPr>
        <p:txBody>
          <a:bodyPr wrap="square" rtlCol="0">
            <a:spAutoFit/>
          </a:bodyPr>
          <a:lstStyle/>
          <a:p>
            <a:pPr>
              <a:lnSpc>
                <a:spcPct val="150000"/>
              </a:lnSpc>
            </a:pPr>
            <a:r>
              <a:rPr lang="en-US" altLang="zh-CN" sz="2400" dirty="0">
                <a:latin typeface="微软雅黑" panose="020B0503020204020204" charset="-122"/>
                <a:ea typeface="微软雅黑" panose="020B0503020204020204" charset="-122"/>
              </a:rPr>
              <a:t>TCP/IP</a:t>
            </a:r>
            <a:r>
              <a:rPr lang="zh-CN" altLang="en-US" sz="2400" dirty="0">
                <a:latin typeface="微软雅黑" panose="020B0503020204020204" charset="-122"/>
                <a:ea typeface="微软雅黑" panose="020B0503020204020204" charset="-122"/>
              </a:rPr>
              <a:t>参考模型（</a:t>
            </a:r>
            <a:r>
              <a:rPr lang="en-US" altLang="zh-CN" sz="2400" dirty="0">
                <a:latin typeface="微软雅黑" panose="020B0503020204020204" charset="-122"/>
                <a:ea typeface="微软雅黑" panose="020B0503020204020204" charset="-122"/>
              </a:rPr>
              <a:t>4</a:t>
            </a:r>
            <a:r>
              <a:rPr lang="zh-CN" altLang="en-US" sz="2400" dirty="0">
                <a:latin typeface="微软雅黑" panose="020B0503020204020204" charset="-122"/>
                <a:ea typeface="微软雅黑" panose="020B0503020204020204" charset="-122"/>
              </a:rPr>
              <a:t>层）</a:t>
            </a:r>
          </a:p>
        </p:txBody>
      </p:sp>
      <p:sp>
        <p:nvSpPr>
          <p:cNvPr id="8" name="TextBox 1"/>
          <p:cNvSpPr txBox="1"/>
          <p:nvPr/>
        </p:nvSpPr>
        <p:spPr>
          <a:xfrm>
            <a:off x="4395373" y="6152032"/>
            <a:ext cx="3436662" cy="646331"/>
          </a:xfrm>
          <a:prstGeom prst="rect">
            <a:avLst/>
          </a:prstGeom>
          <a:solidFill>
            <a:schemeClr val="bg1"/>
          </a:solidFill>
          <a:ln>
            <a:solidFill>
              <a:schemeClr val="tx1"/>
            </a:solidFill>
          </a:ln>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rPr>
              <a:t>五层参考模型（</a:t>
            </a:r>
            <a:r>
              <a:rPr lang="en-US" altLang="zh-CN" sz="2400" dirty="0">
                <a:latin typeface="微软雅黑" panose="020B0503020204020204" charset="-122"/>
                <a:ea typeface="微软雅黑" panose="020B0503020204020204" charset="-122"/>
              </a:rPr>
              <a:t>5</a:t>
            </a:r>
            <a:r>
              <a:rPr lang="zh-CN" altLang="en-US" sz="2400" dirty="0">
                <a:latin typeface="微软雅黑" panose="020B0503020204020204" charset="-122"/>
                <a:ea typeface="微软雅黑" panose="020B0503020204020204" charset="-122"/>
              </a:rPr>
              <a:t>层）</a:t>
            </a:r>
          </a:p>
        </p:txBody>
      </p:sp>
    </p:spTree>
    <p:extLst>
      <p:ext uri="{BB962C8B-B14F-4D97-AF65-F5344CB8AC3E}">
        <p14:creationId xmlns:p14="http://schemas.microsoft.com/office/powerpoint/2010/main" val="1427959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6" name="文本框 5"/>
          <p:cNvSpPr txBox="1"/>
          <p:nvPr/>
        </p:nvSpPr>
        <p:spPr>
          <a:xfrm>
            <a:off x="892010" y="3311580"/>
            <a:ext cx="2168525" cy="746760"/>
          </a:xfrm>
          <a:prstGeom prst="rect">
            <a:avLst/>
          </a:prstGeom>
          <a:noFill/>
        </p:spPr>
        <p:txBody>
          <a:bodyPr wrap="square" rtlCol="0">
            <a:spAutoFit/>
          </a:bodyPr>
          <a:lstStyle/>
          <a:p>
            <a:r>
              <a:rPr lang="en-US" altLang="zh-CN" sz="2130"/>
              <a:t> </a:t>
            </a:r>
            <a:r>
              <a:rPr lang="zh-CN" altLang="en-US" sz="2125" dirty="0">
                <a:sym typeface="+mn-ea"/>
              </a:rPr>
              <a:t>计算机网络概述</a:t>
            </a:r>
            <a:endParaRPr lang="zh-CN" altLang="en-US" sz="2125" dirty="0">
              <a:solidFill>
                <a:schemeClr val="tx1"/>
              </a:solidFill>
            </a:endParaRPr>
          </a:p>
          <a:p>
            <a:endParaRPr lang="zh-CN" altLang="en-US" sz="2130" dirty="0"/>
          </a:p>
        </p:txBody>
      </p:sp>
      <p:sp>
        <p:nvSpPr>
          <p:cNvPr id="7" name="文本框 6"/>
          <p:cNvSpPr txBox="1"/>
          <p:nvPr/>
        </p:nvSpPr>
        <p:spPr>
          <a:xfrm>
            <a:off x="3177375" y="1744400"/>
            <a:ext cx="5137150" cy="4023360"/>
          </a:xfrm>
          <a:prstGeom prst="rect">
            <a:avLst/>
          </a:prstGeom>
          <a:noFill/>
        </p:spPr>
        <p:txBody>
          <a:bodyPr wrap="square" rtlCol="0">
            <a:spAutoFit/>
          </a:bodyPr>
          <a:lstStyle/>
          <a:p>
            <a:r>
              <a:rPr lang="zh-CN" altLang="en-US" sz="2130">
                <a:solidFill>
                  <a:srgbClr val="FF0000"/>
                </a:solidFill>
              </a:rPr>
              <a:t>第一节 计算机网络基本概念</a:t>
            </a:r>
            <a:endParaRPr lang="zh-CN" altLang="en-US" sz="2130">
              <a:solidFill>
                <a:schemeClr val="tx1"/>
              </a:solidFill>
            </a:endParaRPr>
          </a:p>
          <a:p>
            <a:endParaRPr lang="zh-CN" altLang="en-US" sz="2130"/>
          </a:p>
          <a:p>
            <a:r>
              <a:rPr lang="zh-CN" altLang="en-US" sz="2130"/>
              <a:t>第二节 计算机网络结构</a:t>
            </a:r>
          </a:p>
          <a:p>
            <a:endParaRPr lang="zh-CN" altLang="en-US" sz="2130"/>
          </a:p>
          <a:p>
            <a:r>
              <a:rPr lang="zh-CN" altLang="en-US" sz="2130"/>
              <a:t>第三节 数据交换技术</a:t>
            </a:r>
          </a:p>
          <a:p>
            <a:endParaRPr lang="zh-CN" altLang="en-US" sz="2130"/>
          </a:p>
          <a:p>
            <a:r>
              <a:rPr lang="zh-CN" altLang="en-US" sz="2130"/>
              <a:t>第四节 计算机网络性能</a:t>
            </a:r>
          </a:p>
          <a:p>
            <a:endParaRPr lang="zh-CN" altLang="en-US" sz="2130"/>
          </a:p>
          <a:p>
            <a:r>
              <a:rPr lang="zh-CN" altLang="en-US" sz="2130"/>
              <a:t>第五节 计算机网络体系结构</a:t>
            </a:r>
          </a:p>
          <a:p>
            <a:endParaRPr lang="zh-CN" altLang="en-US" sz="2130"/>
          </a:p>
          <a:p>
            <a:r>
              <a:rPr lang="zh-CN" altLang="en-US" sz="2130"/>
              <a:t>第六节 计算机网络与因特网发展简史</a:t>
            </a:r>
          </a:p>
          <a:p>
            <a:endParaRPr lang="zh-CN" altLang="en-US" sz="2130"/>
          </a:p>
        </p:txBody>
      </p:sp>
      <p:sp>
        <p:nvSpPr>
          <p:cNvPr id="2" name="左大括号 1"/>
          <p:cNvSpPr/>
          <p:nvPr/>
        </p:nvSpPr>
        <p:spPr>
          <a:xfrm>
            <a:off x="3060535" y="1835205"/>
            <a:ext cx="116840" cy="339534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5" name="左大括号 4"/>
          <p:cNvSpPr/>
          <p:nvPr/>
        </p:nvSpPr>
        <p:spPr>
          <a:xfrm>
            <a:off x="6722478" y="959358"/>
            <a:ext cx="524178" cy="205602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8" name="文本框 7"/>
          <p:cNvSpPr txBox="1"/>
          <p:nvPr/>
        </p:nvSpPr>
        <p:spPr>
          <a:xfrm>
            <a:off x="7567165" y="833206"/>
            <a:ext cx="3564661" cy="2308324"/>
          </a:xfrm>
          <a:prstGeom prst="rect">
            <a:avLst/>
          </a:prstGeom>
          <a:noFill/>
        </p:spPr>
        <p:txBody>
          <a:bodyPr wrap="square" rtlCol="0">
            <a:spAutoFit/>
          </a:bodyPr>
          <a:lstStyle/>
          <a:p>
            <a:pPr fontAlgn="auto">
              <a:lnSpc>
                <a:spcPct val="150000"/>
              </a:lnSpc>
            </a:pPr>
            <a:r>
              <a:rPr lang="zh-CN" altLang="en-US" sz="2400" dirty="0">
                <a:solidFill>
                  <a:srgbClr val="FF0000"/>
                </a:solidFill>
              </a:rPr>
              <a:t>计算机网络的定义</a:t>
            </a:r>
            <a:endParaRPr lang="en-US" altLang="zh-CN" sz="2400" dirty="0">
              <a:solidFill>
                <a:srgbClr val="FF0000"/>
              </a:solidFill>
            </a:endParaRPr>
          </a:p>
          <a:p>
            <a:pPr fontAlgn="auto">
              <a:lnSpc>
                <a:spcPct val="150000"/>
              </a:lnSpc>
            </a:pPr>
            <a:r>
              <a:rPr lang="zh-CN" altLang="en-US" sz="2400" dirty="0"/>
              <a:t>协议的定义</a:t>
            </a:r>
            <a:endParaRPr lang="en-US" altLang="zh-CN" sz="2400" dirty="0"/>
          </a:p>
          <a:p>
            <a:pPr fontAlgn="auto">
              <a:lnSpc>
                <a:spcPct val="150000"/>
              </a:lnSpc>
            </a:pPr>
            <a:r>
              <a:rPr lang="zh-CN" altLang="en-US" sz="2400" dirty="0"/>
              <a:t>计算机网络的功能</a:t>
            </a:r>
            <a:endParaRPr lang="en-US" altLang="zh-CN" sz="2400" dirty="0">
              <a:solidFill>
                <a:schemeClr val="tx1"/>
              </a:solidFill>
            </a:endParaRPr>
          </a:p>
          <a:p>
            <a:pPr fontAlgn="auto">
              <a:lnSpc>
                <a:spcPct val="150000"/>
              </a:lnSpc>
            </a:pPr>
            <a:r>
              <a:rPr lang="zh-CN" altLang="en-US" sz="2400" dirty="0"/>
              <a:t>计算机网络的分类</a:t>
            </a:r>
            <a:endParaRPr lang="en-US" altLang="zh-CN" sz="2400" dirty="0">
              <a:solidFill>
                <a:schemeClr val="tx1"/>
              </a:solidFill>
            </a:endParaRPr>
          </a:p>
        </p:txBody>
      </p: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文本框 10"/>
          <p:cNvSpPr txBox="1"/>
          <p:nvPr/>
        </p:nvSpPr>
        <p:spPr>
          <a:xfrm>
            <a:off x="1" y="3217103"/>
            <a:ext cx="2503142" cy="400110"/>
          </a:xfrm>
          <a:prstGeom prst="rect">
            <a:avLst/>
          </a:prstGeom>
          <a:noFill/>
        </p:spPr>
        <p:txBody>
          <a:bodyPr wrap="square" rtlCol="0">
            <a:spAutoFit/>
          </a:bodyPr>
          <a:lstStyle/>
          <a:p>
            <a:r>
              <a:rPr lang="zh-CN" altLang="en-US" sz="2000">
                <a:latin typeface="Microsoft YaHei" charset="-122"/>
                <a:ea typeface="Microsoft YaHei" charset="-122"/>
                <a:cs typeface="Microsoft YaHei" charset="-122"/>
              </a:rPr>
              <a:t>计算机网络体系结构</a:t>
            </a:r>
          </a:p>
        </p:txBody>
      </p:sp>
      <p:sp>
        <p:nvSpPr>
          <p:cNvPr id="12" name="文本框 11"/>
          <p:cNvSpPr txBox="1"/>
          <p:nvPr/>
        </p:nvSpPr>
        <p:spPr>
          <a:xfrm>
            <a:off x="3021496" y="1259287"/>
            <a:ext cx="1114700" cy="4524315"/>
          </a:xfrm>
          <a:prstGeom prst="rect">
            <a:avLst/>
          </a:prstGeom>
          <a:noFill/>
        </p:spPr>
        <p:txBody>
          <a:bodyPr wrap="square" rtlCol="0">
            <a:spAutoFit/>
          </a:bodyPr>
          <a:lstStyle/>
          <a:p>
            <a:r>
              <a:rPr lang="zh-CN" altLang="en-US" sz="2400" dirty="0">
                <a:solidFill>
                  <a:schemeClr val="tx1"/>
                </a:solidFill>
                <a:latin typeface="Microsoft YaHei" charset="-122"/>
                <a:ea typeface="Microsoft YaHei" charset="-122"/>
                <a:cs typeface="Microsoft YaHei" charset="-122"/>
              </a:rPr>
              <a:t>概念</a:t>
            </a:r>
            <a:endParaRPr lang="en-US" altLang="zh-CN" sz="2400" dirty="0">
              <a:solidFill>
                <a:schemeClr val="tx1"/>
              </a:solidFill>
              <a:latin typeface="Microsoft YaHei" charset="-122"/>
              <a:ea typeface="Microsoft YaHei" charset="-122"/>
              <a:cs typeface="Microsoft YaHei" charset="-122"/>
            </a:endParaRPr>
          </a:p>
          <a:p>
            <a:endParaRPr lang="en-US" altLang="zh-CN" sz="2400" dirty="0">
              <a:latin typeface="Microsoft YaHei" charset="-122"/>
              <a:ea typeface="Microsoft YaHei" charset="-122"/>
              <a:cs typeface="Microsoft YaHei" charset="-122"/>
            </a:endParaRPr>
          </a:p>
          <a:p>
            <a:endParaRPr lang="en-US" altLang="zh-CN" sz="2400" dirty="0">
              <a:solidFill>
                <a:schemeClr val="tx1"/>
              </a:solidFill>
              <a:latin typeface="Microsoft YaHei" charset="-122"/>
              <a:ea typeface="Microsoft YaHei" charset="-122"/>
              <a:cs typeface="Microsoft YaHei" charset="-122"/>
            </a:endParaRPr>
          </a:p>
          <a:p>
            <a:endParaRPr lang="en-US" altLang="zh-CN" sz="2400" dirty="0">
              <a:latin typeface="Microsoft YaHei" charset="-122"/>
              <a:ea typeface="Microsoft YaHei" charset="-122"/>
              <a:cs typeface="Microsoft YaHei" charset="-122"/>
            </a:endParaRPr>
          </a:p>
          <a:p>
            <a:endParaRPr lang="en-US" altLang="zh-CN" sz="2400" dirty="0">
              <a:solidFill>
                <a:schemeClr val="tx1"/>
              </a:solidFill>
              <a:latin typeface="Microsoft YaHei" charset="-122"/>
              <a:ea typeface="Microsoft YaHei" charset="-122"/>
              <a:cs typeface="Microsoft YaHei" charset="-122"/>
            </a:endParaRPr>
          </a:p>
          <a:p>
            <a:endParaRPr lang="en-US" altLang="zh-CN" sz="2400" dirty="0">
              <a:latin typeface="Microsoft YaHei" charset="-122"/>
              <a:ea typeface="Microsoft YaHei" charset="-122"/>
              <a:cs typeface="Microsoft YaHei" charset="-122"/>
            </a:endParaRPr>
          </a:p>
          <a:p>
            <a:endParaRPr lang="en-US" altLang="zh-CN" sz="2400" dirty="0">
              <a:solidFill>
                <a:schemeClr val="tx1"/>
              </a:solidFill>
              <a:latin typeface="Microsoft YaHei" charset="-122"/>
              <a:ea typeface="Microsoft YaHei" charset="-122"/>
              <a:cs typeface="Microsoft YaHei" charset="-122"/>
            </a:endParaRPr>
          </a:p>
          <a:p>
            <a:endParaRPr lang="en-US" altLang="zh-CN" sz="2400" dirty="0">
              <a:latin typeface="Microsoft YaHei" charset="-122"/>
              <a:ea typeface="Microsoft YaHei" charset="-122"/>
              <a:cs typeface="Microsoft YaHei" charset="-122"/>
            </a:endParaRPr>
          </a:p>
          <a:p>
            <a:endParaRPr lang="en-US" altLang="zh-CN" sz="2400" dirty="0">
              <a:solidFill>
                <a:schemeClr val="tx1"/>
              </a:solidFill>
              <a:latin typeface="Microsoft YaHei" charset="-122"/>
              <a:ea typeface="Microsoft YaHei" charset="-122"/>
              <a:cs typeface="Microsoft YaHei" charset="-122"/>
            </a:endParaRPr>
          </a:p>
          <a:p>
            <a:endParaRPr lang="en-US" altLang="zh-CN" sz="2400" dirty="0">
              <a:latin typeface="Microsoft YaHei" charset="-122"/>
              <a:ea typeface="Microsoft YaHei" charset="-122"/>
              <a:cs typeface="Microsoft YaHei" charset="-122"/>
            </a:endParaRPr>
          </a:p>
          <a:p>
            <a:endParaRPr lang="en-US" altLang="zh-CN" sz="2400" dirty="0">
              <a:solidFill>
                <a:schemeClr val="tx1"/>
              </a:solidFill>
              <a:latin typeface="Microsoft YaHei" charset="-122"/>
              <a:ea typeface="Microsoft YaHei" charset="-122"/>
              <a:cs typeface="Microsoft YaHei" charset="-122"/>
            </a:endParaRPr>
          </a:p>
          <a:p>
            <a:r>
              <a:rPr lang="zh-CN" altLang="en-US" sz="2400" dirty="0">
                <a:latin typeface="Microsoft YaHei" charset="-122"/>
                <a:ea typeface="Microsoft YaHei" charset="-122"/>
                <a:cs typeface="Microsoft YaHei" charset="-122"/>
              </a:rPr>
              <a:t>分类</a:t>
            </a:r>
            <a:endParaRPr lang="en-US" altLang="zh-CN" sz="2400" dirty="0">
              <a:solidFill>
                <a:schemeClr val="tx1"/>
              </a:solidFill>
              <a:latin typeface="Microsoft YaHei" charset="-122"/>
              <a:ea typeface="Microsoft YaHei" charset="-122"/>
              <a:cs typeface="Microsoft YaHei" charset="-122"/>
            </a:endParaRPr>
          </a:p>
        </p:txBody>
      </p:sp>
      <p:sp>
        <p:nvSpPr>
          <p:cNvPr id="14" name="左大括号 13"/>
          <p:cNvSpPr/>
          <p:nvPr/>
        </p:nvSpPr>
        <p:spPr>
          <a:xfrm>
            <a:off x="2503142" y="1186235"/>
            <a:ext cx="518354" cy="453870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2400">
              <a:latin typeface="Microsoft YaHei" charset="-122"/>
              <a:ea typeface="Microsoft YaHei" charset="-122"/>
              <a:cs typeface="Microsoft YaHei" charset="-122"/>
            </a:endParaRPr>
          </a:p>
        </p:txBody>
      </p:sp>
      <p:sp>
        <p:nvSpPr>
          <p:cNvPr id="5" name="TextBox 1"/>
          <p:cNvSpPr txBox="1"/>
          <p:nvPr/>
        </p:nvSpPr>
        <p:spPr>
          <a:xfrm>
            <a:off x="4395373" y="4068582"/>
            <a:ext cx="3436662" cy="581057"/>
          </a:xfrm>
          <a:prstGeom prst="rect">
            <a:avLst/>
          </a:prstGeom>
          <a:noFill/>
          <a:ln>
            <a:solidFill>
              <a:schemeClr val="tx1"/>
            </a:solidFill>
          </a:ln>
        </p:spPr>
        <p:txBody>
          <a:bodyPr wrap="square" rtlCol="0">
            <a:spAutoFit/>
          </a:bodyPr>
          <a:lstStyle/>
          <a:p>
            <a:pPr>
              <a:lnSpc>
                <a:spcPct val="150000"/>
              </a:lnSpc>
            </a:pPr>
            <a:r>
              <a:rPr lang="en-US" altLang="zh-CN" sz="2400" dirty="0">
                <a:solidFill>
                  <a:srgbClr val="FF0000"/>
                </a:solidFill>
                <a:latin typeface="微软雅黑" panose="020B0503020204020204" charset="-122"/>
                <a:ea typeface="微软雅黑" panose="020B0503020204020204" charset="-122"/>
              </a:rPr>
              <a:t>OSI</a:t>
            </a:r>
            <a:r>
              <a:rPr lang="zh-CN" altLang="en-US" sz="2400" dirty="0">
                <a:solidFill>
                  <a:srgbClr val="FF0000"/>
                </a:solidFill>
                <a:latin typeface="微软雅黑" panose="020B0503020204020204" charset="-122"/>
                <a:ea typeface="微软雅黑" panose="020B0503020204020204" charset="-122"/>
              </a:rPr>
              <a:t>参考模型（</a:t>
            </a:r>
            <a:r>
              <a:rPr lang="en-US" altLang="zh-CN" sz="2400" dirty="0">
                <a:solidFill>
                  <a:srgbClr val="FF0000"/>
                </a:solidFill>
                <a:latin typeface="微软雅黑" panose="020B0503020204020204" charset="-122"/>
                <a:ea typeface="微软雅黑" panose="020B0503020204020204" charset="-122"/>
              </a:rPr>
              <a:t>7</a:t>
            </a:r>
            <a:r>
              <a:rPr lang="zh-CN" altLang="en-US" sz="2400" dirty="0">
                <a:solidFill>
                  <a:srgbClr val="FF0000"/>
                </a:solidFill>
                <a:latin typeface="微软雅黑" panose="020B0503020204020204" charset="-122"/>
                <a:ea typeface="微软雅黑" panose="020B0503020204020204" charset="-122"/>
              </a:rPr>
              <a:t>层）</a:t>
            </a:r>
          </a:p>
        </p:txBody>
      </p:sp>
      <p:sp>
        <p:nvSpPr>
          <p:cNvPr id="6" name="左大括号 5"/>
          <p:cNvSpPr/>
          <p:nvPr/>
        </p:nvSpPr>
        <p:spPr>
          <a:xfrm>
            <a:off x="3877019" y="4251337"/>
            <a:ext cx="518354" cy="254702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2400">
              <a:latin typeface="Microsoft YaHei" charset="-122"/>
              <a:ea typeface="Microsoft YaHei" charset="-122"/>
              <a:cs typeface="Microsoft YaHei" charset="-122"/>
            </a:endParaRPr>
          </a:p>
        </p:txBody>
      </p:sp>
      <p:sp>
        <p:nvSpPr>
          <p:cNvPr id="7" name="TextBox 1"/>
          <p:cNvSpPr txBox="1"/>
          <p:nvPr/>
        </p:nvSpPr>
        <p:spPr>
          <a:xfrm>
            <a:off x="4395373" y="5078609"/>
            <a:ext cx="3436662" cy="646331"/>
          </a:xfrm>
          <a:prstGeom prst="rect">
            <a:avLst/>
          </a:prstGeom>
          <a:noFill/>
          <a:ln>
            <a:solidFill>
              <a:schemeClr val="tx1"/>
            </a:solidFill>
          </a:ln>
        </p:spPr>
        <p:txBody>
          <a:bodyPr wrap="square" rtlCol="0">
            <a:spAutoFit/>
          </a:bodyPr>
          <a:lstStyle/>
          <a:p>
            <a:pPr>
              <a:lnSpc>
                <a:spcPct val="150000"/>
              </a:lnSpc>
            </a:pPr>
            <a:r>
              <a:rPr lang="en-US" altLang="zh-CN" sz="2400" dirty="0">
                <a:latin typeface="微软雅黑" panose="020B0503020204020204" charset="-122"/>
                <a:ea typeface="微软雅黑" panose="020B0503020204020204" charset="-122"/>
              </a:rPr>
              <a:t>TCP/IP</a:t>
            </a:r>
            <a:r>
              <a:rPr lang="zh-CN" altLang="en-US" sz="2400" dirty="0">
                <a:latin typeface="微软雅黑" panose="020B0503020204020204" charset="-122"/>
                <a:ea typeface="微软雅黑" panose="020B0503020204020204" charset="-122"/>
              </a:rPr>
              <a:t>参考模型（</a:t>
            </a:r>
            <a:r>
              <a:rPr lang="en-US" altLang="zh-CN" sz="2400" dirty="0">
                <a:latin typeface="微软雅黑" panose="020B0503020204020204" charset="-122"/>
                <a:ea typeface="微软雅黑" panose="020B0503020204020204" charset="-122"/>
              </a:rPr>
              <a:t>4</a:t>
            </a:r>
            <a:r>
              <a:rPr lang="zh-CN" altLang="en-US" sz="2400" dirty="0">
                <a:latin typeface="微软雅黑" panose="020B0503020204020204" charset="-122"/>
                <a:ea typeface="微软雅黑" panose="020B0503020204020204" charset="-122"/>
              </a:rPr>
              <a:t>层）</a:t>
            </a:r>
          </a:p>
        </p:txBody>
      </p:sp>
      <p:sp>
        <p:nvSpPr>
          <p:cNvPr id="8" name="TextBox 1"/>
          <p:cNvSpPr txBox="1"/>
          <p:nvPr/>
        </p:nvSpPr>
        <p:spPr>
          <a:xfrm>
            <a:off x="4395373" y="6152032"/>
            <a:ext cx="3436662" cy="646331"/>
          </a:xfrm>
          <a:prstGeom prst="rect">
            <a:avLst/>
          </a:prstGeom>
          <a:solidFill>
            <a:schemeClr val="bg1"/>
          </a:solidFill>
          <a:ln>
            <a:solidFill>
              <a:schemeClr val="tx1"/>
            </a:solidFill>
          </a:ln>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rPr>
              <a:t>五层参考模型（</a:t>
            </a:r>
            <a:r>
              <a:rPr lang="en-US" altLang="zh-CN" sz="2400" dirty="0">
                <a:latin typeface="微软雅黑" panose="020B0503020204020204" charset="-122"/>
                <a:ea typeface="微软雅黑" panose="020B0503020204020204" charset="-122"/>
              </a:rPr>
              <a:t>5</a:t>
            </a:r>
            <a:r>
              <a:rPr lang="zh-CN" altLang="en-US" sz="2400" dirty="0">
                <a:latin typeface="微软雅黑" panose="020B0503020204020204" charset="-122"/>
                <a:ea typeface="微软雅黑" panose="020B0503020204020204" charset="-122"/>
              </a:rPr>
              <a:t>层）</a:t>
            </a:r>
          </a:p>
        </p:txBody>
      </p:sp>
    </p:spTree>
    <p:extLst>
      <p:ext uri="{BB962C8B-B14F-4D97-AF65-F5344CB8AC3E}">
        <p14:creationId xmlns:p14="http://schemas.microsoft.com/office/powerpoint/2010/main" val="4469509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extBox 11"/>
          <p:cNvSpPr txBox="1"/>
          <p:nvPr/>
        </p:nvSpPr>
        <p:spPr>
          <a:xfrm>
            <a:off x="214562" y="423732"/>
            <a:ext cx="9406516" cy="581057"/>
          </a:xfrm>
          <a:prstGeom prst="rect">
            <a:avLst/>
          </a:prstGeom>
          <a:noFill/>
        </p:spPr>
        <p:txBody>
          <a:bodyPr wrap="square" rtlCol="0">
            <a:spAutoFit/>
          </a:bodyPr>
          <a:lstStyle/>
          <a:p>
            <a:pPr>
              <a:lnSpc>
                <a:spcPct val="150000"/>
              </a:lnSpc>
            </a:pPr>
            <a:r>
              <a:rPr lang="zh-CN" altLang="en-US" sz="2400" b="1" dirty="0">
                <a:latin typeface="微软雅黑" panose="020B0503020204020204" charset="-122"/>
                <a:ea typeface="微软雅黑" panose="020B0503020204020204" charset="-122"/>
              </a:rPr>
              <a:t>开放系统互连（</a:t>
            </a:r>
            <a:r>
              <a:rPr lang="en-US" altLang="zh-CN" sz="2400" b="1" dirty="0">
                <a:latin typeface="微软雅黑" panose="020B0503020204020204" charset="-122"/>
                <a:ea typeface="微软雅黑" panose="020B0503020204020204" charset="-122"/>
              </a:rPr>
              <a:t>Open System Interconnection</a:t>
            </a:r>
            <a:r>
              <a:rPr lang="zh-CN" altLang="en-US" sz="2400" b="1" dirty="0">
                <a:latin typeface="微软雅黑" panose="020B0503020204020204" charset="-122"/>
                <a:ea typeface="微软雅黑" panose="020B0503020204020204" charset="-122"/>
              </a:rPr>
              <a:t>，</a:t>
            </a:r>
            <a:r>
              <a:rPr lang="en-US" altLang="zh-CN" sz="2400" b="1" dirty="0">
                <a:solidFill>
                  <a:schemeClr val="accent6"/>
                </a:solidFill>
                <a:latin typeface="微软雅黑" panose="020B0503020204020204" charset="-122"/>
                <a:ea typeface="微软雅黑" panose="020B0503020204020204" charset="-122"/>
              </a:rPr>
              <a:t> OSI </a:t>
            </a:r>
            <a:r>
              <a:rPr lang="zh-CN" altLang="en-US" sz="2400" b="1" dirty="0">
                <a:latin typeface="微软雅黑" panose="020B0503020204020204" charset="-122"/>
                <a:ea typeface="微软雅黑" panose="020B0503020204020204" charset="-122"/>
              </a:rPr>
              <a:t>）参考模型</a:t>
            </a:r>
          </a:p>
        </p:txBody>
      </p:sp>
      <p:sp>
        <p:nvSpPr>
          <p:cNvPr id="4" name="矩形 3"/>
          <p:cNvSpPr/>
          <p:nvPr/>
        </p:nvSpPr>
        <p:spPr>
          <a:xfrm>
            <a:off x="0" y="43693"/>
            <a:ext cx="1705916" cy="276999"/>
          </a:xfrm>
          <a:prstGeom prst="rect">
            <a:avLst/>
          </a:prstGeom>
        </p:spPr>
        <p:txBody>
          <a:bodyPr wrap="none">
            <a:spAutoFit/>
          </a:bodyPr>
          <a:lstStyle/>
          <a:p>
            <a:r>
              <a:rPr lang="en-US" altLang="zh-CN" sz="1200" dirty="0">
                <a:solidFill>
                  <a:schemeClr val="bg1"/>
                </a:solidFill>
                <a:latin typeface="Helvetica Neue For Number" charset="0"/>
              </a:rPr>
              <a:t>1.5.2</a:t>
            </a:r>
            <a:r>
              <a:rPr lang="zh-CN" altLang="en-US" sz="1200" dirty="0">
                <a:solidFill>
                  <a:schemeClr val="bg1"/>
                </a:solidFill>
                <a:latin typeface="Helvetica Neue For Number" charset="0"/>
              </a:rPr>
              <a:t>二、</a:t>
            </a:r>
            <a:r>
              <a:rPr lang="en-US" altLang="zh-CN" sz="1200" dirty="0">
                <a:solidFill>
                  <a:schemeClr val="bg1"/>
                </a:solidFill>
                <a:latin typeface="Helvetica Neue For Number" charset="0"/>
              </a:rPr>
              <a:t>OSI</a:t>
            </a:r>
            <a:r>
              <a:rPr lang="zh-CN" altLang="en-US" sz="1200" dirty="0">
                <a:solidFill>
                  <a:schemeClr val="bg1"/>
                </a:solidFill>
                <a:latin typeface="Helvetica Neue For Number" charset="0"/>
              </a:rPr>
              <a:t>参考模型</a:t>
            </a:r>
            <a:endParaRPr lang="zh-CN" altLang="en-US" sz="1200" dirty="0">
              <a:solidFill>
                <a:schemeClr val="bg1"/>
              </a:solidFill>
            </a:endParaRPr>
          </a:p>
        </p:txBody>
      </p:sp>
      <p:pic>
        <p:nvPicPr>
          <p:cNvPr id="14" name="图片 13"/>
          <p:cNvPicPr>
            <a:picLocks noChangeAspect="1"/>
          </p:cNvPicPr>
          <p:nvPr/>
        </p:nvPicPr>
        <p:blipFill>
          <a:blip r:embed="rId2"/>
          <a:stretch>
            <a:fillRect/>
          </a:stretch>
        </p:blipFill>
        <p:spPr>
          <a:xfrm>
            <a:off x="214562" y="1314448"/>
            <a:ext cx="3878276" cy="5165863"/>
          </a:xfrm>
          <a:prstGeom prst="rect">
            <a:avLst/>
          </a:prstGeom>
        </p:spPr>
      </p:pic>
      <p:sp>
        <p:nvSpPr>
          <p:cNvPr id="30" name="矩形 29"/>
          <p:cNvSpPr/>
          <p:nvPr/>
        </p:nvSpPr>
        <p:spPr>
          <a:xfrm>
            <a:off x="3854299" y="2004813"/>
            <a:ext cx="8099162" cy="3416320"/>
          </a:xfrm>
          <a:prstGeom prst="rect">
            <a:avLst/>
          </a:prstGeom>
        </p:spPr>
        <p:txBody>
          <a:bodyPr wrap="square">
            <a:spAutoFit/>
          </a:bodyPr>
          <a:lstStyle/>
          <a:p>
            <a:pPr>
              <a:lnSpc>
                <a:spcPct val="150000"/>
              </a:lnSpc>
            </a:pP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、数据在垂直的层次中</a:t>
            </a:r>
            <a:r>
              <a:rPr lang="zh-CN" altLang="en-US" sz="2400" dirty="0">
                <a:solidFill>
                  <a:srgbClr val="FF0000"/>
                </a:solidFill>
                <a:latin typeface="Microsoft YaHei" charset="-122"/>
                <a:ea typeface="Microsoft YaHei" charset="-122"/>
                <a:cs typeface="Microsoft YaHei" charset="-122"/>
              </a:rPr>
              <a:t>自上而下</a:t>
            </a:r>
            <a:r>
              <a:rPr lang="zh-CN" altLang="en-US" sz="2400" dirty="0">
                <a:latin typeface="Microsoft YaHei" charset="-122"/>
                <a:ea typeface="Microsoft YaHei" charset="-122"/>
                <a:cs typeface="Microsoft YaHei" charset="-122"/>
              </a:rPr>
              <a:t>地逐层传递。</a:t>
            </a:r>
            <a:endParaRPr lang="en-US" altLang="zh-CN" sz="2400" dirty="0">
              <a:latin typeface="Microsoft YaHei" charset="-122"/>
              <a:ea typeface="Microsoft YaHei" charset="-122"/>
              <a:cs typeface="Microsoft YaHei" charset="-122"/>
            </a:endParaRPr>
          </a:p>
          <a:p>
            <a:pPr>
              <a:lnSpc>
                <a:spcPct val="150000"/>
              </a:lnSpc>
            </a:pPr>
            <a:r>
              <a:rPr lang="en-US" altLang="zh-CN" sz="2400" dirty="0">
                <a:latin typeface="Microsoft YaHei" charset="-122"/>
                <a:ea typeface="Microsoft YaHei" charset="-122"/>
                <a:cs typeface="Microsoft YaHei" charset="-122"/>
                <a:sym typeface="+mn-ea"/>
              </a:rPr>
              <a:t>2</a:t>
            </a:r>
            <a:r>
              <a:rPr lang="zh-CN" altLang="en-US" sz="2400" dirty="0">
                <a:latin typeface="Microsoft YaHei" charset="-122"/>
                <a:ea typeface="Microsoft YaHei" charset="-122"/>
                <a:cs typeface="Microsoft YaHei" charset="-122"/>
                <a:sym typeface="+mn-ea"/>
              </a:rPr>
              <a:t>、对等层不直接进行通信，称为</a:t>
            </a:r>
            <a:r>
              <a:rPr lang="zh-CN" altLang="en-US" sz="2400" dirty="0">
                <a:solidFill>
                  <a:srgbClr val="FF0000"/>
                </a:solidFill>
                <a:latin typeface="Microsoft YaHei" charset="-122"/>
                <a:ea typeface="Microsoft YaHei" charset="-122"/>
                <a:cs typeface="Microsoft YaHei" charset="-122"/>
                <a:sym typeface="+mn-ea"/>
              </a:rPr>
              <a:t>虚拟通信。</a:t>
            </a:r>
            <a:endParaRPr lang="en-US" altLang="zh-CN" sz="2400" dirty="0">
              <a:solidFill>
                <a:srgbClr val="FF0000"/>
              </a:solidFill>
              <a:latin typeface="Microsoft YaHei" charset="-122"/>
              <a:ea typeface="Microsoft YaHei" charset="-122"/>
              <a:cs typeface="Microsoft YaHei" charset="-122"/>
              <a:sym typeface="+mn-ea"/>
            </a:endParaRPr>
          </a:p>
          <a:p>
            <a:pPr>
              <a:lnSpc>
                <a:spcPct val="150000"/>
              </a:lnSpc>
            </a:pPr>
            <a:r>
              <a:rPr lang="zh-CN" altLang="en-US" sz="2400" dirty="0">
                <a:latin typeface="Microsoft YaHei" charset="-122"/>
                <a:ea typeface="Microsoft YaHei" charset="-122"/>
                <a:cs typeface="Microsoft YaHei" charset="-122"/>
              </a:rPr>
              <a:t>     物理层的两个端点进行物理通信，称为</a:t>
            </a:r>
            <a:r>
              <a:rPr lang="zh-CN" altLang="en-US" sz="2400" dirty="0">
                <a:solidFill>
                  <a:srgbClr val="FF0000"/>
                </a:solidFill>
                <a:latin typeface="Microsoft YaHei" charset="-122"/>
                <a:ea typeface="Microsoft YaHei" charset="-122"/>
                <a:cs typeface="Microsoft YaHei" charset="-122"/>
              </a:rPr>
              <a:t>实通信。</a:t>
            </a:r>
            <a:endParaRPr lang="en-US" altLang="zh-CN" sz="2400" dirty="0">
              <a:solidFill>
                <a:srgbClr val="FF0000"/>
              </a:solidFill>
              <a:latin typeface="Microsoft YaHei" charset="-122"/>
              <a:ea typeface="Microsoft YaHei" charset="-122"/>
              <a:cs typeface="Microsoft YaHei" charset="-122"/>
            </a:endParaRPr>
          </a:p>
          <a:p>
            <a:pPr>
              <a:lnSpc>
                <a:spcPct val="150000"/>
              </a:lnSpc>
            </a:pPr>
            <a:r>
              <a:rPr lang="en-US" altLang="zh-CN" sz="2400" dirty="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、中间系统通常只实现</a:t>
            </a:r>
            <a:r>
              <a:rPr lang="zh-CN" altLang="en-US" sz="2400" dirty="0">
                <a:solidFill>
                  <a:srgbClr val="FF0000"/>
                </a:solidFill>
                <a:latin typeface="Microsoft YaHei" charset="-122"/>
                <a:ea typeface="Microsoft YaHei" charset="-122"/>
                <a:cs typeface="Microsoft YaHei" charset="-122"/>
              </a:rPr>
              <a:t>物理层</a:t>
            </a:r>
            <a:r>
              <a:rPr lang="zh-CN" altLang="en-US" sz="2400" dirty="0">
                <a:solidFill>
                  <a:srgbClr val="202020"/>
                </a:solidFill>
                <a:latin typeface="Microsoft YaHei" charset="-122"/>
                <a:ea typeface="Microsoft YaHei" charset="-122"/>
                <a:cs typeface="Microsoft YaHei" charset="-122"/>
              </a:rPr>
              <a:t>、</a:t>
            </a:r>
            <a:r>
              <a:rPr lang="zh-CN" altLang="en-US" sz="2400" dirty="0">
                <a:solidFill>
                  <a:srgbClr val="FF0000"/>
                </a:solidFill>
                <a:latin typeface="Microsoft YaHei" charset="-122"/>
                <a:ea typeface="Microsoft YaHei" charset="-122"/>
                <a:cs typeface="Microsoft YaHei" charset="-122"/>
              </a:rPr>
              <a:t>数据链路层</a:t>
            </a:r>
            <a:r>
              <a:rPr lang="zh-CN" altLang="en-US" sz="2400" dirty="0">
                <a:solidFill>
                  <a:srgbClr val="202020"/>
                </a:solidFill>
                <a:latin typeface="Microsoft YaHei" charset="-122"/>
                <a:ea typeface="Microsoft YaHei" charset="-122"/>
                <a:cs typeface="Microsoft YaHei" charset="-122"/>
              </a:rPr>
              <a:t>和</a:t>
            </a:r>
            <a:r>
              <a:rPr lang="zh-CN" altLang="en-US" sz="2400" dirty="0">
                <a:solidFill>
                  <a:srgbClr val="FF0000"/>
                </a:solidFill>
                <a:latin typeface="Microsoft YaHei" charset="-122"/>
                <a:ea typeface="Microsoft YaHei" charset="-122"/>
                <a:cs typeface="Microsoft YaHei" charset="-122"/>
              </a:rPr>
              <a:t>网络层</a:t>
            </a:r>
            <a:r>
              <a:rPr lang="zh-CN" altLang="en-US" sz="2400" dirty="0">
                <a:solidFill>
                  <a:srgbClr val="202020"/>
                </a:solidFill>
                <a:latin typeface="Microsoft YaHei" charset="-122"/>
                <a:ea typeface="Microsoft YaHei" charset="-122"/>
                <a:cs typeface="Microsoft YaHei" charset="-122"/>
              </a:rPr>
              <a:t>功能。</a:t>
            </a:r>
            <a:endParaRPr lang="en-US" altLang="zh-CN" sz="2400" dirty="0">
              <a:solidFill>
                <a:srgbClr val="202020"/>
              </a:solidFill>
              <a:latin typeface="Microsoft YaHei" charset="-122"/>
              <a:ea typeface="Microsoft YaHei" charset="-122"/>
              <a:cs typeface="Microsoft YaHei" charset="-122"/>
            </a:endParaRPr>
          </a:p>
          <a:p>
            <a:pPr>
              <a:lnSpc>
                <a:spcPct val="150000"/>
              </a:lnSpc>
            </a:pPr>
            <a:r>
              <a:rPr lang="zh-CN" altLang="en-US" sz="2400" dirty="0">
                <a:solidFill>
                  <a:srgbClr val="FF0000"/>
                </a:solidFill>
                <a:latin typeface="Microsoft YaHei" charset="-122"/>
                <a:ea typeface="Microsoft YaHei" charset="-122"/>
                <a:cs typeface="Microsoft YaHei" charset="-122"/>
              </a:rPr>
              <a:t>        结点</a:t>
            </a:r>
            <a:r>
              <a:rPr lang="zh-CN" altLang="en-US" sz="2400" dirty="0">
                <a:solidFill>
                  <a:srgbClr val="202020"/>
                </a:solidFill>
                <a:latin typeface="Microsoft YaHei" charset="-122"/>
                <a:ea typeface="Microsoft YaHei" charset="-122"/>
                <a:cs typeface="Microsoft YaHei" charset="-122"/>
              </a:rPr>
              <a:t>到</a:t>
            </a:r>
            <a:r>
              <a:rPr lang="zh-CN" altLang="en-US" sz="2400" dirty="0">
                <a:solidFill>
                  <a:srgbClr val="FF0000"/>
                </a:solidFill>
                <a:latin typeface="Microsoft YaHei" charset="-122"/>
                <a:ea typeface="Microsoft YaHei" charset="-122"/>
                <a:cs typeface="Microsoft YaHei" charset="-122"/>
              </a:rPr>
              <a:t>结点层：</a:t>
            </a:r>
            <a:r>
              <a:rPr lang="zh-CN" altLang="en-US" sz="2400" dirty="0">
                <a:latin typeface="Microsoft YaHei" charset="-122"/>
                <a:ea typeface="Microsoft YaHei" charset="-122"/>
                <a:cs typeface="Microsoft YaHei" charset="-122"/>
              </a:rPr>
              <a:t>物理层、数据链路层、网络层；</a:t>
            </a:r>
            <a:endParaRPr lang="en-US" altLang="zh-CN" sz="2400" dirty="0">
              <a:latin typeface="Microsoft YaHei" charset="-122"/>
              <a:ea typeface="Microsoft YaHei" charset="-122"/>
              <a:cs typeface="Microsoft YaHei" charset="-122"/>
            </a:endParaRPr>
          </a:p>
          <a:p>
            <a:pPr>
              <a:lnSpc>
                <a:spcPct val="150000"/>
              </a:lnSpc>
            </a:pPr>
            <a:r>
              <a:rPr lang="zh-CN" altLang="en-US" sz="2400" dirty="0">
                <a:solidFill>
                  <a:srgbClr val="FF0000"/>
                </a:solidFill>
                <a:latin typeface="Microsoft YaHei" charset="-122"/>
                <a:ea typeface="Microsoft YaHei" charset="-122"/>
                <a:cs typeface="Microsoft YaHei" charset="-122"/>
              </a:rPr>
              <a:t>        端</a:t>
            </a:r>
            <a:r>
              <a:rPr lang="zh-CN" altLang="en-US" sz="2400" dirty="0">
                <a:latin typeface="Microsoft YaHei" charset="-122"/>
                <a:ea typeface="Microsoft YaHei" charset="-122"/>
                <a:cs typeface="Microsoft YaHei" charset="-122"/>
              </a:rPr>
              <a:t>到</a:t>
            </a:r>
            <a:r>
              <a:rPr lang="zh-CN" altLang="en-US" sz="2400" dirty="0">
                <a:solidFill>
                  <a:srgbClr val="FF0000"/>
                </a:solidFill>
                <a:latin typeface="Microsoft YaHei" charset="-122"/>
                <a:ea typeface="Microsoft YaHei" charset="-122"/>
                <a:cs typeface="Microsoft YaHei" charset="-122"/>
              </a:rPr>
              <a:t>端层：</a:t>
            </a:r>
            <a:r>
              <a:rPr lang="zh-CN" altLang="en-US" sz="2400" dirty="0">
                <a:latin typeface="Microsoft YaHei" charset="-122"/>
                <a:ea typeface="Microsoft YaHei" charset="-122"/>
                <a:cs typeface="Microsoft YaHei" charset="-122"/>
              </a:rPr>
              <a:t>传输层、会话层、表示层、应用层。</a:t>
            </a:r>
          </a:p>
        </p:txBody>
      </p:sp>
    </p:spTree>
    <p:extLst>
      <p:ext uri="{BB962C8B-B14F-4D97-AF65-F5344CB8AC3E}">
        <p14:creationId xmlns:p14="http://schemas.microsoft.com/office/powerpoint/2010/main" val="5748700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图片 16"/>
          <p:cNvPicPr>
            <a:picLocks noChangeAspect="1"/>
          </p:cNvPicPr>
          <p:nvPr/>
        </p:nvPicPr>
        <p:blipFill>
          <a:blip r:embed="rId2"/>
          <a:stretch>
            <a:fillRect/>
          </a:stretch>
        </p:blipFill>
        <p:spPr>
          <a:xfrm>
            <a:off x="3446780" y="5692140"/>
            <a:ext cx="628650" cy="267335"/>
          </a:xfrm>
          <a:prstGeom prst="rect">
            <a:avLst/>
          </a:prstGeom>
        </p:spPr>
      </p:pic>
      <p:pic>
        <p:nvPicPr>
          <p:cNvPr id="18" name="图片 17"/>
          <p:cNvPicPr>
            <a:picLocks noChangeAspect="1"/>
          </p:cNvPicPr>
          <p:nvPr/>
        </p:nvPicPr>
        <p:blipFill>
          <a:blip r:embed="rId3"/>
          <a:stretch>
            <a:fillRect/>
          </a:stretch>
        </p:blipFill>
        <p:spPr>
          <a:xfrm>
            <a:off x="3907790" y="5589905"/>
            <a:ext cx="3985260" cy="454025"/>
          </a:xfrm>
          <a:prstGeom prst="rect">
            <a:avLst/>
          </a:prstGeom>
        </p:spPr>
      </p:pic>
      <p:sp>
        <p:nvSpPr>
          <p:cNvPr id="12" name="TextBox 4"/>
          <p:cNvSpPr txBox="1"/>
          <p:nvPr/>
        </p:nvSpPr>
        <p:spPr>
          <a:xfrm>
            <a:off x="3446780" y="308847"/>
            <a:ext cx="8599446" cy="3970318"/>
          </a:xfrm>
          <a:prstGeom prst="rect">
            <a:avLst/>
          </a:prstGeom>
          <a:noFill/>
        </p:spPr>
        <p:txBody>
          <a:bodyPr wrap="square" rtlCol="0">
            <a:spAutoFit/>
          </a:bodyPr>
          <a:lstStyle/>
          <a:p>
            <a:pPr fontAlgn="auto">
              <a:lnSpc>
                <a:spcPct val="150000"/>
              </a:lnSpc>
            </a:pPr>
            <a:r>
              <a:rPr lang="en-US" altLang="zh-CN" sz="2400" dirty="0">
                <a:solidFill>
                  <a:srgbClr val="FF0000"/>
                </a:solidFill>
                <a:latin typeface="Microsoft YaHei" charset="-122"/>
                <a:ea typeface="Microsoft YaHei" charset="-122"/>
                <a:cs typeface="Microsoft YaHei" charset="-122"/>
              </a:rPr>
              <a:t>1</a:t>
            </a:r>
            <a:r>
              <a:rPr lang="zh-CN" altLang="en-US" sz="2400" dirty="0">
                <a:solidFill>
                  <a:srgbClr val="FF0000"/>
                </a:solidFill>
                <a:latin typeface="Microsoft YaHei" charset="-122"/>
                <a:ea typeface="Microsoft YaHei" charset="-122"/>
                <a:cs typeface="Microsoft YaHei" charset="-122"/>
              </a:rPr>
              <a:t>、数据单元</a:t>
            </a:r>
            <a:r>
              <a:rPr lang="zh-CN" altLang="en-US" sz="2400" dirty="0">
                <a:latin typeface="Microsoft YaHei" charset="-122"/>
                <a:ea typeface="Microsoft YaHei" charset="-122"/>
                <a:cs typeface="Microsoft YaHei" charset="-122"/>
              </a:rPr>
              <a:t>：在层的实体之间传送的比特组。</a:t>
            </a:r>
            <a:endParaRPr lang="en-US" altLang="zh-CN" sz="2400" dirty="0">
              <a:latin typeface="Microsoft YaHei" charset="-122"/>
              <a:ea typeface="Microsoft YaHei" charset="-122"/>
              <a:cs typeface="Microsoft YaHei" charset="-122"/>
            </a:endParaRPr>
          </a:p>
          <a:p>
            <a:pPr fontAlgn="auto">
              <a:lnSpc>
                <a:spcPct val="150000"/>
              </a:lnSpc>
            </a:pPr>
            <a:r>
              <a:rPr lang="zh-CN" altLang="en-US" sz="2400" dirty="0">
                <a:latin typeface="Microsoft YaHei" charset="-122"/>
                <a:ea typeface="Microsoft YaHei" charset="-122"/>
                <a:cs typeface="Microsoft YaHei" charset="-122"/>
              </a:rPr>
              <a:t>    对等层之间传输的数据单元：协议数据单元（</a:t>
            </a:r>
            <a:r>
              <a:rPr lang="en-US" altLang="zh-CN" sz="2400" dirty="0">
                <a:latin typeface="Microsoft YaHei" charset="-122"/>
                <a:ea typeface="Microsoft YaHei" charset="-122"/>
                <a:cs typeface="Microsoft YaHei" charset="-122"/>
              </a:rPr>
              <a:t>PDU</a:t>
            </a:r>
            <a:r>
              <a:rPr lang="zh-CN" altLang="en-US" sz="2400" dirty="0">
                <a:latin typeface="Microsoft YaHei" charset="-122"/>
                <a:ea typeface="Microsoft YaHei" charset="-122"/>
                <a:cs typeface="Microsoft YaHei" charset="-122"/>
              </a:rPr>
              <a:t>）</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应用层：报文</a:t>
            </a:r>
          </a:p>
          <a:p>
            <a:pPr>
              <a:lnSpc>
                <a:spcPct val="150000"/>
              </a:lnSpc>
            </a:pPr>
            <a:r>
              <a:rPr lang="zh-CN" altLang="en-US" sz="2400" dirty="0">
                <a:latin typeface="Microsoft YaHei" charset="-122"/>
                <a:ea typeface="Microsoft YaHei" charset="-122"/>
                <a:cs typeface="Microsoft YaHei" charset="-122"/>
              </a:rPr>
              <a:t>         传输层：数据段或报文段</a:t>
            </a:r>
          </a:p>
          <a:p>
            <a:pPr>
              <a:lnSpc>
                <a:spcPct val="150000"/>
              </a:lnSpc>
            </a:pPr>
            <a:r>
              <a:rPr lang="zh-CN" altLang="en-US" sz="2400" dirty="0">
                <a:latin typeface="Microsoft YaHei" charset="-122"/>
                <a:ea typeface="Microsoft YaHei" charset="-122"/>
                <a:cs typeface="Microsoft YaHei" charset="-122"/>
              </a:rPr>
              <a:t>         网络层：分组或包</a:t>
            </a:r>
          </a:p>
          <a:p>
            <a:pPr>
              <a:lnSpc>
                <a:spcPct val="150000"/>
              </a:lnSpc>
            </a:pPr>
            <a:r>
              <a:rPr lang="zh-CN" altLang="en-US" sz="2400" dirty="0">
                <a:latin typeface="Microsoft YaHei" charset="-122"/>
                <a:ea typeface="Microsoft YaHei" charset="-122"/>
                <a:cs typeface="Microsoft YaHei" charset="-122"/>
              </a:rPr>
              <a:t>         数据链路层：帧</a:t>
            </a:r>
          </a:p>
          <a:p>
            <a:pPr>
              <a:lnSpc>
                <a:spcPct val="150000"/>
              </a:lnSpc>
            </a:pPr>
            <a:r>
              <a:rPr lang="zh-CN" altLang="en-US" sz="2400" dirty="0">
                <a:latin typeface="Microsoft YaHei" charset="-122"/>
                <a:ea typeface="Microsoft YaHei" charset="-122"/>
                <a:cs typeface="Microsoft YaHei" charset="-122"/>
              </a:rPr>
              <a:t>         物理层：比特流或位流</a:t>
            </a:r>
            <a:endParaRPr lang="en-US" altLang="zh-CN" sz="2400" dirty="0">
              <a:latin typeface="Microsoft YaHei" charset="-122"/>
              <a:ea typeface="Microsoft YaHei" charset="-122"/>
              <a:cs typeface="Microsoft YaHei" charset="-122"/>
            </a:endParaRPr>
          </a:p>
        </p:txBody>
      </p:sp>
      <p:grpSp>
        <p:nvGrpSpPr>
          <p:cNvPr id="20" name="组 19"/>
          <p:cNvGrpSpPr/>
          <p:nvPr/>
        </p:nvGrpSpPr>
        <p:grpSpPr>
          <a:xfrm>
            <a:off x="1048400" y="910550"/>
            <a:ext cx="2167875" cy="4915257"/>
            <a:chOff x="8201075" y="2051361"/>
            <a:chExt cx="1611883" cy="4663382"/>
          </a:xfrm>
          <a:noFill/>
        </p:grpSpPr>
        <p:sp>
          <p:nvSpPr>
            <p:cNvPr id="21" name="圆角矩形 20"/>
            <p:cNvSpPr/>
            <p:nvPr/>
          </p:nvSpPr>
          <p:spPr>
            <a:xfrm>
              <a:off x="8201075" y="2051361"/>
              <a:ext cx="1551709" cy="400110"/>
            </a:xfrm>
            <a:prstGeom prst="round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应用层</a:t>
              </a:r>
            </a:p>
          </p:txBody>
        </p:sp>
        <p:sp>
          <p:nvSpPr>
            <p:cNvPr id="22" name="圆角矩形 21"/>
            <p:cNvSpPr/>
            <p:nvPr/>
          </p:nvSpPr>
          <p:spPr>
            <a:xfrm>
              <a:off x="8210380" y="2757943"/>
              <a:ext cx="1551709" cy="400110"/>
            </a:xfrm>
            <a:prstGeom prst="round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表示层</a:t>
              </a:r>
            </a:p>
          </p:txBody>
        </p:sp>
        <p:sp>
          <p:nvSpPr>
            <p:cNvPr id="23" name="圆角矩形 22"/>
            <p:cNvSpPr/>
            <p:nvPr/>
          </p:nvSpPr>
          <p:spPr>
            <a:xfrm>
              <a:off x="8224235" y="3470470"/>
              <a:ext cx="1551709" cy="400110"/>
            </a:xfrm>
            <a:prstGeom prst="round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会话层</a:t>
              </a:r>
            </a:p>
          </p:txBody>
        </p:sp>
        <p:sp>
          <p:nvSpPr>
            <p:cNvPr id="24" name="圆角矩形 23"/>
            <p:cNvSpPr/>
            <p:nvPr/>
          </p:nvSpPr>
          <p:spPr>
            <a:xfrm>
              <a:off x="8238089" y="4182997"/>
              <a:ext cx="1551709" cy="400110"/>
            </a:xfrm>
            <a:prstGeom prst="round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传输层</a:t>
              </a:r>
            </a:p>
          </p:txBody>
        </p:sp>
        <p:sp>
          <p:nvSpPr>
            <p:cNvPr id="25" name="圆角矩形 24"/>
            <p:cNvSpPr/>
            <p:nvPr/>
          </p:nvSpPr>
          <p:spPr>
            <a:xfrm>
              <a:off x="8247394" y="4889579"/>
              <a:ext cx="1551709" cy="400110"/>
            </a:xfrm>
            <a:prstGeom prst="round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网络层</a:t>
              </a:r>
            </a:p>
          </p:txBody>
        </p:sp>
        <p:sp>
          <p:nvSpPr>
            <p:cNvPr id="26" name="圆角矩形 25"/>
            <p:cNvSpPr/>
            <p:nvPr/>
          </p:nvSpPr>
          <p:spPr>
            <a:xfrm>
              <a:off x="8261249" y="5602106"/>
              <a:ext cx="1551709" cy="400110"/>
            </a:xfrm>
            <a:prstGeom prst="round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数据链路层</a:t>
              </a:r>
            </a:p>
          </p:txBody>
        </p:sp>
        <p:sp>
          <p:nvSpPr>
            <p:cNvPr id="27" name="圆角矩形 26"/>
            <p:cNvSpPr/>
            <p:nvPr/>
          </p:nvSpPr>
          <p:spPr>
            <a:xfrm>
              <a:off x="8261249" y="6314633"/>
              <a:ext cx="1551709" cy="400110"/>
            </a:xfrm>
            <a:prstGeom prst="round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物理层</a:t>
              </a:r>
            </a:p>
          </p:txBody>
        </p:sp>
        <p:sp>
          <p:nvSpPr>
            <p:cNvPr id="28" name="上下箭头 27"/>
            <p:cNvSpPr/>
            <p:nvPr/>
          </p:nvSpPr>
          <p:spPr>
            <a:xfrm>
              <a:off x="8843140" y="2451471"/>
              <a:ext cx="193963" cy="306472"/>
            </a:xfrm>
            <a:prstGeom prst="upDownArrow">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29" name="上下箭头 28"/>
            <p:cNvSpPr/>
            <p:nvPr/>
          </p:nvSpPr>
          <p:spPr>
            <a:xfrm>
              <a:off x="8843140" y="3158053"/>
              <a:ext cx="193963" cy="306472"/>
            </a:xfrm>
            <a:prstGeom prst="upDownArrow">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30" name="上下箭头 29"/>
            <p:cNvSpPr/>
            <p:nvPr/>
          </p:nvSpPr>
          <p:spPr>
            <a:xfrm>
              <a:off x="8843140" y="3870580"/>
              <a:ext cx="193963" cy="306472"/>
            </a:xfrm>
            <a:prstGeom prst="upDownArrow">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31" name="上下箭头 30"/>
            <p:cNvSpPr/>
            <p:nvPr/>
          </p:nvSpPr>
          <p:spPr>
            <a:xfrm>
              <a:off x="8843140" y="4577162"/>
              <a:ext cx="193963" cy="306472"/>
            </a:xfrm>
            <a:prstGeom prst="upDownArrow">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40" name="上下箭头 39"/>
            <p:cNvSpPr/>
            <p:nvPr/>
          </p:nvSpPr>
          <p:spPr>
            <a:xfrm>
              <a:off x="8843140" y="5295634"/>
              <a:ext cx="193963" cy="306472"/>
            </a:xfrm>
            <a:prstGeom prst="upDownArrow">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41" name="上下箭头 40"/>
            <p:cNvSpPr/>
            <p:nvPr/>
          </p:nvSpPr>
          <p:spPr>
            <a:xfrm>
              <a:off x="8843140" y="6002216"/>
              <a:ext cx="193963" cy="306472"/>
            </a:xfrm>
            <a:prstGeom prst="upDownArrow">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11556638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图片 16"/>
          <p:cNvPicPr>
            <a:picLocks noChangeAspect="1"/>
          </p:cNvPicPr>
          <p:nvPr/>
        </p:nvPicPr>
        <p:blipFill>
          <a:blip r:embed="rId2"/>
          <a:stretch>
            <a:fillRect/>
          </a:stretch>
        </p:blipFill>
        <p:spPr>
          <a:xfrm>
            <a:off x="3446780" y="5692140"/>
            <a:ext cx="628650" cy="267335"/>
          </a:xfrm>
          <a:prstGeom prst="rect">
            <a:avLst/>
          </a:prstGeom>
        </p:spPr>
      </p:pic>
      <p:pic>
        <p:nvPicPr>
          <p:cNvPr id="18" name="图片 17"/>
          <p:cNvPicPr>
            <a:picLocks noChangeAspect="1"/>
          </p:cNvPicPr>
          <p:nvPr/>
        </p:nvPicPr>
        <p:blipFill>
          <a:blip r:embed="rId3"/>
          <a:stretch>
            <a:fillRect/>
          </a:stretch>
        </p:blipFill>
        <p:spPr>
          <a:xfrm>
            <a:off x="3907790" y="5589905"/>
            <a:ext cx="3985260" cy="454025"/>
          </a:xfrm>
          <a:prstGeom prst="rect">
            <a:avLst/>
          </a:prstGeom>
        </p:spPr>
      </p:pic>
      <p:sp>
        <p:nvSpPr>
          <p:cNvPr id="12" name="TextBox 4"/>
          <p:cNvSpPr txBox="1"/>
          <p:nvPr/>
        </p:nvSpPr>
        <p:spPr>
          <a:xfrm>
            <a:off x="3446780" y="308847"/>
            <a:ext cx="8599446" cy="6120393"/>
          </a:xfrm>
          <a:prstGeom prst="rect">
            <a:avLst/>
          </a:prstGeom>
          <a:noFill/>
        </p:spPr>
        <p:txBody>
          <a:bodyPr wrap="square" rtlCol="0">
            <a:spAutoFit/>
          </a:bodyPr>
          <a:lstStyle/>
          <a:p>
            <a:pPr fontAlgn="auto">
              <a:lnSpc>
                <a:spcPct val="150000"/>
              </a:lnSpc>
            </a:pPr>
            <a:r>
              <a:rPr lang="en-US" altLang="zh-CN" sz="2400" dirty="0">
                <a:solidFill>
                  <a:srgbClr val="FF0000"/>
                </a:solidFill>
                <a:latin typeface="Microsoft YaHei" charset="-122"/>
                <a:ea typeface="Microsoft YaHei" charset="-122"/>
                <a:cs typeface="Microsoft YaHei" charset="-122"/>
              </a:rPr>
              <a:t>1</a:t>
            </a:r>
            <a:r>
              <a:rPr lang="zh-CN" altLang="en-US" sz="2400" dirty="0">
                <a:solidFill>
                  <a:srgbClr val="FF0000"/>
                </a:solidFill>
                <a:latin typeface="Microsoft YaHei" charset="-122"/>
                <a:ea typeface="Microsoft YaHei" charset="-122"/>
                <a:cs typeface="Microsoft YaHei" charset="-122"/>
              </a:rPr>
              <a:t>、数据单元</a:t>
            </a:r>
            <a:r>
              <a:rPr lang="zh-CN" altLang="en-US" sz="2400" dirty="0">
                <a:latin typeface="Microsoft YaHei" charset="-122"/>
                <a:ea typeface="Microsoft YaHei" charset="-122"/>
                <a:cs typeface="Microsoft YaHei" charset="-122"/>
              </a:rPr>
              <a:t>：在层的实体之间传送的比特组。</a:t>
            </a:r>
            <a:endParaRPr lang="en-US" altLang="zh-CN" sz="2400" dirty="0">
              <a:latin typeface="Microsoft YaHei" charset="-122"/>
              <a:ea typeface="Microsoft YaHei" charset="-122"/>
              <a:cs typeface="Microsoft YaHei" charset="-122"/>
            </a:endParaRPr>
          </a:p>
          <a:p>
            <a:pPr fontAlgn="auto">
              <a:lnSpc>
                <a:spcPct val="150000"/>
              </a:lnSpc>
            </a:pPr>
            <a:r>
              <a:rPr lang="zh-CN" altLang="en-US" sz="2400" dirty="0">
                <a:latin typeface="Microsoft YaHei" charset="-122"/>
                <a:ea typeface="Microsoft YaHei" charset="-122"/>
                <a:cs typeface="Microsoft YaHei" charset="-122"/>
              </a:rPr>
              <a:t>    对等层之间传输的数据单元：协议数据单元（</a:t>
            </a:r>
            <a:r>
              <a:rPr lang="en-US" altLang="zh-CN" sz="2400" dirty="0">
                <a:latin typeface="Microsoft YaHei" charset="-122"/>
                <a:ea typeface="Microsoft YaHei" charset="-122"/>
                <a:cs typeface="Microsoft YaHei" charset="-122"/>
              </a:rPr>
              <a:t>PDU</a:t>
            </a:r>
            <a:r>
              <a:rPr lang="zh-CN" altLang="en-US" sz="2400" dirty="0">
                <a:latin typeface="Microsoft YaHei" charset="-122"/>
                <a:ea typeface="Microsoft YaHei" charset="-122"/>
                <a:cs typeface="Microsoft YaHei" charset="-122"/>
              </a:rPr>
              <a:t>）</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应用层：报文</a:t>
            </a:r>
          </a:p>
          <a:p>
            <a:pPr>
              <a:lnSpc>
                <a:spcPct val="150000"/>
              </a:lnSpc>
            </a:pPr>
            <a:r>
              <a:rPr lang="zh-CN" altLang="en-US" sz="2400" dirty="0">
                <a:latin typeface="Microsoft YaHei" charset="-122"/>
                <a:ea typeface="Microsoft YaHei" charset="-122"/>
                <a:cs typeface="Microsoft YaHei" charset="-122"/>
              </a:rPr>
              <a:t>         传输层：数据段或报文段</a:t>
            </a:r>
          </a:p>
          <a:p>
            <a:pPr>
              <a:lnSpc>
                <a:spcPct val="150000"/>
              </a:lnSpc>
            </a:pPr>
            <a:r>
              <a:rPr lang="zh-CN" altLang="en-US" sz="2400" dirty="0">
                <a:latin typeface="Microsoft YaHei" charset="-122"/>
                <a:ea typeface="Microsoft YaHei" charset="-122"/>
                <a:cs typeface="Microsoft YaHei" charset="-122"/>
              </a:rPr>
              <a:t>         网络层：分组或包</a:t>
            </a:r>
          </a:p>
          <a:p>
            <a:pPr>
              <a:lnSpc>
                <a:spcPct val="150000"/>
              </a:lnSpc>
            </a:pPr>
            <a:r>
              <a:rPr lang="zh-CN" altLang="en-US" sz="2400" dirty="0">
                <a:latin typeface="Microsoft YaHei" charset="-122"/>
                <a:ea typeface="Microsoft YaHei" charset="-122"/>
                <a:cs typeface="Microsoft YaHei" charset="-122"/>
              </a:rPr>
              <a:t>         数据链路层：帧</a:t>
            </a:r>
          </a:p>
          <a:p>
            <a:pPr>
              <a:lnSpc>
                <a:spcPct val="150000"/>
              </a:lnSpc>
            </a:pPr>
            <a:r>
              <a:rPr lang="zh-CN" altLang="en-US" sz="2400" dirty="0">
                <a:latin typeface="Microsoft YaHei" charset="-122"/>
                <a:ea typeface="Microsoft YaHei" charset="-122"/>
                <a:cs typeface="Microsoft YaHei" charset="-122"/>
              </a:rPr>
              <a:t>         物理层：比特流或位流</a:t>
            </a:r>
            <a:endParaRPr lang="en-US" altLang="zh-CN" sz="2400" dirty="0">
              <a:latin typeface="Microsoft YaHei" charset="-122"/>
              <a:ea typeface="Microsoft YaHei" charset="-122"/>
              <a:cs typeface="Microsoft YaHei" charset="-122"/>
            </a:endParaRPr>
          </a:p>
          <a:p>
            <a:pPr>
              <a:lnSpc>
                <a:spcPct val="150000"/>
              </a:lnSpc>
            </a:pPr>
            <a:r>
              <a:rPr lang="en-US" altLang="zh-CN" sz="2400" dirty="0">
                <a:solidFill>
                  <a:srgbClr val="FF0000"/>
                </a:solidFill>
                <a:latin typeface="Microsoft YaHei" charset="-122"/>
                <a:ea typeface="Microsoft YaHei" charset="-122"/>
                <a:cs typeface="Microsoft YaHei" charset="-122"/>
              </a:rPr>
              <a:t>2</a:t>
            </a:r>
            <a:r>
              <a:rPr lang="zh-CN" altLang="en-US" sz="2400" dirty="0">
                <a:solidFill>
                  <a:srgbClr val="FF0000"/>
                </a:solidFill>
                <a:latin typeface="Microsoft YaHei" charset="-122"/>
                <a:ea typeface="Microsoft YaHei" charset="-122"/>
                <a:cs typeface="Microsoft YaHei" charset="-122"/>
              </a:rPr>
              <a:t>、服务访问点</a:t>
            </a:r>
            <a:r>
              <a:rPr lang="zh-CN" altLang="en-US" sz="2400" dirty="0">
                <a:latin typeface="Microsoft YaHei" charset="-122"/>
                <a:ea typeface="Microsoft YaHei" charset="-122"/>
                <a:cs typeface="Microsoft YaHei" charset="-122"/>
              </a:rPr>
              <a:t>：相邻层间的服务是通过其接口面上的服务访问点</a:t>
            </a:r>
            <a:r>
              <a:rPr lang="en-US" altLang="zh-CN" sz="2400" dirty="0">
                <a:latin typeface="Microsoft YaHei" charset="-122"/>
                <a:ea typeface="Microsoft YaHei" charset="-122"/>
                <a:cs typeface="Microsoft YaHei" charset="-122"/>
              </a:rPr>
              <a:t>(Service Access Point ,SAP)</a:t>
            </a:r>
            <a:r>
              <a:rPr lang="zh-CN" altLang="en-US" sz="2400" dirty="0">
                <a:latin typeface="Microsoft YaHei" charset="-122"/>
                <a:ea typeface="Microsoft YaHei" charset="-122"/>
                <a:cs typeface="Microsoft YaHei" charset="-122"/>
              </a:rPr>
              <a:t>进行的，每个</a:t>
            </a:r>
            <a:r>
              <a:rPr lang="en-US" altLang="zh-CN" sz="2400" dirty="0">
                <a:latin typeface="Microsoft YaHei" charset="-122"/>
                <a:ea typeface="Microsoft YaHei" charset="-122"/>
                <a:cs typeface="Microsoft YaHei" charset="-122"/>
              </a:rPr>
              <a:t>SAP</a:t>
            </a:r>
            <a:r>
              <a:rPr lang="zh-CN" altLang="en-US" sz="2400" dirty="0">
                <a:latin typeface="Microsoft YaHei" charset="-122"/>
                <a:ea typeface="Microsoft YaHei" charset="-122"/>
                <a:cs typeface="Microsoft YaHei" charset="-122"/>
              </a:rPr>
              <a:t>都有一个唯一的地址号码。</a:t>
            </a:r>
          </a:p>
          <a:p>
            <a:pPr>
              <a:lnSpc>
                <a:spcPct val="150000"/>
              </a:lnSpc>
            </a:pPr>
            <a:r>
              <a:rPr lang="en-US" altLang="zh-CN" sz="2400" dirty="0">
                <a:solidFill>
                  <a:srgbClr val="FF0000"/>
                </a:solidFill>
                <a:latin typeface="Microsoft YaHei" charset="-122"/>
                <a:ea typeface="Microsoft YaHei" charset="-122"/>
                <a:cs typeface="Microsoft YaHei" charset="-122"/>
              </a:rPr>
              <a:t>3</a:t>
            </a:r>
            <a:r>
              <a:rPr lang="zh-CN" altLang="en-US" sz="2400" dirty="0">
                <a:solidFill>
                  <a:srgbClr val="FF0000"/>
                </a:solidFill>
                <a:latin typeface="Microsoft YaHei" charset="-122"/>
                <a:ea typeface="Microsoft YaHei" charset="-122"/>
                <a:cs typeface="Microsoft YaHei" charset="-122"/>
              </a:rPr>
              <a:t>、服务原语</a:t>
            </a:r>
            <a:r>
              <a:rPr lang="zh-CN" altLang="en-US" sz="2400" dirty="0">
                <a:latin typeface="Microsoft YaHei" charset="-122"/>
                <a:ea typeface="Microsoft YaHei" charset="-122"/>
                <a:cs typeface="Microsoft YaHei" charset="-122"/>
              </a:rPr>
              <a:t>：请求、指示、响应、证实。</a:t>
            </a:r>
          </a:p>
        </p:txBody>
      </p:sp>
      <p:grpSp>
        <p:nvGrpSpPr>
          <p:cNvPr id="20" name="组 19"/>
          <p:cNvGrpSpPr/>
          <p:nvPr/>
        </p:nvGrpSpPr>
        <p:grpSpPr>
          <a:xfrm>
            <a:off x="1048400" y="910550"/>
            <a:ext cx="2167875" cy="4915257"/>
            <a:chOff x="8201075" y="2051361"/>
            <a:chExt cx="1611883" cy="4663382"/>
          </a:xfrm>
          <a:noFill/>
        </p:grpSpPr>
        <p:sp>
          <p:nvSpPr>
            <p:cNvPr id="21" name="圆角矩形 20"/>
            <p:cNvSpPr/>
            <p:nvPr/>
          </p:nvSpPr>
          <p:spPr>
            <a:xfrm>
              <a:off x="8201075" y="2051361"/>
              <a:ext cx="1551709" cy="400110"/>
            </a:xfrm>
            <a:prstGeom prst="round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应用层</a:t>
              </a:r>
            </a:p>
          </p:txBody>
        </p:sp>
        <p:sp>
          <p:nvSpPr>
            <p:cNvPr id="22" name="圆角矩形 21"/>
            <p:cNvSpPr/>
            <p:nvPr/>
          </p:nvSpPr>
          <p:spPr>
            <a:xfrm>
              <a:off x="8210380" y="2757943"/>
              <a:ext cx="1551709" cy="400110"/>
            </a:xfrm>
            <a:prstGeom prst="round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表示层</a:t>
              </a:r>
            </a:p>
          </p:txBody>
        </p:sp>
        <p:sp>
          <p:nvSpPr>
            <p:cNvPr id="23" name="圆角矩形 22"/>
            <p:cNvSpPr/>
            <p:nvPr/>
          </p:nvSpPr>
          <p:spPr>
            <a:xfrm>
              <a:off x="8224235" y="3470470"/>
              <a:ext cx="1551709" cy="400110"/>
            </a:xfrm>
            <a:prstGeom prst="round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会话层</a:t>
              </a:r>
            </a:p>
          </p:txBody>
        </p:sp>
        <p:sp>
          <p:nvSpPr>
            <p:cNvPr id="24" name="圆角矩形 23"/>
            <p:cNvSpPr/>
            <p:nvPr/>
          </p:nvSpPr>
          <p:spPr>
            <a:xfrm>
              <a:off x="8238089" y="4182997"/>
              <a:ext cx="1551709" cy="400110"/>
            </a:xfrm>
            <a:prstGeom prst="round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传输层</a:t>
              </a:r>
            </a:p>
          </p:txBody>
        </p:sp>
        <p:sp>
          <p:nvSpPr>
            <p:cNvPr id="25" name="圆角矩形 24"/>
            <p:cNvSpPr/>
            <p:nvPr/>
          </p:nvSpPr>
          <p:spPr>
            <a:xfrm>
              <a:off x="8247394" y="4889579"/>
              <a:ext cx="1551709" cy="400110"/>
            </a:xfrm>
            <a:prstGeom prst="round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网络层</a:t>
              </a:r>
            </a:p>
          </p:txBody>
        </p:sp>
        <p:sp>
          <p:nvSpPr>
            <p:cNvPr id="26" name="圆角矩形 25"/>
            <p:cNvSpPr/>
            <p:nvPr/>
          </p:nvSpPr>
          <p:spPr>
            <a:xfrm>
              <a:off x="8261249" y="5602106"/>
              <a:ext cx="1551709" cy="400110"/>
            </a:xfrm>
            <a:prstGeom prst="round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数据链路层</a:t>
              </a:r>
            </a:p>
          </p:txBody>
        </p:sp>
        <p:sp>
          <p:nvSpPr>
            <p:cNvPr id="27" name="圆角矩形 26"/>
            <p:cNvSpPr/>
            <p:nvPr/>
          </p:nvSpPr>
          <p:spPr>
            <a:xfrm>
              <a:off x="8261249" y="6314633"/>
              <a:ext cx="1551709" cy="400110"/>
            </a:xfrm>
            <a:prstGeom prst="round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物理层</a:t>
              </a:r>
            </a:p>
          </p:txBody>
        </p:sp>
        <p:sp>
          <p:nvSpPr>
            <p:cNvPr id="28" name="上下箭头 27"/>
            <p:cNvSpPr/>
            <p:nvPr/>
          </p:nvSpPr>
          <p:spPr>
            <a:xfrm>
              <a:off x="8843140" y="2451471"/>
              <a:ext cx="193963" cy="306472"/>
            </a:xfrm>
            <a:prstGeom prst="upDownArrow">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29" name="上下箭头 28"/>
            <p:cNvSpPr/>
            <p:nvPr/>
          </p:nvSpPr>
          <p:spPr>
            <a:xfrm>
              <a:off x="8843140" y="3158053"/>
              <a:ext cx="193963" cy="306472"/>
            </a:xfrm>
            <a:prstGeom prst="upDownArrow">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30" name="上下箭头 29"/>
            <p:cNvSpPr/>
            <p:nvPr/>
          </p:nvSpPr>
          <p:spPr>
            <a:xfrm>
              <a:off x="8843140" y="3870580"/>
              <a:ext cx="193963" cy="306472"/>
            </a:xfrm>
            <a:prstGeom prst="upDownArrow">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31" name="上下箭头 30"/>
            <p:cNvSpPr/>
            <p:nvPr/>
          </p:nvSpPr>
          <p:spPr>
            <a:xfrm>
              <a:off x="8843140" y="4577162"/>
              <a:ext cx="193963" cy="306472"/>
            </a:xfrm>
            <a:prstGeom prst="upDownArrow">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40" name="上下箭头 39"/>
            <p:cNvSpPr/>
            <p:nvPr/>
          </p:nvSpPr>
          <p:spPr>
            <a:xfrm>
              <a:off x="8843140" y="5295634"/>
              <a:ext cx="193963" cy="306472"/>
            </a:xfrm>
            <a:prstGeom prst="upDownArrow">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41" name="上下箭头 40"/>
            <p:cNvSpPr/>
            <p:nvPr/>
          </p:nvSpPr>
          <p:spPr>
            <a:xfrm>
              <a:off x="8843140" y="6002216"/>
              <a:ext cx="193963" cy="306472"/>
            </a:xfrm>
            <a:prstGeom prst="upDownArrow">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17287825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文本框 10"/>
          <p:cNvSpPr txBox="1"/>
          <p:nvPr/>
        </p:nvSpPr>
        <p:spPr>
          <a:xfrm>
            <a:off x="1" y="3217103"/>
            <a:ext cx="2503142" cy="400110"/>
          </a:xfrm>
          <a:prstGeom prst="rect">
            <a:avLst/>
          </a:prstGeom>
          <a:noFill/>
        </p:spPr>
        <p:txBody>
          <a:bodyPr wrap="square" rtlCol="0">
            <a:spAutoFit/>
          </a:bodyPr>
          <a:lstStyle/>
          <a:p>
            <a:r>
              <a:rPr lang="zh-CN" altLang="en-US" sz="2000">
                <a:latin typeface="Microsoft YaHei" charset="-122"/>
                <a:ea typeface="Microsoft YaHei" charset="-122"/>
                <a:cs typeface="Microsoft YaHei" charset="-122"/>
              </a:rPr>
              <a:t>计算机网络体系结构</a:t>
            </a:r>
          </a:p>
        </p:txBody>
      </p:sp>
      <p:sp>
        <p:nvSpPr>
          <p:cNvPr id="12" name="文本框 11"/>
          <p:cNvSpPr txBox="1"/>
          <p:nvPr/>
        </p:nvSpPr>
        <p:spPr>
          <a:xfrm>
            <a:off x="3021496" y="1259287"/>
            <a:ext cx="1114700" cy="4524315"/>
          </a:xfrm>
          <a:prstGeom prst="rect">
            <a:avLst/>
          </a:prstGeom>
          <a:noFill/>
        </p:spPr>
        <p:txBody>
          <a:bodyPr wrap="square" rtlCol="0">
            <a:spAutoFit/>
          </a:bodyPr>
          <a:lstStyle/>
          <a:p>
            <a:r>
              <a:rPr lang="zh-CN" altLang="en-US" sz="2400" dirty="0">
                <a:solidFill>
                  <a:schemeClr val="tx1"/>
                </a:solidFill>
                <a:latin typeface="Microsoft YaHei" charset="-122"/>
                <a:ea typeface="Microsoft YaHei" charset="-122"/>
                <a:cs typeface="Microsoft YaHei" charset="-122"/>
              </a:rPr>
              <a:t>概念</a:t>
            </a:r>
            <a:endParaRPr lang="en-US" altLang="zh-CN" sz="2400" dirty="0">
              <a:solidFill>
                <a:schemeClr val="tx1"/>
              </a:solidFill>
              <a:latin typeface="Microsoft YaHei" charset="-122"/>
              <a:ea typeface="Microsoft YaHei" charset="-122"/>
              <a:cs typeface="Microsoft YaHei" charset="-122"/>
            </a:endParaRPr>
          </a:p>
          <a:p>
            <a:endParaRPr lang="en-US" altLang="zh-CN" sz="2400" dirty="0">
              <a:latin typeface="Microsoft YaHei" charset="-122"/>
              <a:ea typeface="Microsoft YaHei" charset="-122"/>
              <a:cs typeface="Microsoft YaHei" charset="-122"/>
            </a:endParaRPr>
          </a:p>
          <a:p>
            <a:endParaRPr lang="en-US" altLang="zh-CN" sz="2400" dirty="0">
              <a:solidFill>
                <a:schemeClr val="tx1"/>
              </a:solidFill>
              <a:latin typeface="Microsoft YaHei" charset="-122"/>
              <a:ea typeface="Microsoft YaHei" charset="-122"/>
              <a:cs typeface="Microsoft YaHei" charset="-122"/>
            </a:endParaRPr>
          </a:p>
          <a:p>
            <a:endParaRPr lang="en-US" altLang="zh-CN" sz="2400" dirty="0">
              <a:latin typeface="Microsoft YaHei" charset="-122"/>
              <a:ea typeface="Microsoft YaHei" charset="-122"/>
              <a:cs typeface="Microsoft YaHei" charset="-122"/>
            </a:endParaRPr>
          </a:p>
          <a:p>
            <a:endParaRPr lang="en-US" altLang="zh-CN" sz="2400" dirty="0">
              <a:solidFill>
                <a:schemeClr val="tx1"/>
              </a:solidFill>
              <a:latin typeface="Microsoft YaHei" charset="-122"/>
              <a:ea typeface="Microsoft YaHei" charset="-122"/>
              <a:cs typeface="Microsoft YaHei" charset="-122"/>
            </a:endParaRPr>
          </a:p>
          <a:p>
            <a:endParaRPr lang="en-US" altLang="zh-CN" sz="2400" dirty="0">
              <a:latin typeface="Microsoft YaHei" charset="-122"/>
              <a:ea typeface="Microsoft YaHei" charset="-122"/>
              <a:cs typeface="Microsoft YaHei" charset="-122"/>
            </a:endParaRPr>
          </a:p>
          <a:p>
            <a:endParaRPr lang="en-US" altLang="zh-CN" sz="2400" dirty="0">
              <a:solidFill>
                <a:schemeClr val="tx1"/>
              </a:solidFill>
              <a:latin typeface="Microsoft YaHei" charset="-122"/>
              <a:ea typeface="Microsoft YaHei" charset="-122"/>
              <a:cs typeface="Microsoft YaHei" charset="-122"/>
            </a:endParaRPr>
          </a:p>
          <a:p>
            <a:endParaRPr lang="en-US" altLang="zh-CN" sz="2400" dirty="0">
              <a:latin typeface="Microsoft YaHei" charset="-122"/>
              <a:ea typeface="Microsoft YaHei" charset="-122"/>
              <a:cs typeface="Microsoft YaHei" charset="-122"/>
            </a:endParaRPr>
          </a:p>
          <a:p>
            <a:endParaRPr lang="en-US" altLang="zh-CN" sz="2400" dirty="0">
              <a:solidFill>
                <a:schemeClr val="tx1"/>
              </a:solidFill>
              <a:latin typeface="Microsoft YaHei" charset="-122"/>
              <a:ea typeface="Microsoft YaHei" charset="-122"/>
              <a:cs typeface="Microsoft YaHei" charset="-122"/>
            </a:endParaRPr>
          </a:p>
          <a:p>
            <a:endParaRPr lang="en-US" altLang="zh-CN" sz="2400" dirty="0">
              <a:latin typeface="Microsoft YaHei" charset="-122"/>
              <a:ea typeface="Microsoft YaHei" charset="-122"/>
              <a:cs typeface="Microsoft YaHei" charset="-122"/>
            </a:endParaRPr>
          </a:p>
          <a:p>
            <a:endParaRPr lang="en-US" altLang="zh-CN" sz="2400" dirty="0">
              <a:solidFill>
                <a:schemeClr val="tx1"/>
              </a:solidFill>
              <a:latin typeface="Microsoft YaHei" charset="-122"/>
              <a:ea typeface="Microsoft YaHei" charset="-122"/>
              <a:cs typeface="Microsoft YaHei" charset="-122"/>
            </a:endParaRPr>
          </a:p>
          <a:p>
            <a:r>
              <a:rPr lang="zh-CN" altLang="en-US" sz="2400" dirty="0">
                <a:latin typeface="Microsoft YaHei" charset="-122"/>
                <a:ea typeface="Microsoft YaHei" charset="-122"/>
                <a:cs typeface="Microsoft YaHei" charset="-122"/>
              </a:rPr>
              <a:t>分类</a:t>
            </a:r>
            <a:endParaRPr lang="en-US" altLang="zh-CN" sz="2400" dirty="0">
              <a:solidFill>
                <a:schemeClr val="tx1"/>
              </a:solidFill>
              <a:latin typeface="Microsoft YaHei" charset="-122"/>
              <a:ea typeface="Microsoft YaHei" charset="-122"/>
              <a:cs typeface="Microsoft YaHei" charset="-122"/>
            </a:endParaRPr>
          </a:p>
        </p:txBody>
      </p:sp>
      <p:sp>
        <p:nvSpPr>
          <p:cNvPr id="14" name="左大括号 13"/>
          <p:cNvSpPr/>
          <p:nvPr/>
        </p:nvSpPr>
        <p:spPr>
          <a:xfrm>
            <a:off x="2503142" y="1186235"/>
            <a:ext cx="518354" cy="453870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2400">
              <a:latin typeface="Microsoft YaHei" charset="-122"/>
              <a:ea typeface="Microsoft YaHei" charset="-122"/>
              <a:cs typeface="Microsoft YaHei" charset="-122"/>
            </a:endParaRPr>
          </a:p>
        </p:txBody>
      </p:sp>
      <p:sp>
        <p:nvSpPr>
          <p:cNvPr id="5" name="TextBox 1"/>
          <p:cNvSpPr txBox="1"/>
          <p:nvPr/>
        </p:nvSpPr>
        <p:spPr>
          <a:xfrm>
            <a:off x="4395373" y="4068582"/>
            <a:ext cx="3436662" cy="646331"/>
          </a:xfrm>
          <a:prstGeom prst="rect">
            <a:avLst/>
          </a:prstGeom>
          <a:noFill/>
          <a:ln>
            <a:solidFill>
              <a:schemeClr val="tx1"/>
            </a:solidFill>
          </a:ln>
        </p:spPr>
        <p:txBody>
          <a:bodyPr wrap="square" rtlCol="0">
            <a:spAutoFit/>
          </a:bodyPr>
          <a:lstStyle/>
          <a:p>
            <a:pPr>
              <a:lnSpc>
                <a:spcPct val="150000"/>
              </a:lnSpc>
            </a:pPr>
            <a:r>
              <a:rPr lang="en-US" altLang="zh-CN" sz="2400" dirty="0">
                <a:latin typeface="微软雅黑" panose="020B0503020204020204" charset="-122"/>
                <a:ea typeface="微软雅黑" panose="020B0503020204020204" charset="-122"/>
              </a:rPr>
              <a:t>OSI</a:t>
            </a:r>
            <a:r>
              <a:rPr lang="zh-CN" altLang="en-US" sz="2400" dirty="0">
                <a:latin typeface="微软雅黑" panose="020B0503020204020204" charset="-122"/>
                <a:ea typeface="微软雅黑" panose="020B0503020204020204" charset="-122"/>
              </a:rPr>
              <a:t>参考模型（</a:t>
            </a:r>
            <a:r>
              <a:rPr lang="en-US" altLang="zh-CN" sz="2400" dirty="0">
                <a:latin typeface="微软雅黑" panose="020B0503020204020204" charset="-122"/>
                <a:ea typeface="微软雅黑" panose="020B0503020204020204" charset="-122"/>
              </a:rPr>
              <a:t>7</a:t>
            </a:r>
            <a:r>
              <a:rPr lang="zh-CN" altLang="en-US" sz="2400" dirty="0">
                <a:latin typeface="微软雅黑" panose="020B0503020204020204" charset="-122"/>
                <a:ea typeface="微软雅黑" panose="020B0503020204020204" charset="-122"/>
              </a:rPr>
              <a:t>层）</a:t>
            </a:r>
          </a:p>
        </p:txBody>
      </p:sp>
      <p:sp>
        <p:nvSpPr>
          <p:cNvPr id="6" name="左大括号 5"/>
          <p:cNvSpPr/>
          <p:nvPr/>
        </p:nvSpPr>
        <p:spPr>
          <a:xfrm>
            <a:off x="3877019" y="4251337"/>
            <a:ext cx="518354" cy="254702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2400">
              <a:latin typeface="Microsoft YaHei" charset="-122"/>
              <a:ea typeface="Microsoft YaHei" charset="-122"/>
              <a:cs typeface="Microsoft YaHei" charset="-122"/>
            </a:endParaRPr>
          </a:p>
        </p:txBody>
      </p:sp>
      <p:sp>
        <p:nvSpPr>
          <p:cNvPr id="7" name="TextBox 1"/>
          <p:cNvSpPr txBox="1"/>
          <p:nvPr/>
        </p:nvSpPr>
        <p:spPr>
          <a:xfrm>
            <a:off x="4395373" y="5078609"/>
            <a:ext cx="3436662" cy="581057"/>
          </a:xfrm>
          <a:prstGeom prst="rect">
            <a:avLst/>
          </a:prstGeom>
          <a:noFill/>
          <a:ln>
            <a:solidFill>
              <a:schemeClr val="tx1"/>
            </a:solidFill>
          </a:ln>
        </p:spPr>
        <p:txBody>
          <a:bodyPr wrap="square" rtlCol="0">
            <a:spAutoFit/>
          </a:bodyPr>
          <a:lstStyle/>
          <a:p>
            <a:pPr>
              <a:lnSpc>
                <a:spcPct val="150000"/>
              </a:lnSpc>
            </a:pPr>
            <a:r>
              <a:rPr lang="en-US" altLang="zh-CN" sz="2400" dirty="0">
                <a:solidFill>
                  <a:srgbClr val="FF0000"/>
                </a:solidFill>
                <a:latin typeface="微软雅黑" panose="020B0503020204020204" charset="-122"/>
                <a:ea typeface="微软雅黑" panose="020B0503020204020204" charset="-122"/>
              </a:rPr>
              <a:t>TCP/IP</a:t>
            </a:r>
            <a:r>
              <a:rPr lang="zh-CN" altLang="en-US" sz="2400" dirty="0">
                <a:solidFill>
                  <a:srgbClr val="FF0000"/>
                </a:solidFill>
                <a:latin typeface="微软雅黑" panose="020B0503020204020204" charset="-122"/>
                <a:ea typeface="微软雅黑" panose="020B0503020204020204" charset="-122"/>
              </a:rPr>
              <a:t>参考模型（</a:t>
            </a:r>
            <a:r>
              <a:rPr lang="en-US" altLang="zh-CN" sz="2400" dirty="0">
                <a:solidFill>
                  <a:srgbClr val="FF0000"/>
                </a:solidFill>
                <a:latin typeface="微软雅黑" panose="020B0503020204020204" charset="-122"/>
                <a:ea typeface="微软雅黑" panose="020B0503020204020204" charset="-122"/>
              </a:rPr>
              <a:t>4</a:t>
            </a:r>
            <a:r>
              <a:rPr lang="zh-CN" altLang="en-US" sz="2400" dirty="0">
                <a:solidFill>
                  <a:srgbClr val="FF0000"/>
                </a:solidFill>
                <a:latin typeface="微软雅黑" panose="020B0503020204020204" charset="-122"/>
                <a:ea typeface="微软雅黑" panose="020B0503020204020204" charset="-122"/>
              </a:rPr>
              <a:t>层）</a:t>
            </a:r>
          </a:p>
        </p:txBody>
      </p:sp>
      <p:sp>
        <p:nvSpPr>
          <p:cNvPr id="8" name="TextBox 1"/>
          <p:cNvSpPr txBox="1"/>
          <p:nvPr/>
        </p:nvSpPr>
        <p:spPr>
          <a:xfrm>
            <a:off x="4395373" y="6152032"/>
            <a:ext cx="3436662" cy="646331"/>
          </a:xfrm>
          <a:prstGeom prst="rect">
            <a:avLst/>
          </a:prstGeom>
          <a:noFill/>
          <a:ln>
            <a:solidFill>
              <a:schemeClr val="tx1"/>
            </a:solidFill>
          </a:ln>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rPr>
              <a:t>五层参考模型（</a:t>
            </a:r>
            <a:r>
              <a:rPr lang="en-US" altLang="zh-CN" sz="2400" dirty="0">
                <a:latin typeface="微软雅黑" panose="020B0503020204020204" charset="-122"/>
                <a:ea typeface="微软雅黑" panose="020B0503020204020204" charset="-122"/>
              </a:rPr>
              <a:t>5</a:t>
            </a:r>
            <a:r>
              <a:rPr lang="zh-CN" altLang="en-US" sz="2400" dirty="0">
                <a:latin typeface="微软雅黑" panose="020B0503020204020204" charset="-122"/>
                <a:ea typeface="微软雅黑" panose="020B0503020204020204" charset="-122"/>
              </a:rPr>
              <a:t>层）</a:t>
            </a:r>
          </a:p>
        </p:txBody>
      </p:sp>
    </p:spTree>
    <p:extLst>
      <p:ext uri="{BB962C8B-B14F-4D97-AF65-F5344CB8AC3E}">
        <p14:creationId xmlns:p14="http://schemas.microsoft.com/office/powerpoint/2010/main" val="5701172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矩形 11"/>
          <p:cNvSpPr/>
          <p:nvPr/>
        </p:nvSpPr>
        <p:spPr>
          <a:xfrm>
            <a:off x="930155" y="1049869"/>
            <a:ext cx="3269803" cy="66129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charset="-122"/>
                <a:ea typeface="微软雅黑" panose="020B0503020204020204" charset="-122"/>
              </a:rPr>
              <a:t>应用层：报文</a:t>
            </a:r>
          </a:p>
        </p:txBody>
      </p:sp>
      <p:sp>
        <p:nvSpPr>
          <p:cNvPr id="13" name="矩形 12"/>
          <p:cNvSpPr/>
          <p:nvPr/>
        </p:nvSpPr>
        <p:spPr>
          <a:xfrm>
            <a:off x="930155" y="2605687"/>
            <a:ext cx="3269803" cy="66129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charset="-122"/>
                <a:ea typeface="微软雅黑" panose="020B0503020204020204" charset="-122"/>
              </a:rPr>
              <a:t>传输层：段</a:t>
            </a:r>
          </a:p>
        </p:txBody>
      </p:sp>
      <p:sp>
        <p:nvSpPr>
          <p:cNvPr id="14" name="矩形 13"/>
          <p:cNvSpPr/>
          <p:nvPr/>
        </p:nvSpPr>
        <p:spPr>
          <a:xfrm>
            <a:off x="930152" y="4161505"/>
            <a:ext cx="3269803" cy="66129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charset="-122"/>
                <a:ea typeface="微软雅黑" panose="020B0503020204020204" charset="-122"/>
              </a:rPr>
              <a:t>网络互联层：数据报</a:t>
            </a:r>
          </a:p>
        </p:txBody>
      </p:sp>
      <p:sp>
        <p:nvSpPr>
          <p:cNvPr id="15" name="矩形 14"/>
          <p:cNvSpPr/>
          <p:nvPr/>
        </p:nvSpPr>
        <p:spPr>
          <a:xfrm>
            <a:off x="930152" y="5717323"/>
            <a:ext cx="3269803" cy="66129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charset="-122"/>
                <a:ea typeface="微软雅黑" panose="020B0503020204020204" charset="-122"/>
              </a:rPr>
              <a:t>网络接口层：帧</a:t>
            </a:r>
          </a:p>
        </p:txBody>
      </p:sp>
      <p:sp>
        <p:nvSpPr>
          <p:cNvPr id="29" name="矩形 28"/>
          <p:cNvSpPr/>
          <p:nvPr/>
        </p:nvSpPr>
        <p:spPr>
          <a:xfrm>
            <a:off x="504483" y="276639"/>
            <a:ext cx="2455352" cy="581057"/>
          </a:xfrm>
          <a:prstGeom prst="rect">
            <a:avLst/>
          </a:prstGeom>
        </p:spPr>
        <p:txBody>
          <a:bodyPr wrap="none">
            <a:spAutoFit/>
          </a:bodyPr>
          <a:lstStyle/>
          <a:p>
            <a:pPr>
              <a:lnSpc>
                <a:spcPct val="150000"/>
              </a:lnSpc>
            </a:pPr>
            <a:r>
              <a:rPr lang="en-US" altLang="zh-CN" sz="2400" b="1" dirty="0">
                <a:latin typeface="微软雅黑" panose="020B0503020204020204" charset="-122"/>
                <a:ea typeface="微软雅黑" panose="020B0503020204020204" charset="-122"/>
              </a:rPr>
              <a:t>TCP/IP</a:t>
            </a:r>
            <a:r>
              <a:rPr lang="zh-CN" altLang="en-US" sz="2400" b="1" dirty="0">
                <a:latin typeface="微软雅黑" panose="020B0503020204020204" charset="-122"/>
                <a:ea typeface="微软雅黑" panose="020B0503020204020204" charset="-122"/>
              </a:rPr>
              <a:t>参考模型</a:t>
            </a:r>
            <a:endParaRPr lang="en-US" altLang="zh-CN" sz="2400" b="1" dirty="0">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13685441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矩形 11"/>
          <p:cNvSpPr/>
          <p:nvPr/>
        </p:nvSpPr>
        <p:spPr>
          <a:xfrm>
            <a:off x="930155" y="1049869"/>
            <a:ext cx="3269803" cy="66129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charset="-122"/>
                <a:ea typeface="微软雅黑" panose="020B0503020204020204" charset="-122"/>
              </a:rPr>
              <a:t>应用层：报文</a:t>
            </a:r>
          </a:p>
        </p:txBody>
      </p:sp>
      <p:sp>
        <p:nvSpPr>
          <p:cNvPr id="13" name="矩形 12"/>
          <p:cNvSpPr/>
          <p:nvPr/>
        </p:nvSpPr>
        <p:spPr>
          <a:xfrm>
            <a:off x="930155" y="2605687"/>
            <a:ext cx="3269803" cy="66129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charset="-122"/>
                <a:ea typeface="微软雅黑" panose="020B0503020204020204" charset="-122"/>
              </a:rPr>
              <a:t>传输层：段</a:t>
            </a:r>
          </a:p>
        </p:txBody>
      </p:sp>
      <p:sp>
        <p:nvSpPr>
          <p:cNvPr id="14" name="矩形 13"/>
          <p:cNvSpPr/>
          <p:nvPr/>
        </p:nvSpPr>
        <p:spPr>
          <a:xfrm>
            <a:off x="930152" y="4161505"/>
            <a:ext cx="3269803" cy="66129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charset="-122"/>
                <a:ea typeface="微软雅黑" panose="020B0503020204020204" charset="-122"/>
              </a:rPr>
              <a:t>网络互联层：数据报</a:t>
            </a:r>
          </a:p>
        </p:txBody>
      </p:sp>
      <p:sp>
        <p:nvSpPr>
          <p:cNvPr id="15" name="矩形 14"/>
          <p:cNvSpPr/>
          <p:nvPr/>
        </p:nvSpPr>
        <p:spPr>
          <a:xfrm>
            <a:off x="930152" y="5717323"/>
            <a:ext cx="3269803" cy="66129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charset="-122"/>
                <a:ea typeface="微软雅黑" panose="020B0503020204020204" charset="-122"/>
              </a:rPr>
              <a:t>网络接口层：帧</a:t>
            </a:r>
          </a:p>
        </p:txBody>
      </p:sp>
      <p:sp>
        <p:nvSpPr>
          <p:cNvPr id="27" name="TextBox 22"/>
          <p:cNvSpPr txBox="1"/>
          <p:nvPr/>
        </p:nvSpPr>
        <p:spPr>
          <a:xfrm>
            <a:off x="4387611" y="4161505"/>
            <a:ext cx="7636451" cy="581057"/>
          </a:xfrm>
          <a:prstGeom prst="rect">
            <a:avLst/>
          </a:prstGeom>
          <a:noFill/>
        </p:spPr>
        <p:txBody>
          <a:bodyPr wrap="square" rtlCol="0">
            <a:spAutoFit/>
          </a:bodyPr>
          <a:lstStyle/>
          <a:p>
            <a:pPr>
              <a:lnSpc>
                <a:spcPct val="150000"/>
              </a:lnSpc>
            </a:pPr>
            <a:r>
              <a:rPr lang="pt-BR" altLang="zh-CN" sz="2400" dirty="0">
                <a:solidFill>
                  <a:srgbClr val="FF0000"/>
                </a:solidFill>
                <a:latin typeface="微软雅黑" panose="020B0503020204020204" charset="-122"/>
                <a:ea typeface="微软雅黑" panose="020B0503020204020204" charset="-122"/>
              </a:rPr>
              <a:t>TCP/IP</a:t>
            </a:r>
            <a:r>
              <a:rPr lang="zh-CN" altLang="pt-BR" sz="2400" dirty="0">
                <a:solidFill>
                  <a:srgbClr val="FF0000"/>
                </a:solidFill>
                <a:latin typeface="微软雅黑" panose="020B0503020204020204" charset="-122"/>
                <a:ea typeface="微软雅黑" panose="020B0503020204020204" charset="-122"/>
              </a:rPr>
              <a:t>参考模型</a:t>
            </a:r>
            <a:r>
              <a:rPr lang="zh-CN" altLang="en-US" sz="2400" dirty="0">
                <a:solidFill>
                  <a:srgbClr val="FF0000"/>
                </a:solidFill>
                <a:latin typeface="微软雅黑" panose="020B0503020204020204" charset="-122"/>
                <a:ea typeface="微软雅黑" panose="020B0503020204020204" charset="-122"/>
              </a:rPr>
              <a:t>核心。</a:t>
            </a:r>
            <a:endParaRPr lang="en-US" altLang="zh-CN" sz="2400" dirty="0">
              <a:solidFill>
                <a:srgbClr val="FF0000"/>
              </a:solidFill>
              <a:latin typeface="微软雅黑" panose="020B0503020204020204" charset="-122"/>
              <a:ea typeface="微软雅黑" panose="020B0503020204020204" charset="-122"/>
            </a:endParaRPr>
          </a:p>
        </p:txBody>
      </p:sp>
      <p:sp>
        <p:nvSpPr>
          <p:cNvPr id="29" name="矩形 28"/>
          <p:cNvSpPr/>
          <p:nvPr/>
        </p:nvSpPr>
        <p:spPr>
          <a:xfrm>
            <a:off x="504483" y="276639"/>
            <a:ext cx="2455352" cy="581057"/>
          </a:xfrm>
          <a:prstGeom prst="rect">
            <a:avLst/>
          </a:prstGeom>
        </p:spPr>
        <p:txBody>
          <a:bodyPr wrap="none">
            <a:spAutoFit/>
          </a:bodyPr>
          <a:lstStyle/>
          <a:p>
            <a:pPr>
              <a:lnSpc>
                <a:spcPct val="150000"/>
              </a:lnSpc>
            </a:pPr>
            <a:r>
              <a:rPr lang="en-US" altLang="zh-CN" sz="2400" b="1" dirty="0">
                <a:latin typeface="微软雅黑" panose="020B0503020204020204" charset="-122"/>
                <a:ea typeface="微软雅黑" panose="020B0503020204020204" charset="-122"/>
              </a:rPr>
              <a:t>TCP/IP</a:t>
            </a:r>
            <a:r>
              <a:rPr lang="zh-CN" altLang="en-US" sz="2400" b="1" dirty="0">
                <a:latin typeface="微软雅黑" panose="020B0503020204020204" charset="-122"/>
                <a:ea typeface="微软雅黑" panose="020B0503020204020204" charset="-122"/>
              </a:rPr>
              <a:t>参考模型</a:t>
            </a:r>
            <a:endParaRPr lang="en-US" altLang="zh-CN" sz="2400" b="1" dirty="0">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16523243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文本框 10"/>
          <p:cNvSpPr txBox="1"/>
          <p:nvPr/>
        </p:nvSpPr>
        <p:spPr>
          <a:xfrm>
            <a:off x="1" y="3217103"/>
            <a:ext cx="2503142" cy="400110"/>
          </a:xfrm>
          <a:prstGeom prst="rect">
            <a:avLst/>
          </a:prstGeom>
          <a:noFill/>
        </p:spPr>
        <p:txBody>
          <a:bodyPr wrap="square" rtlCol="0">
            <a:spAutoFit/>
          </a:bodyPr>
          <a:lstStyle/>
          <a:p>
            <a:r>
              <a:rPr lang="zh-CN" altLang="en-US" sz="2000">
                <a:latin typeface="Microsoft YaHei" charset="-122"/>
                <a:ea typeface="Microsoft YaHei" charset="-122"/>
                <a:cs typeface="Microsoft YaHei" charset="-122"/>
              </a:rPr>
              <a:t>计算机网络体系结构</a:t>
            </a:r>
          </a:p>
        </p:txBody>
      </p:sp>
      <p:sp>
        <p:nvSpPr>
          <p:cNvPr id="12" name="文本框 11"/>
          <p:cNvSpPr txBox="1"/>
          <p:nvPr/>
        </p:nvSpPr>
        <p:spPr>
          <a:xfrm>
            <a:off x="3021496" y="1259287"/>
            <a:ext cx="1114700" cy="4524315"/>
          </a:xfrm>
          <a:prstGeom prst="rect">
            <a:avLst/>
          </a:prstGeom>
          <a:noFill/>
        </p:spPr>
        <p:txBody>
          <a:bodyPr wrap="square" rtlCol="0">
            <a:spAutoFit/>
          </a:bodyPr>
          <a:lstStyle/>
          <a:p>
            <a:r>
              <a:rPr lang="zh-CN" altLang="en-US" sz="2400" dirty="0">
                <a:solidFill>
                  <a:schemeClr val="tx1"/>
                </a:solidFill>
                <a:latin typeface="Microsoft YaHei" charset="-122"/>
                <a:ea typeface="Microsoft YaHei" charset="-122"/>
                <a:cs typeface="Microsoft YaHei" charset="-122"/>
              </a:rPr>
              <a:t>概念</a:t>
            </a:r>
            <a:endParaRPr lang="en-US" altLang="zh-CN" sz="2400" dirty="0">
              <a:solidFill>
                <a:schemeClr val="tx1"/>
              </a:solidFill>
              <a:latin typeface="Microsoft YaHei" charset="-122"/>
              <a:ea typeface="Microsoft YaHei" charset="-122"/>
              <a:cs typeface="Microsoft YaHei" charset="-122"/>
            </a:endParaRPr>
          </a:p>
          <a:p>
            <a:endParaRPr lang="en-US" altLang="zh-CN" sz="2400" dirty="0">
              <a:latin typeface="Microsoft YaHei" charset="-122"/>
              <a:ea typeface="Microsoft YaHei" charset="-122"/>
              <a:cs typeface="Microsoft YaHei" charset="-122"/>
            </a:endParaRPr>
          </a:p>
          <a:p>
            <a:endParaRPr lang="en-US" altLang="zh-CN" sz="2400" dirty="0">
              <a:solidFill>
                <a:schemeClr val="tx1"/>
              </a:solidFill>
              <a:latin typeface="Microsoft YaHei" charset="-122"/>
              <a:ea typeface="Microsoft YaHei" charset="-122"/>
              <a:cs typeface="Microsoft YaHei" charset="-122"/>
            </a:endParaRPr>
          </a:p>
          <a:p>
            <a:endParaRPr lang="en-US" altLang="zh-CN" sz="2400" dirty="0">
              <a:latin typeface="Microsoft YaHei" charset="-122"/>
              <a:ea typeface="Microsoft YaHei" charset="-122"/>
              <a:cs typeface="Microsoft YaHei" charset="-122"/>
            </a:endParaRPr>
          </a:p>
          <a:p>
            <a:endParaRPr lang="en-US" altLang="zh-CN" sz="2400" dirty="0">
              <a:solidFill>
                <a:schemeClr val="tx1"/>
              </a:solidFill>
              <a:latin typeface="Microsoft YaHei" charset="-122"/>
              <a:ea typeface="Microsoft YaHei" charset="-122"/>
              <a:cs typeface="Microsoft YaHei" charset="-122"/>
            </a:endParaRPr>
          </a:p>
          <a:p>
            <a:endParaRPr lang="en-US" altLang="zh-CN" sz="2400" dirty="0">
              <a:latin typeface="Microsoft YaHei" charset="-122"/>
              <a:ea typeface="Microsoft YaHei" charset="-122"/>
              <a:cs typeface="Microsoft YaHei" charset="-122"/>
            </a:endParaRPr>
          </a:p>
          <a:p>
            <a:endParaRPr lang="en-US" altLang="zh-CN" sz="2400" dirty="0">
              <a:solidFill>
                <a:schemeClr val="tx1"/>
              </a:solidFill>
              <a:latin typeface="Microsoft YaHei" charset="-122"/>
              <a:ea typeface="Microsoft YaHei" charset="-122"/>
              <a:cs typeface="Microsoft YaHei" charset="-122"/>
            </a:endParaRPr>
          </a:p>
          <a:p>
            <a:endParaRPr lang="en-US" altLang="zh-CN" sz="2400" dirty="0">
              <a:latin typeface="Microsoft YaHei" charset="-122"/>
              <a:ea typeface="Microsoft YaHei" charset="-122"/>
              <a:cs typeface="Microsoft YaHei" charset="-122"/>
            </a:endParaRPr>
          </a:p>
          <a:p>
            <a:endParaRPr lang="en-US" altLang="zh-CN" sz="2400" dirty="0">
              <a:solidFill>
                <a:schemeClr val="tx1"/>
              </a:solidFill>
              <a:latin typeface="Microsoft YaHei" charset="-122"/>
              <a:ea typeface="Microsoft YaHei" charset="-122"/>
              <a:cs typeface="Microsoft YaHei" charset="-122"/>
            </a:endParaRPr>
          </a:p>
          <a:p>
            <a:endParaRPr lang="en-US" altLang="zh-CN" sz="2400" dirty="0">
              <a:latin typeface="Microsoft YaHei" charset="-122"/>
              <a:ea typeface="Microsoft YaHei" charset="-122"/>
              <a:cs typeface="Microsoft YaHei" charset="-122"/>
            </a:endParaRPr>
          </a:p>
          <a:p>
            <a:endParaRPr lang="en-US" altLang="zh-CN" sz="2400" dirty="0">
              <a:solidFill>
                <a:schemeClr val="tx1"/>
              </a:solidFill>
              <a:latin typeface="Microsoft YaHei" charset="-122"/>
              <a:ea typeface="Microsoft YaHei" charset="-122"/>
              <a:cs typeface="Microsoft YaHei" charset="-122"/>
            </a:endParaRPr>
          </a:p>
          <a:p>
            <a:r>
              <a:rPr lang="zh-CN" altLang="en-US" sz="2400" dirty="0">
                <a:latin typeface="Microsoft YaHei" charset="-122"/>
                <a:ea typeface="Microsoft YaHei" charset="-122"/>
                <a:cs typeface="Microsoft YaHei" charset="-122"/>
              </a:rPr>
              <a:t>分类</a:t>
            </a:r>
            <a:endParaRPr lang="en-US" altLang="zh-CN" sz="2400" dirty="0">
              <a:solidFill>
                <a:schemeClr val="tx1"/>
              </a:solidFill>
              <a:latin typeface="Microsoft YaHei" charset="-122"/>
              <a:ea typeface="Microsoft YaHei" charset="-122"/>
              <a:cs typeface="Microsoft YaHei" charset="-122"/>
            </a:endParaRPr>
          </a:p>
        </p:txBody>
      </p:sp>
      <p:sp>
        <p:nvSpPr>
          <p:cNvPr id="14" name="左大括号 13"/>
          <p:cNvSpPr/>
          <p:nvPr/>
        </p:nvSpPr>
        <p:spPr>
          <a:xfrm>
            <a:off x="2503142" y="1186235"/>
            <a:ext cx="518354" cy="453870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2400">
              <a:latin typeface="Microsoft YaHei" charset="-122"/>
              <a:ea typeface="Microsoft YaHei" charset="-122"/>
              <a:cs typeface="Microsoft YaHei" charset="-122"/>
            </a:endParaRPr>
          </a:p>
        </p:txBody>
      </p:sp>
      <p:sp>
        <p:nvSpPr>
          <p:cNvPr id="5" name="TextBox 1"/>
          <p:cNvSpPr txBox="1"/>
          <p:nvPr/>
        </p:nvSpPr>
        <p:spPr>
          <a:xfrm>
            <a:off x="4395373" y="4068582"/>
            <a:ext cx="3436662" cy="646331"/>
          </a:xfrm>
          <a:prstGeom prst="rect">
            <a:avLst/>
          </a:prstGeom>
          <a:noFill/>
          <a:ln>
            <a:solidFill>
              <a:schemeClr val="tx1"/>
            </a:solidFill>
          </a:ln>
        </p:spPr>
        <p:txBody>
          <a:bodyPr wrap="square" rtlCol="0">
            <a:spAutoFit/>
          </a:bodyPr>
          <a:lstStyle/>
          <a:p>
            <a:pPr>
              <a:lnSpc>
                <a:spcPct val="150000"/>
              </a:lnSpc>
            </a:pPr>
            <a:r>
              <a:rPr lang="en-US" altLang="zh-CN" sz="2400" dirty="0">
                <a:latin typeface="微软雅黑" panose="020B0503020204020204" charset="-122"/>
                <a:ea typeface="微软雅黑" panose="020B0503020204020204" charset="-122"/>
              </a:rPr>
              <a:t>OSI</a:t>
            </a:r>
            <a:r>
              <a:rPr lang="zh-CN" altLang="en-US" sz="2400" dirty="0">
                <a:latin typeface="微软雅黑" panose="020B0503020204020204" charset="-122"/>
                <a:ea typeface="微软雅黑" panose="020B0503020204020204" charset="-122"/>
              </a:rPr>
              <a:t>参考模型（</a:t>
            </a:r>
            <a:r>
              <a:rPr lang="en-US" altLang="zh-CN" sz="2400" dirty="0">
                <a:latin typeface="微软雅黑" panose="020B0503020204020204" charset="-122"/>
                <a:ea typeface="微软雅黑" panose="020B0503020204020204" charset="-122"/>
              </a:rPr>
              <a:t>7</a:t>
            </a:r>
            <a:r>
              <a:rPr lang="zh-CN" altLang="en-US" sz="2400" dirty="0">
                <a:latin typeface="微软雅黑" panose="020B0503020204020204" charset="-122"/>
                <a:ea typeface="微软雅黑" panose="020B0503020204020204" charset="-122"/>
              </a:rPr>
              <a:t>层）</a:t>
            </a:r>
          </a:p>
        </p:txBody>
      </p:sp>
      <p:sp>
        <p:nvSpPr>
          <p:cNvPr id="6" name="左大括号 5"/>
          <p:cNvSpPr/>
          <p:nvPr/>
        </p:nvSpPr>
        <p:spPr>
          <a:xfrm>
            <a:off x="3877019" y="4251337"/>
            <a:ext cx="518354" cy="254702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2400">
              <a:latin typeface="Microsoft YaHei" charset="-122"/>
              <a:ea typeface="Microsoft YaHei" charset="-122"/>
              <a:cs typeface="Microsoft YaHei" charset="-122"/>
            </a:endParaRPr>
          </a:p>
        </p:txBody>
      </p:sp>
      <p:sp>
        <p:nvSpPr>
          <p:cNvPr id="7" name="TextBox 1"/>
          <p:cNvSpPr txBox="1"/>
          <p:nvPr/>
        </p:nvSpPr>
        <p:spPr>
          <a:xfrm>
            <a:off x="4395373" y="5078609"/>
            <a:ext cx="3436662" cy="581057"/>
          </a:xfrm>
          <a:prstGeom prst="rect">
            <a:avLst/>
          </a:prstGeom>
          <a:noFill/>
          <a:ln>
            <a:solidFill>
              <a:schemeClr val="tx1"/>
            </a:solidFill>
          </a:ln>
        </p:spPr>
        <p:txBody>
          <a:bodyPr wrap="square" rtlCol="0">
            <a:spAutoFit/>
          </a:bodyPr>
          <a:lstStyle/>
          <a:p>
            <a:pPr>
              <a:lnSpc>
                <a:spcPct val="150000"/>
              </a:lnSpc>
            </a:pPr>
            <a:r>
              <a:rPr lang="en-US" altLang="zh-CN" sz="2400" dirty="0">
                <a:latin typeface="微软雅黑" panose="020B0503020204020204" charset="-122"/>
                <a:ea typeface="微软雅黑" panose="020B0503020204020204" charset="-122"/>
              </a:rPr>
              <a:t>TCP/IP</a:t>
            </a:r>
            <a:r>
              <a:rPr lang="zh-CN" altLang="en-US" sz="2400" dirty="0">
                <a:latin typeface="微软雅黑" panose="020B0503020204020204" charset="-122"/>
                <a:ea typeface="微软雅黑" panose="020B0503020204020204" charset="-122"/>
              </a:rPr>
              <a:t>参考模型（</a:t>
            </a:r>
            <a:r>
              <a:rPr lang="en-US" altLang="zh-CN" sz="2400" dirty="0">
                <a:latin typeface="微软雅黑" panose="020B0503020204020204" charset="-122"/>
                <a:ea typeface="微软雅黑" panose="020B0503020204020204" charset="-122"/>
              </a:rPr>
              <a:t>4</a:t>
            </a:r>
            <a:r>
              <a:rPr lang="zh-CN" altLang="en-US" sz="2400" dirty="0">
                <a:latin typeface="微软雅黑" panose="020B0503020204020204" charset="-122"/>
                <a:ea typeface="微软雅黑" panose="020B0503020204020204" charset="-122"/>
              </a:rPr>
              <a:t>层）</a:t>
            </a:r>
          </a:p>
        </p:txBody>
      </p:sp>
      <p:sp>
        <p:nvSpPr>
          <p:cNvPr id="8" name="TextBox 1"/>
          <p:cNvSpPr txBox="1"/>
          <p:nvPr/>
        </p:nvSpPr>
        <p:spPr>
          <a:xfrm>
            <a:off x="4395373" y="6152032"/>
            <a:ext cx="3436662" cy="581057"/>
          </a:xfrm>
          <a:prstGeom prst="rect">
            <a:avLst/>
          </a:prstGeom>
          <a:noFill/>
          <a:ln>
            <a:solidFill>
              <a:schemeClr val="tx1"/>
            </a:solidFill>
          </a:ln>
        </p:spPr>
        <p:txBody>
          <a:bodyPr wrap="square" rtlCol="0">
            <a:spAutoFit/>
          </a:bodyPr>
          <a:lstStyle/>
          <a:p>
            <a:pPr>
              <a:lnSpc>
                <a:spcPct val="150000"/>
              </a:lnSpc>
            </a:pPr>
            <a:r>
              <a:rPr lang="zh-CN" altLang="en-US" sz="2400" dirty="0">
                <a:solidFill>
                  <a:srgbClr val="FF0000"/>
                </a:solidFill>
                <a:latin typeface="微软雅黑" panose="020B0503020204020204" charset="-122"/>
                <a:ea typeface="微软雅黑" panose="020B0503020204020204" charset="-122"/>
              </a:rPr>
              <a:t>五层参考模型（</a:t>
            </a:r>
            <a:r>
              <a:rPr lang="en-US" altLang="zh-CN" sz="2400" dirty="0">
                <a:solidFill>
                  <a:srgbClr val="FF0000"/>
                </a:solidFill>
                <a:latin typeface="微软雅黑" panose="020B0503020204020204" charset="-122"/>
                <a:ea typeface="微软雅黑" panose="020B0503020204020204" charset="-122"/>
              </a:rPr>
              <a:t>5</a:t>
            </a:r>
            <a:r>
              <a:rPr lang="zh-CN" altLang="en-US" sz="2400" dirty="0">
                <a:solidFill>
                  <a:srgbClr val="FF0000"/>
                </a:solidFill>
                <a:latin typeface="微软雅黑" panose="020B0503020204020204" charset="-122"/>
                <a:ea typeface="微软雅黑" panose="020B0503020204020204" charset="-122"/>
              </a:rPr>
              <a:t>层）</a:t>
            </a:r>
          </a:p>
        </p:txBody>
      </p:sp>
    </p:spTree>
    <p:extLst>
      <p:ext uri="{BB962C8B-B14F-4D97-AF65-F5344CB8AC3E}">
        <p14:creationId xmlns:p14="http://schemas.microsoft.com/office/powerpoint/2010/main" val="15953922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矩形 11"/>
          <p:cNvSpPr/>
          <p:nvPr/>
        </p:nvSpPr>
        <p:spPr>
          <a:xfrm>
            <a:off x="661805" y="1138877"/>
            <a:ext cx="3269803" cy="66129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charset="-122"/>
                <a:ea typeface="微软雅黑" panose="020B0503020204020204" charset="-122"/>
              </a:rPr>
              <a:t>应用层：报文</a:t>
            </a:r>
          </a:p>
        </p:txBody>
      </p:sp>
      <p:sp>
        <p:nvSpPr>
          <p:cNvPr id="13" name="矩形 12"/>
          <p:cNvSpPr/>
          <p:nvPr/>
        </p:nvSpPr>
        <p:spPr>
          <a:xfrm>
            <a:off x="661804" y="2058591"/>
            <a:ext cx="3269803" cy="66129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charset="-122"/>
                <a:ea typeface="微软雅黑" panose="020B0503020204020204" charset="-122"/>
              </a:rPr>
              <a:t>传输层：段</a:t>
            </a:r>
          </a:p>
        </p:txBody>
      </p:sp>
      <p:sp>
        <p:nvSpPr>
          <p:cNvPr id="14" name="矩形 13"/>
          <p:cNvSpPr/>
          <p:nvPr/>
        </p:nvSpPr>
        <p:spPr>
          <a:xfrm>
            <a:off x="661801" y="2977062"/>
            <a:ext cx="3269803" cy="66129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charset="-122"/>
                <a:ea typeface="微软雅黑" panose="020B0503020204020204" charset="-122"/>
              </a:rPr>
              <a:t>网络层：数据报</a:t>
            </a:r>
          </a:p>
        </p:txBody>
      </p:sp>
      <p:sp>
        <p:nvSpPr>
          <p:cNvPr id="15" name="矩形 14"/>
          <p:cNvSpPr/>
          <p:nvPr/>
        </p:nvSpPr>
        <p:spPr>
          <a:xfrm>
            <a:off x="661800" y="3936809"/>
            <a:ext cx="3269803" cy="66129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charset="-122"/>
                <a:ea typeface="微软雅黑" panose="020B0503020204020204" charset="-122"/>
              </a:rPr>
              <a:t>链路层：帧</a:t>
            </a:r>
          </a:p>
        </p:txBody>
      </p:sp>
      <p:sp>
        <p:nvSpPr>
          <p:cNvPr id="16" name="矩形 15"/>
          <p:cNvSpPr/>
          <p:nvPr/>
        </p:nvSpPr>
        <p:spPr>
          <a:xfrm>
            <a:off x="661799" y="4918469"/>
            <a:ext cx="3269803" cy="66129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charset="-122"/>
                <a:ea typeface="微软雅黑" panose="020B0503020204020204" charset="-122"/>
              </a:rPr>
              <a:t>物理层：比特流</a:t>
            </a:r>
          </a:p>
        </p:txBody>
      </p:sp>
      <p:sp>
        <p:nvSpPr>
          <p:cNvPr id="5" name="TextBox 4"/>
          <p:cNvSpPr txBox="1"/>
          <p:nvPr/>
        </p:nvSpPr>
        <p:spPr>
          <a:xfrm>
            <a:off x="4190019" y="2992027"/>
            <a:ext cx="7516137" cy="646331"/>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rPr>
              <a:t>描述计算机网络中</a:t>
            </a:r>
            <a:r>
              <a:rPr lang="zh-CN" altLang="en-US" sz="2400" dirty="0">
                <a:solidFill>
                  <a:srgbClr val="C00000"/>
                </a:solidFill>
                <a:latin typeface="微软雅黑" panose="020B0503020204020204" charset="-122"/>
                <a:ea typeface="微软雅黑" panose="020B0503020204020204" charset="-122"/>
              </a:rPr>
              <a:t>最常用、最接近实际网络</a:t>
            </a:r>
            <a:r>
              <a:rPr lang="zh-CN" altLang="en-US" sz="2400" dirty="0">
                <a:latin typeface="微软雅黑" panose="020B0503020204020204" charset="-122"/>
                <a:ea typeface="微软雅黑" panose="020B0503020204020204" charset="-122"/>
              </a:rPr>
              <a:t>的参考模型</a:t>
            </a:r>
          </a:p>
        </p:txBody>
      </p:sp>
      <p:sp>
        <p:nvSpPr>
          <p:cNvPr id="2" name="矩形 1"/>
          <p:cNvSpPr/>
          <p:nvPr/>
        </p:nvSpPr>
        <p:spPr>
          <a:xfrm>
            <a:off x="504483" y="276639"/>
            <a:ext cx="2031325" cy="581057"/>
          </a:xfrm>
          <a:prstGeom prst="rect">
            <a:avLst/>
          </a:prstGeom>
        </p:spPr>
        <p:txBody>
          <a:bodyPr wrap="none">
            <a:spAutoFit/>
          </a:bodyPr>
          <a:lstStyle/>
          <a:p>
            <a:pPr>
              <a:lnSpc>
                <a:spcPct val="150000"/>
              </a:lnSpc>
            </a:pPr>
            <a:r>
              <a:rPr lang="zh-CN" altLang="en-US" sz="2400" b="1">
                <a:latin typeface="微软雅黑" panose="020B0503020204020204" charset="-122"/>
                <a:ea typeface="微软雅黑" panose="020B0503020204020204" charset="-122"/>
              </a:rPr>
              <a:t>五层参考模型</a:t>
            </a:r>
            <a:endParaRPr lang="en-US" altLang="zh-CN" sz="2400" b="1" dirty="0">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7329604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文本框 10"/>
          <p:cNvSpPr txBox="1"/>
          <p:nvPr/>
        </p:nvSpPr>
        <p:spPr>
          <a:xfrm>
            <a:off x="1584325" y="3197225"/>
            <a:ext cx="5083810" cy="419100"/>
          </a:xfrm>
          <a:prstGeom prst="rect">
            <a:avLst/>
          </a:prstGeom>
          <a:noFill/>
        </p:spPr>
        <p:txBody>
          <a:bodyPr wrap="square" rtlCol="0">
            <a:spAutoFit/>
          </a:bodyPr>
          <a:lstStyle/>
          <a:p>
            <a:r>
              <a:rPr lang="en-US" altLang="zh-CN" sz="2130"/>
              <a:t>    </a:t>
            </a:r>
            <a:r>
              <a:rPr lang="zh-CN" altLang="en-US" sz="2130"/>
              <a:t>第一章 计算机网络基本概念</a:t>
            </a:r>
          </a:p>
        </p:txBody>
      </p:sp>
      <p:sp>
        <p:nvSpPr>
          <p:cNvPr id="2" name="文本框 1"/>
          <p:cNvSpPr txBox="1"/>
          <p:nvPr/>
        </p:nvSpPr>
        <p:spPr>
          <a:xfrm>
            <a:off x="5812155" y="1536065"/>
            <a:ext cx="3757930" cy="3695700"/>
          </a:xfrm>
          <a:prstGeom prst="rect">
            <a:avLst/>
          </a:prstGeom>
          <a:noFill/>
        </p:spPr>
        <p:txBody>
          <a:bodyPr wrap="square" rtlCol="0">
            <a:spAutoFit/>
          </a:bodyPr>
          <a:lstStyle/>
          <a:p>
            <a:r>
              <a:rPr lang="zh-CN" altLang="en-US" sz="2130">
                <a:solidFill>
                  <a:schemeClr val="tx1"/>
                </a:solidFill>
              </a:rPr>
              <a:t>计算机网络概述</a:t>
            </a:r>
          </a:p>
          <a:p>
            <a:endParaRPr lang="zh-CN" altLang="en-US" sz="2130"/>
          </a:p>
          <a:p>
            <a:r>
              <a:rPr lang="zh-CN" altLang="en-US" sz="2130"/>
              <a:t>计算机网络结构</a:t>
            </a:r>
          </a:p>
          <a:p>
            <a:endParaRPr lang="zh-CN" altLang="en-US" sz="2130"/>
          </a:p>
          <a:p>
            <a:r>
              <a:rPr lang="zh-CN" altLang="en-US" sz="2130"/>
              <a:t>数据交换技术</a:t>
            </a:r>
          </a:p>
          <a:p>
            <a:endParaRPr lang="zh-CN" altLang="en-US" sz="2130"/>
          </a:p>
          <a:p>
            <a:r>
              <a:rPr lang="zh-CN" altLang="en-US" sz="2130"/>
              <a:t>计算机网络性能</a:t>
            </a:r>
          </a:p>
          <a:p>
            <a:endParaRPr lang="zh-CN" altLang="en-US" sz="2130">
              <a:solidFill>
                <a:schemeClr val="tx1"/>
              </a:solidFill>
            </a:endParaRPr>
          </a:p>
          <a:p>
            <a:r>
              <a:rPr lang="zh-CN" altLang="en-US" sz="2130">
                <a:solidFill>
                  <a:schemeClr val="tx1"/>
                </a:solidFill>
              </a:rPr>
              <a:t>计算机网络体系结构</a:t>
            </a:r>
            <a:endParaRPr lang="zh-CN" altLang="en-US" sz="2130"/>
          </a:p>
          <a:p>
            <a:endParaRPr lang="zh-CN" altLang="en-US" sz="2130"/>
          </a:p>
          <a:p>
            <a:r>
              <a:rPr lang="zh-CN" altLang="en-US" sz="2130">
                <a:solidFill>
                  <a:schemeClr val="accent6"/>
                </a:solidFill>
              </a:rPr>
              <a:t>计算机网络与因特网发展简史</a:t>
            </a:r>
          </a:p>
        </p:txBody>
      </p:sp>
      <p:sp>
        <p:nvSpPr>
          <p:cNvPr id="6" name="左大括号 5"/>
          <p:cNvSpPr/>
          <p:nvPr/>
        </p:nvSpPr>
        <p:spPr>
          <a:xfrm>
            <a:off x="5524500" y="1703070"/>
            <a:ext cx="76200" cy="340804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075179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文本框 13"/>
          <p:cNvSpPr txBox="1"/>
          <p:nvPr/>
        </p:nvSpPr>
        <p:spPr>
          <a:xfrm>
            <a:off x="0" y="2854345"/>
            <a:ext cx="1610139" cy="960776"/>
          </a:xfrm>
          <a:prstGeom prst="rect">
            <a:avLst/>
          </a:prstGeom>
          <a:noFill/>
        </p:spPr>
        <p:txBody>
          <a:bodyPr wrap="square" rtlCol="0">
            <a:spAutoFit/>
          </a:bodyPr>
          <a:lstStyle/>
          <a:p>
            <a:pPr>
              <a:lnSpc>
                <a:spcPct val="150000"/>
              </a:lnSpc>
            </a:pPr>
            <a:r>
              <a:rPr lang="zh-CN" altLang="en-US" sz="2000" dirty="0"/>
              <a:t>计算机网络</a:t>
            </a:r>
            <a:endParaRPr lang="en-US" altLang="zh-CN" sz="2000" dirty="0"/>
          </a:p>
          <a:p>
            <a:pPr>
              <a:lnSpc>
                <a:spcPct val="150000"/>
              </a:lnSpc>
            </a:pPr>
            <a:r>
              <a:rPr lang="zh-CN" altLang="en-US" sz="2000" dirty="0"/>
              <a:t>的定义</a:t>
            </a:r>
            <a:endParaRPr lang="zh-CN" altLang="en-US" sz="2125" dirty="0">
              <a:solidFill>
                <a:schemeClr val="tx1"/>
              </a:solidFill>
            </a:endParaRPr>
          </a:p>
        </p:txBody>
      </p:sp>
      <p:sp>
        <p:nvSpPr>
          <p:cNvPr id="16" name="左大括号 15"/>
          <p:cNvSpPr/>
          <p:nvPr/>
        </p:nvSpPr>
        <p:spPr>
          <a:xfrm>
            <a:off x="1369605" y="1593409"/>
            <a:ext cx="538066" cy="344382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7" name="文本框 16"/>
          <p:cNvSpPr txBox="1"/>
          <p:nvPr/>
        </p:nvSpPr>
        <p:spPr>
          <a:xfrm>
            <a:off x="1907671" y="1330163"/>
            <a:ext cx="2474167" cy="3970318"/>
          </a:xfrm>
          <a:prstGeom prst="rect">
            <a:avLst/>
          </a:prstGeom>
          <a:noFill/>
        </p:spPr>
        <p:txBody>
          <a:bodyPr wrap="square" rtlCol="0">
            <a:spAutoFit/>
          </a:bodyPr>
          <a:lstStyle/>
          <a:p>
            <a:pPr fontAlgn="auto">
              <a:lnSpc>
                <a:spcPct val="150000"/>
              </a:lnSpc>
            </a:pPr>
            <a:r>
              <a:rPr lang="zh-CN" altLang="en-US" sz="2400" dirty="0">
                <a:solidFill>
                  <a:schemeClr val="tx1"/>
                </a:solidFill>
              </a:rPr>
              <a:t>起源</a:t>
            </a:r>
            <a:endParaRPr lang="en-US" altLang="zh-CN" sz="2400" dirty="0">
              <a:solidFill>
                <a:schemeClr val="tx1"/>
              </a:solidFill>
            </a:endParaRPr>
          </a:p>
          <a:p>
            <a:pPr fontAlgn="auto">
              <a:lnSpc>
                <a:spcPct val="150000"/>
              </a:lnSpc>
            </a:pPr>
            <a:endParaRPr lang="en-US" altLang="zh-CN" sz="2400" dirty="0">
              <a:solidFill>
                <a:schemeClr val="tx1"/>
              </a:solidFill>
            </a:endParaRPr>
          </a:p>
          <a:p>
            <a:pPr fontAlgn="auto">
              <a:lnSpc>
                <a:spcPct val="150000"/>
              </a:lnSpc>
            </a:pPr>
            <a:endParaRPr lang="zh-CN" altLang="en-US" sz="2400" dirty="0">
              <a:solidFill>
                <a:schemeClr val="accent6"/>
              </a:solidFill>
            </a:endParaRPr>
          </a:p>
          <a:p>
            <a:pPr fontAlgn="auto">
              <a:lnSpc>
                <a:spcPct val="150000"/>
              </a:lnSpc>
            </a:pPr>
            <a:r>
              <a:rPr lang="zh-CN" altLang="en-US" sz="2400" dirty="0"/>
              <a:t>定义</a:t>
            </a:r>
            <a:endParaRPr lang="en-US" altLang="zh-CN" sz="2400" dirty="0"/>
          </a:p>
          <a:p>
            <a:pPr fontAlgn="auto">
              <a:lnSpc>
                <a:spcPct val="150000"/>
              </a:lnSpc>
            </a:pPr>
            <a:endParaRPr lang="en-US" altLang="zh-CN" sz="2400" dirty="0"/>
          </a:p>
          <a:p>
            <a:pPr fontAlgn="auto">
              <a:lnSpc>
                <a:spcPct val="150000"/>
              </a:lnSpc>
            </a:pPr>
            <a:endParaRPr lang="zh-CN" altLang="en-US" sz="2400" dirty="0"/>
          </a:p>
          <a:p>
            <a:pPr fontAlgn="auto">
              <a:lnSpc>
                <a:spcPct val="150000"/>
              </a:lnSpc>
            </a:pPr>
            <a:r>
              <a:rPr lang="en-US" altLang="zh-CN" sz="2400" dirty="0">
                <a:solidFill>
                  <a:schemeClr val="tx1"/>
                </a:solidFill>
              </a:rPr>
              <a:t>ISP</a:t>
            </a:r>
            <a:endParaRPr lang="zh-CN" altLang="en-US" sz="2400" dirty="0"/>
          </a:p>
        </p:txBody>
      </p:sp>
      <p:sp>
        <p:nvSpPr>
          <p:cNvPr id="6" name="矩形 5"/>
          <p:cNvSpPr/>
          <p:nvPr/>
        </p:nvSpPr>
        <p:spPr>
          <a:xfrm>
            <a:off x="4141304" y="1407994"/>
            <a:ext cx="7686260" cy="646331"/>
          </a:xfrm>
          <a:prstGeom prst="rect">
            <a:avLst/>
          </a:prstGeom>
          <a:ln>
            <a:solidFill>
              <a:schemeClr val="tx1"/>
            </a:solidFill>
          </a:ln>
        </p:spPr>
        <p:txBody>
          <a:bodyPr wrap="square">
            <a:spAutoFit/>
          </a:bodyPr>
          <a:lstStyle/>
          <a:p>
            <a:pPr>
              <a:lnSpc>
                <a:spcPct val="150000"/>
              </a:lnSpc>
            </a:pPr>
            <a:r>
              <a:rPr lang="zh-CN" altLang="en-US" sz="2400" dirty="0">
                <a:latin typeface="+mn-ea"/>
              </a:rPr>
              <a:t>计算机网络是</a:t>
            </a:r>
            <a:r>
              <a:rPr lang="zh-CN" altLang="en-US" sz="2400" dirty="0">
                <a:solidFill>
                  <a:schemeClr val="bg2"/>
                </a:solidFill>
                <a:latin typeface="+mn-ea"/>
              </a:rPr>
              <a:t>计算机技术</a:t>
            </a:r>
            <a:r>
              <a:rPr lang="zh-CN" altLang="en-US" sz="2400" dirty="0">
                <a:latin typeface="+mn-ea"/>
              </a:rPr>
              <a:t>与</a:t>
            </a:r>
            <a:r>
              <a:rPr lang="zh-CN" altLang="en-US" sz="2400" dirty="0">
                <a:solidFill>
                  <a:schemeClr val="bg2"/>
                </a:solidFill>
                <a:latin typeface="+mn-ea"/>
                <a:sym typeface="+mn-ea"/>
              </a:rPr>
              <a:t>通信</a:t>
            </a:r>
            <a:r>
              <a:rPr lang="zh-CN" altLang="en-US" sz="2400" dirty="0">
                <a:solidFill>
                  <a:schemeClr val="bg2"/>
                </a:solidFill>
                <a:latin typeface="+mn-ea"/>
              </a:rPr>
              <a:t>技术</a:t>
            </a:r>
            <a:r>
              <a:rPr lang="zh-CN" altLang="en-US" sz="2400" dirty="0">
                <a:latin typeface="+mn-ea"/>
              </a:rPr>
              <a:t>融合的产物。</a:t>
            </a:r>
          </a:p>
        </p:txBody>
      </p:sp>
      <p:sp>
        <p:nvSpPr>
          <p:cNvPr id="7" name="矩形 6"/>
          <p:cNvSpPr/>
          <p:nvPr/>
        </p:nvSpPr>
        <p:spPr>
          <a:xfrm>
            <a:off x="4141305" y="2992156"/>
            <a:ext cx="7686259" cy="646331"/>
          </a:xfrm>
          <a:prstGeom prst="rect">
            <a:avLst/>
          </a:prstGeom>
          <a:ln>
            <a:solidFill>
              <a:schemeClr val="tx1"/>
            </a:solidFill>
          </a:ln>
        </p:spPr>
        <p:txBody>
          <a:bodyPr wrap="square">
            <a:spAutoFit/>
          </a:bodyPr>
          <a:lstStyle/>
          <a:p>
            <a:pPr>
              <a:lnSpc>
                <a:spcPct val="150000"/>
              </a:lnSpc>
            </a:pPr>
            <a:r>
              <a:rPr lang="zh-CN" altLang="en-US" sz="2400" dirty="0">
                <a:latin typeface="Microsoft YaHei" charset="-122"/>
                <a:ea typeface="Microsoft YaHei" charset="-122"/>
                <a:cs typeface="Microsoft YaHei" charset="-122"/>
              </a:rPr>
              <a:t>计算机网络是</a:t>
            </a:r>
            <a:r>
              <a:rPr lang="zh-CN" altLang="en-US" sz="2400" dirty="0">
                <a:solidFill>
                  <a:schemeClr val="bg2"/>
                </a:solidFill>
                <a:latin typeface="Microsoft YaHei" charset="-122"/>
                <a:ea typeface="Microsoft YaHei" charset="-122"/>
                <a:cs typeface="Microsoft YaHei" charset="-122"/>
                <a:sym typeface="+mn-ea"/>
              </a:rPr>
              <a:t>互连</a:t>
            </a:r>
            <a:r>
              <a:rPr lang="zh-CN" altLang="en-US" sz="2400" dirty="0">
                <a:latin typeface="Microsoft YaHei" charset="-122"/>
                <a:ea typeface="Microsoft YaHei" charset="-122"/>
                <a:cs typeface="Microsoft YaHei" charset="-122"/>
              </a:rPr>
              <a:t>的、</a:t>
            </a:r>
            <a:r>
              <a:rPr lang="zh-CN" altLang="en-US" sz="2400" dirty="0">
                <a:solidFill>
                  <a:schemeClr val="bg2"/>
                </a:solidFill>
                <a:latin typeface="Microsoft YaHei" charset="-122"/>
                <a:ea typeface="Microsoft YaHei" charset="-122"/>
                <a:cs typeface="Microsoft YaHei" charset="-122"/>
                <a:sym typeface="+mn-ea"/>
              </a:rPr>
              <a:t>自治</a:t>
            </a:r>
            <a:r>
              <a:rPr lang="zh-CN" altLang="en-US" sz="2400" dirty="0">
                <a:latin typeface="Microsoft YaHei" charset="-122"/>
                <a:ea typeface="Microsoft YaHei" charset="-122"/>
                <a:cs typeface="Microsoft YaHei" charset="-122"/>
              </a:rPr>
              <a:t>的计算机的集合</a:t>
            </a:r>
          </a:p>
        </p:txBody>
      </p:sp>
      <p:sp>
        <p:nvSpPr>
          <p:cNvPr id="18" name="矩形 17"/>
          <p:cNvSpPr/>
          <p:nvPr/>
        </p:nvSpPr>
        <p:spPr>
          <a:xfrm>
            <a:off x="4141304" y="4529404"/>
            <a:ext cx="7686260" cy="646331"/>
          </a:xfrm>
          <a:prstGeom prst="rect">
            <a:avLst/>
          </a:prstGeom>
          <a:ln>
            <a:solidFill>
              <a:schemeClr val="tx1"/>
            </a:solidFill>
          </a:ln>
        </p:spPr>
        <p:txBody>
          <a:bodyPr wrap="square">
            <a:spAutoFit/>
          </a:bodyPr>
          <a:lstStyle/>
          <a:p>
            <a:pPr indent="0" fontAlgn="auto">
              <a:lnSpc>
                <a:spcPct val="150000"/>
              </a:lnSpc>
              <a:buNone/>
            </a:pPr>
            <a:r>
              <a:rPr lang="zh-CN" altLang="en-US" sz="2400" dirty="0"/>
              <a:t>因特网服务提供商（</a:t>
            </a:r>
            <a:r>
              <a:rPr lang="en-US" altLang="zh-CN" sz="2400" dirty="0">
                <a:sym typeface="+mn-ea"/>
              </a:rPr>
              <a:t>Internet Service Provider</a:t>
            </a:r>
            <a:r>
              <a:rPr lang="zh-CN" altLang="en-US" sz="2400" dirty="0">
                <a:sym typeface="+mn-ea"/>
              </a:rPr>
              <a:t> </a:t>
            </a:r>
            <a:r>
              <a:rPr lang="en-US" altLang="zh-CN" sz="2400" dirty="0">
                <a:sym typeface="+mn-ea"/>
              </a:rPr>
              <a:t>,</a:t>
            </a:r>
            <a:r>
              <a:rPr lang="zh-CN" altLang="en-US" sz="2400" dirty="0">
                <a:sym typeface="+mn-ea"/>
              </a:rPr>
              <a:t> </a:t>
            </a:r>
            <a:r>
              <a:rPr lang="en-US" altLang="zh-CN" sz="2400" dirty="0">
                <a:sym typeface="+mn-ea"/>
              </a:rPr>
              <a:t>ISP</a:t>
            </a:r>
            <a:r>
              <a:rPr lang="zh-CN" altLang="en-US" sz="2400" dirty="0"/>
              <a:t>）    </a:t>
            </a:r>
            <a:endParaRPr lang="zh-CN" altLang="en-US" sz="2400" dirty="0">
              <a:sym typeface="+mn-ea"/>
            </a:endParaRPr>
          </a:p>
        </p:txBody>
      </p:sp>
    </p:spTree>
    <p:custDataLst>
      <p:tags r:id="rId1"/>
    </p:custDataLst>
    <p:extLst>
      <p:ext uri="{BB962C8B-B14F-4D97-AF65-F5344CB8AC3E}">
        <p14:creationId xmlns:p14="http://schemas.microsoft.com/office/powerpoint/2010/main" val="20394277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extBox 11"/>
          <p:cNvSpPr txBox="1"/>
          <p:nvPr/>
        </p:nvSpPr>
        <p:spPr>
          <a:xfrm>
            <a:off x="965809" y="2916416"/>
            <a:ext cx="10657490" cy="581057"/>
          </a:xfrm>
          <a:prstGeom prst="rect">
            <a:avLst/>
          </a:prstGeom>
          <a:noFill/>
        </p:spPr>
        <p:txBody>
          <a:bodyPr wrap="square" rtlCol="0">
            <a:spAutoFit/>
          </a:bodyPr>
          <a:lstStyle/>
          <a:p>
            <a:pPr>
              <a:lnSpc>
                <a:spcPct val="150000"/>
              </a:lnSpc>
            </a:pPr>
            <a:r>
              <a:rPr lang="en-US" altLang="zh-CN" sz="2400">
                <a:latin typeface="微软雅黑" panose="020B0503020204020204" charset="-122"/>
                <a:ea typeface="微软雅黑" panose="020B0503020204020204" charset="-122"/>
              </a:rPr>
              <a:t>ARPAnet</a:t>
            </a:r>
            <a:r>
              <a:rPr lang="zh-CN" altLang="en-US" sz="2400" dirty="0">
                <a:latin typeface="微软雅黑" panose="020B0503020204020204" charset="-122"/>
                <a:ea typeface="微软雅黑" panose="020B0503020204020204" charset="-122"/>
              </a:rPr>
              <a:t>是第一个分组交换的计算机网络，也是当今因特网的祖先。</a:t>
            </a:r>
            <a:endParaRPr lang="en-US" altLang="zh-CN" sz="2400" dirty="0">
              <a:latin typeface="微软雅黑" panose="020B0503020204020204" charset="-122"/>
              <a:ea typeface="微软雅黑" panose="020B0503020204020204" charset="-122"/>
            </a:endParaRPr>
          </a:p>
        </p:txBody>
      </p:sp>
      <p:sp>
        <p:nvSpPr>
          <p:cNvPr id="2" name="文本框 1"/>
          <p:cNvSpPr txBox="1"/>
          <p:nvPr/>
        </p:nvSpPr>
        <p:spPr>
          <a:xfrm>
            <a:off x="0" y="127180"/>
            <a:ext cx="2954655" cy="276999"/>
          </a:xfrm>
          <a:prstGeom prst="rect">
            <a:avLst/>
          </a:prstGeom>
          <a:noFill/>
        </p:spPr>
        <p:txBody>
          <a:bodyPr wrap="none" rtlCol="0" anchor="t">
            <a:spAutoFit/>
          </a:bodyPr>
          <a:lstStyle/>
          <a:p>
            <a:pPr algn="l"/>
            <a:r>
              <a:rPr sz="1200" dirty="0">
                <a:solidFill>
                  <a:schemeClr val="bg1"/>
                </a:solidFill>
                <a:latin typeface="黑体" panose="02010609060101010101" pitchFamily="49" charset="-122"/>
                <a:ea typeface="黑体" panose="02010609060101010101" pitchFamily="49" charset="-122"/>
                <a:sym typeface="+mn-ea"/>
              </a:rPr>
              <a:t>1.6第六节 计算机网络与因特网发展简史</a:t>
            </a:r>
          </a:p>
        </p:txBody>
      </p:sp>
    </p:spTree>
    <p:extLst>
      <p:ext uri="{BB962C8B-B14F-4D97-AF65-F5344CB8AC3E}">
        <p14:creationId xmlns:p14="http://schemas.microsoft.com/office/powerpoint/2010/main" val="11877282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515678" y="956225"/>
            <a:ext cx="3515140" cy="3515140"/>
          </a:xfrm>
          <a:prstGeom prst="rect">
            <a:avLst/>
          </a:prstGeom>
        </p:spPr>
      </p:pic>
      <p:sp>
        <p:nvSpPr>
          <p:cNvPr id="4" name="文本框 3"/>
          <p:cNvSpPr txBox="1"/>
          <p:nvPr/>
        </p:nvSpPr>
        <p:spPr>
          <a:xfrm>
            <a:off x="4749557" y="4471365"/>
            <a:ext cx="3047381" cy="738664"/>
          </a:xfrm>
          <a:prstGeom prst="rect">
            <a:avLst/>
          </a:prstGeom>
          <a:noFill/>
        </p:spPr>
        <p:txBody>
          <a:bodyPr wrap="square" rtlCol="0">
            <a:spAutoFit/>
          </a:bodyPr>
          <a:lstStyle/>
          <a:p>
            <a:pPr>
              <a:lnSpc>
                <a:spcPct val="150000"/>
              </a:lnSpc>
            </a:pPr>
            <a:r>
              <a:rPr kumimoji="1" lang="zh-CN" altLang="en-US" sz="2800" dirty="0"/>
              <a:t>大家辛苦了</a:t>
            </a:r>
            <a:r>
              <a:rPr kumimoji="1" lang="en-US" altLang="zh-CN" sz="2800" dirty="0"/>
              <a:t>~~~~</a:t>
            </a:r>
            <a:endParaRPr kumimoji="1" lang="zh-CN" altLang="en-US" sz="2800" dirty="0"/>
          </a:p>
        </p:txBody>
      </p:sp>
    </p:spTree>
    <p:extLst>
      <p:ext uri="{BB962C8B-B14F-4D97-AF65-F5344CB8AC3E}">
        <p14:creationId xmlns:p14="http://schemas.microsoft.com/office/powerpoint/2010/main" val="8690996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文本框 5"/>
          <p:cNvSpPr txBox="1"/>
          <p:nvPr/>
        </p:nvSpPr>
        <p:spPr>
          <a:xfrm>
            <a:off x="2751455" y="3264535"/>
            <a:ext cx="5083810" cy="419100"/>
          </a:xfrm>
          <a:prstGeom prst="rect">
            <a:avLst/>
          </a:prstGeom>
          <a:noFill/>
        </p:spPr>
        <p:txBody>
          <a:bodyPr wrap="square" rtlCol="0">
            <a:spAutoFit/>
          </a:bodyPr>
          <a:lstStyle/>
          <a:p>
            <a:r>
              <a:rPr lang="en-US" altLang="zh-CN" sz="2130"/>
              <a:t> </a:t>
            </a:r>
            <a:r>
              <a:rPr lang="zh-CN" altLang="en-US" sz="2130"/>
              <a:t>计算机网络原理</a:t>
            </a:r>
          </a:p>
        </p:txBody>
      </p:sp>
      <p:sp>
        <p:nvSpPr>
          <p:cNvPr id="7" name="文本框 6"/>
          <p:cNvSpPr txBox="1"/>
          <p:nvPr/>
        </p:nvSpPr>
        <p:spPr>
          <a:xfrm>
            <a:off x="5130165" y="970915"/>
            <a:ext cx="3757930" cy="5006340"/>
          </a:xfrm>
          <a:prstGeom prst="rect">
            <a:avLst/>
          </a:prstGeom>
          <a:noFill/>
        </p:spPr>
        <p:txBody>
          <a:bodyPr wrap="square" rtlCol="0">
            <a:spAutoFit/>
          </a:bodyPr>
          <a:lstStyle/>
          <a:p>
            <a:r>
              <a:rPr lang="zh-CN" altLang="en-US" sz="2130" dirty="0">
                <a:solidFill>
                  <a:schemeClr val="tx1"/>
                </a:solidFill>
              </a:rPr>
              <a:t>第一章 计算机网络概述</a:t>
            </a:r>
          </a:p>
          <a:p>
            <a:endParaRPr lang="zh-CN" altLang="en-US" sz="2130" dirty="0">
              <a:solidFill>
                <a:srgbClr val="FF0000"/>
              </a:solidFill>
            </a:endParaRPr>
          </a:p>
          <a:p>
            <a:r>
              <a:rPr lang="zh-CN" altLang="en-US" sz="2130" dirty="0">
                <a:solidFill>
                  <a:srgbClr val="FF0000"/>
                </a:solidFill>
              </a:rPr>
              <a:t>第二章 网络应用</a:t>
            </a:r>
          </a:p>
          <a:p>
            <a:endParaRPr lang="zh-CN" altLang="en-US" sz="2130" dirty="0"/>
          </a:p>
          <a:p>
            <a:r>
              <a:rPr lang="zh-CN" altLang="en-US" sz="2130" dirty="0"/>
              <a:t>第三章 传输层</a:t>
            </a:r>
          </a:p>
          <a:p>
            <a:endParaRPr lang="zh-CN" altLang="en-US" sz="2130" dirty="0"/>
          </a:p>
          <a:p>
            <a:r>
              <a:rPr lang="zh-CN" altLang="en-US" sz="2130" dirty="0"/>
              <a:t>第四章 网络层</a:t>
            </a:r>
          </a:p>
          <a:p>
            <a:endParaRPr lang="zh-CN" altLang="en-US" sz="2130" dirty="0"/>
          </a:p>
          <a:p>
            <a:r>
              <a:rPr lang="zh-CN" altLang="en-US" sz="2130" dirty="0"/>
              <a:t>第五章 数据链路层与局域网</a:t>
            </a:r>
          </a:p>
          <a:p>
            <a:endParaRPr lang="zh-CN" altLang="en-US" sz="2130" dirty="0"/>
          </a:p>
          <a:p>
            <a:r>
              <a:rPr lang="zh-CN" altLang="en-US" sz="2130" dirty="0"/>
              <a:t>第六章 物理层</a:t>
            </a:r>
          </a:p>
          <a:p>
            <a:endParaRPr lang="zh-CN" altLang="en-US" sz="2130" dirty="0"/>
          </a:p>
          <a:p>
            <a:r>
              <a:rPr lang="zh-CN" altLang="en-US" sz="2130" dirty="0"/>
              <a:t>第七章 无线与移动网络</a:t>
            </a:r>
          </a:p>
          <a:p>
            <a:endParaRPr lang="zh-CN" altLang="en-US" sz="2130" dirty="0"/>
          </a:p>
          <a:p>
            <a:r>
              <a:rPr lang="zh-CN" altLang="en-US" sz="2130" dirty="0"/>
              <a:t>第八章 网络安全基础</a:t>
            </a:r>
          </a:p>
        </p:txBody>
      </p:sp>
      <p:sp>
        <p:nvSpPr>
          <p:cNvPr id="2" name="左大括号 1"/>
          <p:cNvSpPr/>
          <p:nvPr/>
        </p:nvSpPr>
        <p:spPr>
          <a:xfrm>
            <a:off x="5039995" y="970915"/>
            <a:ext cx="90170" cy="500634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5753074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圆角矩形 15"/>
          <p:cNvSpPr/>
          <p:nvPr/>
        </p:nvSpPr>
        <p:spPr>
          <a:xfrm>
            <a:off x="1426068" y="-169402"/>
            <a:ext cx="7221972" cy="776605"/>
          </a:xfrm>
          <a:prstGeom prst="roundRect">
            <a:avLst/>
          </a:prstGeom>
          <a:noFill/>
          <a:ln>
            <a:no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just"/>
            <a:endParaRPr lang="zh-CN" altLang="en-US" sz="2800" b="1" dirty="0">
              <a:latin typeface="方正清刻本悦宋简体" panose="02000000000000000000" charset="-122"/>
              <a:ea typeface="方正清刻本悦宋简体" panose="02000000000000000000" charset="-122"/>
              <a:cs typeface="方正清刻本悦宋简体" panose="02000000000000000000" charset="-122"/>
            </a:endParaRPr>
          </a:p>
        </p:txBody>
      </p:sp>
      <p:sp>
        <p:nvSpPr>
          <p:cNvPr id="2" name="文本框 1"/>
          <p:cNvSpPr txBox="1"/>
          <p:nvPr/>
        </p:nvSpPr>
        <p:spPr>
          <a:xfrm>
            <a:off x="1921510" y="1791970"/>
            <a:ext cx="2158365" cy="1854200"/>
          </a:xfrm>
          <a:prstGeom prst="rect">
            <a:avLst/>
          </a:prstGeom>
          <a:noFill/>
        </p:spPr>
        <p:txBody>
          <a:bodyPr wrap="square" rtlCol="0">
            <a:spAutoFit/>
          </a:bodyPr>
          <a:lstStyle/>
          <a:p>
            <a:endParaRPr lang="zh-CN" altLang="en-US"/>
          </a:p>
          <a:p>
            <a:endParaRPr lang="zh-CN" altLang="en-US"/>
          </a:p>
          <a:p>
            <a:endParaRPr lang="zh-CN" altLang="en-US"/>
          </a:p>
          <a:p>
            <a:endParaRPr lang="zh-CN" altLang="en-US" sz="2130"/>
          </a:p>
          <a:p>
            <a:r>
              <a:rPr lang="zh-CN" altLang="en-US" sz="2130"/>
              <a:t>第二章 网络应用</a:t>
            </a:r>
            <a:r>
              <a:rPr lang="zh-CN" altLang="en-US"/>
              <a:t>    </a:t>
            </a:r>
          </a:p>
          <a:p>
            <a:r>
              <a:rPr lang="zh-CN" altLang="en-US"/>
              <a:t>                                        </a:t>
            </a:r>
          </a:p>
        </p:txBody>
      </p:sp>
      <p:sp>
        <p:nvSpPr>
          <p:cNvPr id="3" name="文本框 2"/>
          <p:cNvSpPr txBox="1"/>
          <p:nvPr/>
        </p:nvSpPr>
        <p:spPr>
          <a:xfrm>
            <a:off x="4919320" y="612918"/>
            <a:ext cx="3728720" cy="5237396"/>
          </a:xfrm>
          <a:prstGeom prst="rect">
            <a:avLst/>
          </a:prstGeom>
          <a:noFill/>
        </p:spPr>
        <p:txBody>
          <a:bodyPr wrap="square" rtlCol="0">
            <a:spAutoFit/>
          </a:bodyPr>
          <a:lstStyle/>
          <a:p>
            <a:pPr>
              <a:lnSpc>
                <a:spcPct val="200000"/>
              </a:lnSpc>
            </a:pPr>
            <a:r>
              <a:rPr lang="zh-CN" altLang="en-US" sz="2130" dirty="0">
                <a:solidFill>
                  <a:srgbClr val="FF0000"/>
                </a:solidFill>
                <a:sym typeface="+mn-ea"/>
              </a:rPr>
              <a:t>计算机网络应用</a:t>
            </a:r>
            <a:r>
              <a:rPr lang="zh-CN" altLang="en-US" sz="2130">
                <a:solidFill>
                  <a:srgbClr val="FF0000"/>
                </a:solidFill>
                <a:sym typeface="+mn-ea"/>
              </a:rPr>
              <a:t>体系结构</a:t>
            </a:r>
            <a:endParaRPr lang="zh-CN" altLang="en-US" sz="2130" dirty="0">
              <a:solidFill>
                <a:srgbClr val="FF0000"/>
              </a:solidFill>
              <a:sym typeface="+mn-ea"/>
            </a:endParaRPr>
          </a:p>
          <a:p>
            <a:pPr>
              <a:lnSpc>
                <a:spcPct val="200000"/>
              </a:lnSpc>
            </a:pPr>
            <a:r>
              <a:rPr lang="zh-CN" altLang="en-US" sz="2130" dirty="0">
                <a:sym typeface="+mn-ea"/>
              </a:rPr>
              <a:t>网络应用通信的基本原理</a:t>
            </a:r>
            <a:endParaRPr lang="en-US" altLang="zh-CN" sz="2130" dirty="0">
              <a:sym typeface="+mn-ea"/>
            </a:endParaRPr>
          </a:p>
          <a:p>
            <a:pPr>
              <a:lnSpc>
                <a:spcPct val="200000"/>
              </a:lnSpc>
            </a:pPr>
            <a:r>
              <a:rPr lang="zh-CN" altLang="en-US" sz="2130" dirty="0">
                <a:sym typeface="+mn-ea"/>
              </a:rPr>
              <a:t>域名系统（</a:t>
            </a:r>
            <a:r>
              <a:rPr lang="en-US" altLang="zh-CN" sz="2130" dirty="0">
                <a:sym typeface="+mn-ea"/>
              </a:rPr>
              <a:t>DNS</a:t>
            </a:r>
            <a:r>
              <a:rPr lang="zh-CN" altLang="en-US" sz="2130" dirty="0">
                <a:sym typeface="+mn-ea"/>
              </a:rPr>
              <a:t>）</a:t>
            </a:r>
          </a:p>
          <a:p>
            <a:pPr>
              <a:lnSpc>
                <a:spcPct val="200000"/>
              </a:lnSpc>
            </a:pPr>
            <a:r>
              <a:rPr lang="zh-CN" altLang="en-US" sz="2130" dirty="0">
                <a:sym typeface="+mn-ea"/>
              </a:rPr>
              <a:t>万维网应用</a:t>
            </a:r>
          </a:p>
          <a:p>
            <a:pPr>
              <a:lnSpc>
                <a:spcPct val="200000"/>
              </a:lnSpc>
            </a:pPr>
            <a:r>
              <a:rPr lang="en-US" altLang="zh-CN" sz="2130" dirty="0">
                <a:sym typeface="+mn-ea"/>
              </a:rPr>
              <a:t>Internet</a:t>
            </a:r>
            <a:r>
              <a:rPr lang="zh-CN" altLang="en-US" sz="2130" dirty="0">
                <a:sym typeface="+mn-ea"/>
              </a:rPr>
              <a:t>电子邮件</a:t>
            </a:r>
          </a:p>
          <a:p>
            <a:pPr>
              <a:lnSpc>
                <a:spcPct val="200000"/>
              </a:lnSpc>
            </a:pPr>
            <a:r>
              <a:rPr lang="en-US" altLang="zh-CN" sz="2130" dirty="0">
                <a:sym typeface="+mn-ea"/>
              </a:rPr>
              <a:t>FTP</a:t>
            </a:r>
          </a:p>
          <a:p>
            <a:pPr>
              <a:lnSpc>
                <a:spcPct val="200000"/>
              </a:lnSpc>
            </a:pPr>
            <a:r>
              <a:rPr lang="en-US" altLang="zh-CN" sz="2130" dirty="0">
                <a:sym typeface="+mn-ea"/>
              </a:rPr>
              <a:t>P2P</a:t>
            </a:r>
            <a:r>
              <a:rPr lang="zh-CN" altLang="en-US" sz="2130" dirty="0">
                <a:sym typeface="+mn-ea"/>
              </a:rPr>
              <a:t>应用</a:t>
            </a:r>
          </a:p>
          <a:p>
            <a:pPr>
              <a:lnSpc>
                <a:spcPct val="200000"/>
              </a:lnSpc>
            </a:pPr>
            <a:r>
              <a:rPr lang="en-US" altLang="zh-CN" sz="2130" dirty="0">
                <a:sym typeface="+mn-ea"/>
              </a:rPr>
              <a:t>Socket </a:t>
            </a:r>
            <a:r>
              <a:rPr lang="zh-CN" altLang="en-US" sz="2130" dirty="0">
                <a:sym typeface="+mn-ea"/>
              </a:rPr>
              <a:t>编程基础</a:t>
            </a:r>
          </a:p>
        </p:txBody>
      </p:sp>
      <p:sp>
        <p:nvSpPr>
          <p:cNvPr id="4" name="左大括号 3"/>
          <p:cNvSpPr/>
          <p:nvPr/>
        </p:nvSpPr>
        <p:spPr>
          <a:xfrm>
            <a:off x="4233544" y="1011554"/>
            <a:ext cx="411607" cy="465772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 name="文本框 6"/>
          <p:cNvSpPr txBox="1"/>
          <p:nvPr/>
        </p:nvSpPr>
        <p:spPr>
          <a:xfrm>
            <a:off x="8697595" y="1138555"/>
            <a:ext cx="2462530" cy="746760"/>
          </a:xfrm>
          <a:prstGeom prst="rect">
            <a:avLst/>
          </a:prstGeom>
          <a:noFill/>
        </p:spPr>
        <p:txBody>
          <a:bodyPr wrap="square" rtlCol="0">
            <a:spAutoFit/>
          </a:bodyPr>
          <a:lstStyle/>
          <a:p>
            <a:endParaRPr lang="zh-CN" altLang="en-US" sz="2130"/>
          </a:p>
          <a:p>
            <a:endParaRPr lang="zh-CN" altLang="en-US" sz="2130"/>
          </a:p>
        </p:txBody>
      </p:sp>
    </p:spTree>
    <p:custDataLst>
      <p:tags r:id="rId1"/>
    </p:custDataLst>
    <p:extLst>
      <p:ext uri="{BB962C8B-B14F-4D97-AF65-F5344CB8AC3E}">
        <p14:creationId xmlns:p14="http://schemas.microsoft.com/office/powerpoint/2010/main" val="7492351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文本框 16"/>
          <p:cNvSpPr txBox="1"/>
          <p:nvPr/>
        </p:nvSpPr>
        <p:spPr>
          <a:xfrm>
            <a:off x="1" y="2899499"/>
            <a:ext cx="1796716" cy="646331"/>
          </a:xfrm>
          <a:prstGeom prst="rect">
            <a:avLst/>
          </a:prstGeom>
          <a:noFill/>
        </p:spPr>
        <p:txBody>
          <a:bodyPr wrap="square" rtlCol="0">
            <a:spAutoFit/>
          </a:bodyPr>
          <a:lstStyle/>
          <a:p>
            <a:r>
              <a:rPr lang="zh-CN" altLang="en-US" dirty="0">
                <a:latin typeface="Microsoft YaHei" charset="-122"/>
                <a:ea typeface="Microsoft YaHei" charset="-122"/>
                <a:cs typeface="Microsoft YaHei" charset="-122"/>
              </a:rPr>
              <a:t>计算机网络</a:t>
            </a:r>
            <a:endParaRPr lang="en-US" altLang="zh-CN" dirty="0">
              <a:latin typeface="Microsoft YaHei" charset="-122"/>
              <a:ea typeface="Microsoft YaHei" charset="-122"/>
              <a:cs typeface="Microsoft YaHei" charset="-122"/>
            </a:endParaRPr>
          </a:p>
          <a:p>
            <a:r>
              <a:rPr lang="zh-CN" altLang="en-US" dirty="0">
                <a:latin typeface="Microsoft YaHei" charset="-122"/>
                <a:ea typeface="Microsoft YaHei" charset="-122"/>
                <a:cs typeface="Microsoft YaHei" charset="-122"/>
              </a:rPr>
              <a:t>应用体系结构</a:t>
            </a:r>
          </a:p>
        </p:txBody>
      </p:sp>
      <p:sp>
        <p:nvSpPr>
          <p:cNvPr id="18" name="左大括号 17"/>
          <p:cNvSpPr/>
          <p:nvPr/>
        </p:nvSpPr>
        <p:spPr>
          <a:xfrm>
            <a:off x="1395664" y="900210"/>
            <a:ext cx="401053" cy="4644908"/>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2400">
              <a:latin typeface="Microsoft YaHei" charset="-122"/>
              <a:ea typeface="Microsoft YaHei" charset="-122"/>
              <a:cs typeface="Microsoft YaHei" charset="-122"/>
            </a:endParaRPr>
          </a:p>
        </p:txBody>
      </p:sp>
      <p:sp>
        <p:nvSpPr>
          <p:cNvPr id="24" name="文本框 23"/>
          <p:cNvSpPr txBox="1"/>
          <p:nvPr/>
        </p:nvSpPr>
        <p:spPr>
          <a:xfrm>
            <a:off x="1925054" y="637341"/>
            <a:ext cx="2534652" cy="5170646"/>
          </a:xfrm>
          <a:prstGeom prst="rect">
            <a:avLst/>
          </a:prstGeom>
          <a:noFill/>
        </p:spPr>
        <p:txBody>
          <a:bodyPr wrap="square" rtlCol="0">
            <a:spAutoFit/>
          </a:bodyPr>
          <a:lstStyle/>
          <a:p>
            <a:pPr>
              <a:lnSpc>
                <a:spcPct val="150000"/>
              </a:lnSpc>
            </a:pPr>
            <a:r>
              <a:rPr lang="en-US" altLang="zh-CN" sz="2000" dirty="0">
                <a:latin typeface="Microsoft YaHei" charset="-122"/>
                <a:ea typeface="Microsoft YaHei" charset="-122"/>
                <a:cs typeface="Microsoft YaHei" charset="-122"/>
              </a:rPr>
              <a:t>C/S</a:t>
            </a:r>
            <a:r>
              <a:rPr lang="zh-CN" altLang="en-US" sz="2000" dirty="0">
                <a:latin typeface="Microsoft YaHei" charset="-122"/>
                <a:ea typeface="Microsoft YaHei" charset="-122"/>
                <a:cs typeface="Microsoft YaHei" charset="-122"/>
              </a:rPr>
              <a:t>结构网络应用</a:t>
            </a:r>
            <a:endParaRPr lang="en-US" altLang="zh-CN" sz="2000" dirty="0">
              <a:latin typeface="Microsoft YaHei" charset="-122"/>
              <a:ea typeface="Microsoft YaHei" charset="-122"/>
              <a:cs typeface="Microsoft YaHei" charset="-122"/>
            </a:endParaRPr>
          </a:p>
          <a:p>
            <a:pPr>
              <a:lnSpc>
                <a:spcPct val="150000"/>
              </a:lnSpc>
            </a:pPr>
            <a:endParaRPr lang="en-US" altLang="zh-CN" sz="2000" dirty="0">
              <a:latin typeface="Microsoft YaHei" charset="-122"/>
              <a:ea typeface="Microsoft YaHei" charset="-122"/>
              <a:cs typeface="Microsoft YaHei" charset="-122"/>
            </a:endParaRPr>
          </a:p>
          <a:p>
            <a:pPr>
              <a:lnSpc>
                <a:spcPct val="150000"/>
              </a:lnSpc>
            </a:pPr>
            <a:endParaRPr lang="en-US" altLang="zh-CN" sz="2000" dirty="0">
              <a:latin typeface="Microsoft YaHei" charset="-122"/>
              <a:ea typeface="Microsoft YaHei" charset="-122"/>
              <a:cs typeface="Microsoft YaHei" charset="-122"/>
            </a:endParaRPr>
          </a:p>
          <a:p>
            <a:pPr>
              <a:lnSpc>
                <a:spcPct val="150000"/>
              </a:lnSpc>
            </a:pPr>
            <a:endParaRPr lang="zh-CN" altLang="en-US" sz="2000" dirty="0">
              <a:latin typeface="Microsoft YaHei" charset="-122"/>
              <a:ea typeface="Microsoft YaHei" charset="-122"/>
              <a:cs typeface="Microsoft YaHei" charset="-122"/>
            </a:endParaRPr>
          </a:p>
          <a:p>
            <a:pPr>
              <a:lnSpc>
                <a:spcPct val="150000"/>
              </a:lnSpc>
            </a:pPr>
            <a:endParaRPr lang="en-US" altLang="zh-CN" sz="2000" dirty="0">
              <a:latin typeface="Microsoft YaHei" charset="-122"/>
              <a:ea typeface="Microsoft YaHei" charset="-122"/>
              <a:cs typeface="Microsoft YaHei" charset="-122"/>
            </a:endParaRPr>
          </a:p>
          <a:p>
            <a:pPr>
              <a:lnSpc>
                <a:spcPct val="150000"/>
              </a:lnSpc>
            </a:pPr>
            <a:r>
              <a:rPr lang="zh-CN" altLang="en-US" sz="2000" dirty="0">
                <a:latin typeface="Microsoft YaHei" charset="-122"/>
                <a:ea typeface="Microsoft YaHei" charset="-122"/>
                <a:cs typeface="Microsoft YaHei" charset="-122"/>
              </a:rPr>
              <a:t>纯</a:t>
            </a:r>
            <a:r>
              <a:rPr lang="en-US" altLang="zh-CN" sz="2000" dirty="0">
                <a:latin typeface="Microsoft YaHei" charset="-122"/>
                <a:ea typeface="Microsoft YaHei" charset="-122"/>
                <a:cs typeface="Microsoft YaHei" charset="-122"/>
              </a:rPr>
              <a:t>P2P</a:t>
            </a:r>
            <a:r>
              <a:rPr lang="zh-CN" altLang="en-US" sz="2000" dirty="0">
                <a:latin typeface="Microsoft YaHei" charset="-122"/>
                <a:ea typeface="Microsoft YaHei" charset="-122"/>
                <a:cs typeface="Microsoft YaHei" charset="-122"/>
              </a:rPr>
              <a:t>结构网络应用</a:t>
            </a:r>
            <a:endParaRPr lang="en-US" altLang="zh-CN" sz="2000" dirty="0">
              <a:latin typeface="Microsoft YaHei" charset="-122"/>
              <a:ea typeface="Microsoft YaHei" charset="-122"/>
              <a:cs typeface="Microsoft YaHei" charset="-122"/>
            </a:endParaRPr>
          </a:p>
          <a:p>
            <a:pPr>
              <a:lnSpc>
                <a:spcPct val="150000"/>
              </a:lnSpc>
            </a:pPr>
            <a:endParaRPr lang="en-US" altLang="zh-CN" sz="2000" dirty="0">
              <a:latin typeface="Microsoft YaHei" charset="-122"/>
              <a:ea typeface="Microsoft YaHei" charset="-122"/>
              <a:cs typeface="Microsoft YaHei" charset="-122"/>
            </a:endParaRPr>
          </a:p>
          <a:p>
            <a:pPr>
              <a:lnSpc>
                <a:spcPct val="150000"/>
              </a:lnSpc>
            </a:pPr>
            <a:endParaRPr lang="en-US" altLang="zh-CN" sz="2000" dirty="0">
              <a:latin typeface="Microsoft YaHei" charset="-122"/>
              <a:ea typeface="Microsoft YaHei" charset="-122"/>
              <a:cs typeface="Microsoft YaHei" charset="-122"/>
            </a:endParaRPr>
          </a:p>
          <a:p>
            <a:pPr>
              <a:lnSpc>
                <a:spcPct val="150000"/>
              </a:lnSpc>
            </a:pPr>
            <a:endParaRPr lang="zh-CN" altLang="en-US" sz="2000" dirty="0">
              <a:latin typeface="Microsoft YaHei" charset="-122"/>
              <a:ea typeface="Microsoft YaHei" charset="-122"/>
              <a:cs typeface="Microsoft YaHei" charset="-122"/>
            </a:endParaRPr>
          </a:p>
          <a:p>
            <a:pPr>
              <a:lnSpc>
                <a:spcPct val="150000"/>
              </a:lnSpc>
            </a:pPr>
            <a:endParaRPr lang="zh-CN" altLang="en-US" sz="2000" dirty="0">
              <a:latin typeface="Microsoft YaHei" charset="-122"/>
              <a:ea typeface="Microsoft YaHei" charset="-122"/>
              <a:cs typeface="Microsoft YaHei" charset="-122"/>
            </a:endParaRPr>
          </a:p>
          <a:p>
            <a:pPr>
              <a:lnSpc>
                <a:spcPct val="150000"/>
              </a:lnSpc>
            </a:pPr>
            <a:r>
              <a:rPr lang="zh-CN" altLang="en-US" sz="2000" dirty="0">
                <a:latin typeface="Microsoft YaHei" charset="-122"/>
                <a:ea typeface="Microsoft YaHei" charset="-122"/>
                <a:cs typeface="Microsoft YaHei" charset="-122"/>
              </a:rPr>
              <a:t>混合结构网络应用</a:t>
            </a:r>
          </a:p>
        </p:txBody>
      </p:sp>
      <p:sp>
        <p:nvSpPr>
          <p:cNvPr id="7" name="矩形 6"/>
          <p:cNvSpPr/>
          <p:nvPr/>
        </p:nvSpPr>
        <p:spPr>
          <a:xfrm>
            <a:off x="4119212" y="194093"/>
            <a:ext cx="8072788" cy="1200329"/>
          </a:xfrm>
          <a:prstGeom prst="rect">
            <a:avLst/>
          </a:prstGeom>
          <a:ln>
            <a:solidFill>
              <a:schemeClr val="tx1"/>
            </a:solidFill>
          </a:ln>
        </p:spPr>
        <p:txBody>
          <a:bodyPr wrap="square">
            <a:spAutoFit/>
          </a:bodyPr>
          <a:lstStyle/>
          <a:p>
            <a:pPr>
              <a:lnSpc>
                <a:spcPct val="150000"/>
              </a:lnSpc>
            </a:pPr>
            <a:r>
              <a:rPr lang="zh-CN" altLang="en-US" sz="2400" dirty="0">
                <a:latin typeface="Microsoft YaHei" charset="-122"/>
                <a:ea typeface="Microsoft YaHei" charset="-122"/>
                <a:cs typeface="Microsoft YaHei" charset="-122"/>
                <a:sym typeface="+mn-ea"/>
              </a:rPr>
              <a:t> 客户</a:t>
            </a:r>
            <a:r>
              <a:rPr lang="en-US" altLang="zh-CN" sz="2400" dirty="0">
                <a:latin typeface="Microsoft YaHei" charset="-122"/>
                <a:ea typeface="Microsoft YaHei" charset="-122"/>
                <a:cs typeface="Microsoft YaHei" charset="-122"/>
                <a:sym typeface="+mn-ea"/>
              </a:rPr>
              <a:t>/</a:t>
            </a:r>
            <a:r>
              <a:rPr lang="zh-CN" altLang="en-US" sz="2400" dirty="0">
                <a:latin typeface="Microsoft YaHei" charset="-122"/>
                <a:ea typeface="Microsoft YaHei" charset="-122"/>
                <a:cs typeface="Microsoft YaHei" charset="-122"/>
                <a:sym typeface="+mn-ea"/>
              </a:rPr>
              <a:t>服务器（</a:t>
            </a:r>
            <a:r>
              <a:rPr lang="en-US" altLang="zh-CN" sz="2400" dirty="0">
                <a:latin typeface="Microsoft YaHei" charset="-122"/>
                <a:ea typeface="Microsoft YaHei" charset="-122"/>
                <a:cs typeface="Microsoft YaHei" charset="-122"/>
                <a:sym typeface="+mn-ea"/>
              </a:rPr>
              <a:t>C/S</a:t>
            </a:r>
            <a:r>
              <a:rPr lang="zh-CN" altLang="en-US" sz="2400" dirty="0">
                <a:latin typeface="Microsoft YaHei" charset="-122"/>
                <a:ea typeface="Microsoft YaHei" charset="-122"/>
                <a:cs typeface="Microsoft YaHei" charset="-122"/>
                <a:sym typeface="+mn-ea"/>
              </a:rPr>
              <a:t>）结构的网络应用是</a:t>
            </a:r>
            <a:r>
              <a:rPr lang="zh-CN" altLang="en-US" sz="2400" dirty="0">
                <a:solidFill>
                  <a:srgbClr val="FF0000"/>
                </a:solidFill>
                <a:latin typeface="Microsoft YaHei" charset="-122"/>
                <a:ea typeface="Microsoft YaHei" charset="-122"/>
                <a:cs typeface="Microsoft YaHei" charset="-122"/>
                <a:sym typeface="+mn-ea"/>
              </a:rPr>
              <a:t>最典型、最基本</a:t>
            </a:r>
            <a:r>
              <a:rPr lang="zh-CN" altLang="en-US" sz="2400" dirty="0">
                <a:latin typeface="Microsoft YaHei" charset="-122"/>
                <a:ea typeface="Microsoft YaHei" charset="-122"/>
                <a:cs typeface="Microsoft YaHei" charset="-122"/>
                <a:sym typeface="+mn-ea"/>
              </a:rPr>
              <a:t>的网络应用。例如： </a:t>
            </a:r>
            <a:r>
              <a:rPr lang="en-US" altLang="zh-CN" sz="2400" dirty="0">
                <a:latin typeface="Microsoft YaHei" charset="-122"/>
                <a:ea typeface="Microsoft YaHei" charset="-122"/>
                <a:cs typeface="Microsoft YaHei" charset="-122"/>
                <a:sym typeface="+mn-ea"/>
              </a:rPr>
              <a:t>www</a:t>
            </a:r>
            <a:r>
              <a:rPr lang="zh-CN" altLang="en-US" sz="2400" dirty="0">
                <a:latin typeface="Microsoft YaHei" charset="-122"/>
                <a:ea typeface="Microsoft YaHei" charset="-122"/>
                <a:cs typeface="Microsoft YaHei" charset="-122"/>
                <a:sym typeface="+mn-ea"/>
              </a:rPr>
              <a:t>应用；文件传输；电子邮件；</a:t>
            </a:r>
            <a:endParaRPr lang="zh-CN" altLang="en-US" sz="2400" dirty="0">
              <a:latin typeface="Microsoft YaHei" charset="-122"/>
              <a:ea typeface="Microsoft YaHei" charset="-122"/>
              <a:cs typeface="Microsoft YaHei" charset="-122"/>
            </a:endParaRPr>
          </a:p>
        </p:txBody>
      </p:sp>
    </p:spTree>
    <p:custDataLst>
      <p:tags r:id="rId1"/>
    </p:custDataLst>
    <p:extLst>
      <p:ext uri="{BB962C8B-B14F-4D97-AF65-F5344CB8AC3E}">
        <p14:creationId xmlns:p14="http://schemas.microsoft.com/office/powerpoint/2010/main" val="7224794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文本框 16"/>
          <p:cNvSpPr txBox="1"/>
          <p:nvPr/>
        </p:nvSpPr>
        <p:spPr>
          <a:xfrm>
            <a:off x="1" y="2899499"/>
            <a:ext cx="1796716" cy="646331"/>
          </a:xfrm>
          <a:prstGeom prst="rect">
            <a:avLst/>
          </a:prstGeom>
          <a:noFill/>
        </p:spPr>
        <p:txBody>
          <a:bodyPr wrap="square" rtlCol="0">
            <a:spAutoFit/>
          </a:bodyPr>
          <a:lstStyle/>
          <a:p>
            <a:r>
              <a:rPr lang="zh-CN" altLang="en-US" dirty="0">
                <a:latin typeface="Microsoft YaHei" charset="-122"/>
                <a:ea typeface="Microsoft YaHei" charset="-122"/>
                <a:cs typeface="Microsoft YaHei" charset="-122"/>
              </a:rPr>
              <a:t>计算机网络</a:t>
            </a:r>
            <a:endParaRPr lang="en-US" altLang="zh-CN" dirty="0">
              <a:latin typeface="Microsoft YaHei" charset="-122"/>
              <a:ea typeface="Microsoft YaHei" charset="-122"/>
              <a:cs typeface="Microsoft YaHei" charset="-122"/>
            </a:endParaRPr>
          </a:p>
          <a:p>
            <a:r>
              <a:rPr lang="zh-CN" altLang="en-US" dirty="0">
                <a:latin typeface="Microsoft YaHei" charset="-122"/>
                <a:ea typeface="Microsoft YaHei" charset="-122"/>
                <a:cs typeface="Microsoft YaHei" charset="-122"/>
              </a:rPr>
              <a:t>应用体系结构</a:t>
            </a:r>
          </a:p>
        </p:txBody>
      </p:sp>
      <p:sp>
        <p:nvSpPr>
          <p:cNvPr id="18" name="左大括号 17"/>
          <p:cNvSpPr/>
          <p:nvPr/>
        </p:nvSpPr>
        <p:spPr>
          <a:xfrm>
            <a:off x="1395664" y="900210"/>
            <a:ext cx="401053" cy="4644908"/>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2400">
              <a:latin typeface="Microsoft YaHei" charset="-122"/>
              <a:ea typeface="Microsoft YaHei" charset="-122"/>
              <a:cs typeface="Microsoft YaHei" charset="-122"/>
            </a:endParaRPr>
          </a:p>
        </p:txBody>
      </p:sp>
      <p:sp>
        <p:nvSpPr>
          <p:cNvPr id="24" name="文本框 23"/>
          <p:cNvSpPr txBox="1"/>
          <p:nvPr/>
        </p:nvSpPr>
        <p:spPr>
          <a:xfrm>
            <a:off x="1925054" y="637341"/>
            <a:ext cx="2534652" cy="5170646"/>
          </a:xfrm>
          <a:prstGeom prst="rect">
            <a:avLst/>
          </a:prstGeom>
          <a:noFill/>
        </p:spPr>
        <p:txBody>
          <a:bodyPr wrap="square" rtlCol="0">
            <a:spAutoFit/>
          </a:bodyPr>
          <a:lstStyle/>
          <a:p>
            <a:pPr>
              <a:lnSpc>
                <a:spcPct val="150000"/>
              </a:lnSpc>
            </a:pPr>
            <a:r>
              <a:rPr lang="en-US" altLang="zh-CN" sz="2000" dirty="0">
                <a:latin typeface="Microsoft YaHei" charset="-122"/>
                <a:ea typeface="Microsoft YaHei" charset="-122"/>
                <a:cs typeface="Microsoft YaHei" charset="-122"/>
              </a:rPr>
              <a:t>C/S</a:t>
            </a:r>
            <a:r>
              <a:rPr lang="zh-CN" altLang="en-US" sz="2000" dirty="0">
                <a:latin typeface="Microsoft YaHei" charset="-122"/>
                <a:ea typeface="Microsoft YaHei" charset="-122"/>
                <a:cs typeface="Microsoft YaHei" charset="-122"/>
              </a:rPr>
              <a:t>结构网络应用</a:t>
            </a:r>
            <a:endParaRPr lang="en-US" altLang="zh-CN" sz="2000" dirty="0">
              <a:latin typeface="Microsoft YaHei" charset="-122"/>
              <a:ea typeface="Microsoft YaHei" charset="-122"/>
              <a:cs typeface="Microsoft YaHei" charset="-122"/>
            </a:endParaRPr>
          </a:p>
          <a:p>
            <a:pPr>
              <a:lnSpc>
                <a:spcPct val="150000"/>
              </a:lnSpc>
            </a:pPr>
            <a:endParaRPr lang="en-US" altLang="zh-CN" sz="2000" dirty="0">
              <a:latin typeface="Microsoft YaHei" charset="-122"/>
              <a:ea typeface="Microsoft YaHei" charset="-122"/>
              <a:cs typeface="Microsoft YaHei" charset="-122"/>
            </a:endParaRPr>
          </a:p>
          <a:p>
            <a:pPr>
              <a:lnSpc>
                <a:spcPct val="150000"/>
              </a:lnSpc>
            </a:pPr>
            <a:endParaRPr lang="en-US" altLang="zh-CN" sz="2000" dirty="0">
              <a:latin typeface="Microsoft YaHei" charset="-122"/>
              <a:ea typeface="Microsoft YaHei" charset="-122"/>
              <a:cs typeface="Microsoft YaHei" charset="-122"/>
            </a:endParaRPr>
          </a:p>
          <a:p>
            <a:pPr>
              <a:lnSpc>
                <a:spcPct val="150000"/>
              </a:lnSpc>
            </a:pPr>
            <a:endParaRPr lang="zh-CN" altLang="en-US" sz="2000" dirty="0">
              <a:latin typeface="Microsoft YaHei" charset="-122"/>
              <a:ea typeface="Microsoft YaHei" charset="-122"/>
              <a:cs typeface="Microsoft YaHei" charset="-122"/>
            </a:endParaRPr>
          </a:p>
          <a:p>
            <a:pPr>
              <a:lnSpc>
                <a:spcPct val="150000"/>
              </a:lnSpc>
            </a:pPr>
            <a:endParaRPr lang="en-US" altLang="zh-CN" sz="2000" dirty="0">
              <a:latin typeface="Microsoft YaHei" charset="-122"/>
              <a:ea typeface="Microsoft YaHei" charset="-122"/>
              <a:cs typeface="Microsoft YaHei" charset="-122"/>
            </a:endParaRPr>
          </a:p>
          <a:p>
            <a:pPr>
              <a:lnSpc>
                <a:spcPct val="150000"/>
              </a:lnSpc>
            </a:pPr>
            <a:r>
              <a:rPr lang="zh-CN" altLang="en-US" sz="2000" dirty="0">
                <a:latin typeface="Microsoft YaHei" charset="-122"/>
                <a:ea typeface="Microsoft YaHei" charset="-122"/>
                <a:cs typeface="Microsoft YaHei" charset="-122"/>
              </a:rPr>
              <a:t>纯</a:t>
            </a:r>
            <a:r>
              <a:rPr lang="en-US" altLang="zh-CN" sz="2000" dirty="0">
                <a:latin typeface="Microsoft YaHei" charset="-122"/>
                <a:ea typeface="Microsoft YaHei" charset="-122"/>
                <a:cs typeface="Microsoft YaHei" charset="-122"/>
              </a:rPr>
              <a:t>P2P</a:t>
            </a:r>
            <a:r>
              <a:rPr lang="zh-CN" altLang="en-US" sz="2000" dirty="0">
                <a:latin typeface="Microsoft YaHei" charset="-122"/>
                <a:ea typeface="Microsoft YaHei" charset="-122"/>
                <a:cs typeface="Microsoft YaHei" charset="-122"/>
              </a:rPr>
              <a:t>结构网络应用</a:t>
            </a:r>
            <a:endParaRPr lang="en-US" altLang="zh-CN" sz="2000" dirty="0">
              <a:latin typeface="Microsoft YaHei" charset="-122"/>
              <a:ea typeface="Microsoft YaHei" charset="-122"/>
              <a:cs typeface="Microsoft YaHei" charset="-122"/>
            </a:endParaRPr>
          </a:p>
          <a:p>
            <a:pPr>
              <a:lnSpc>
                <a:spcPct val="150000"/>
              </a:lnSpc>
            </a:pPr>
            <a:endParaRPr lang="en-US" altLang="zh-CN" sz="2000" dirty="0">
              <a:latin typeface="Microsoft YaHei" charset="-122"/>
              <a:ea typeface="Microsoft YaHei" charset="-122"/>
              <a:cs typeface="Microsoft YaHei" charset="-122"/>
            </a:endParaRPr>
          </a:p>
          <a:p>
            <a:pPr>
              <a:lnSpc>
                <a:spcPct val="150000"/>
              </a:lnSpc>
            </a:pPr>
            <a:endParaRPr lang="en-US" altLang="zh-CN" sz="2000" dirty="0">
              <a:latin typeface="Microsoft YaHei" charset="-122"/>
              <a:ea typeface="Microsoft YaHei" charset="-122"/>
              <a:cs typeface="Microsoft YaHei" charset="-122"/>
            </a:endParaRPr>
          </a:p>
          <a:p>
            <a:pPr>
              <a:lnSpc>
                <a:spcPct val="150000"/>
              </a:lnSpc>
            </a:pPr>
            <a:endParaRPr lang="zh-CN" altLang="en-US" sz="2000" dirty="0">
              <a:latin typeface="Microsoft YaHei" charset="-122"/>
              <a:ea typeface="Microsoft YaHei" charset="-122"/>
              <a:cs typeface="Microsoft YaHei" charset="-122"/>
            </a:endParaRPr>
          </a:p>
          <a:p>
            <a:pPr>
              <a:lnSpc>
                <a:spcPct val="150000"/>
              </a:lnSpc>
            </a:pPr>
            <a:endParaRPr lang="zh-CN" altLang="en-US" sz="2000" dirty="0">
              <a:latin typeface="Microsoft YaHei" charset="-122"/>
              <a:ea typeface="Microsoft YaHei" charset="-122"/>
              <a:cs typeface="Microsoft YaHei" charset="-122"/>
            </a:endParaRPr>
          </a:p>
          <a:p>
            <a:pPr>
              <a:lnSpc>
                <a:spcPct val="150000"/>
              </a:lnSpc>
            </a:pPr>
            <a:r>
              <a:rPr lang="zh-CN" altLang="en-US" sz="2000" dirty="0">
                <a:latin typeface="Microsoft YaHei" charset="-122"/>
                <a:ea typeface="Microsoft YaHei" charset="-122"/>
                <a:cs typeface="Microsoft YaHei" charset="-122"/>
              </a:rPr>
              <a:t>混合结构网络应用</a:t>
            </a:r>
          </a:p>
        </p:txBody>
      </p:sp>
      <p:sp>
        <p:nvSpPr>
          <p:cNvPr id="7" name="矩形 6"/>
          <p:cNvSpPr/>
          <p:nvPr/>
        </p:nvSpPr>
        <p:spPr>
          <a:xfrm>
            <a:off x="4119212" y="37177"/>
            <a:ext cx="8072788" cy="2862322"/>
          </a:xfrm>
          <a:prstGeom prst="rect">
            <a:avLst/>
          </a:prstGeom>
          <a:ln>
            <a:solidFill>
              <a:schemeClr val="tx1"/>
            </a:solidFill>
          </a:ln>
        </p:spPr>
        <p:txBody>
          <a:bodyPr wrap="square">
            <a:spAutoFit/>
          </a:bodyPr>
          <a:lstStyle/>
          <a:p>
            <a:pPr>
              <a:lnSpc>
                <a:spcPct val="150000"/>
              </a:lnSpc>
            </a:pPr>
            <a:r>
              <a:rPr lang="zh-CN" altLang="en-US" sz="2400" dirty="0">
                <a:latin typeface="Microsoft YaHei" charset="-122"/>
                <a:ea typeface="Microsoft YaHei" charset="-122"/>
                <a:cs typeface="Microsoft YaHei" charset="-122"/>
                <a:sym typeface="+mn-ea"/>
              </a:rPr>
              <a:t>客户</a:t>
            </a:r>
            <a:r>
              <a:rPr lang="en-US" altLang="zh-CN" sz="2400" dirty="0">
                <a:latin typeface="Microsoft YaHei" charset="-122"/>
                <a:ea typeface="Microsoft YaHei" charset="-122"/>
                <a:cs typeface="Microsoft YaHei" charset="-122"/>
                <a:sym typeface="+mn-ea"/>
              </a:rPr>
              <a:t>/</a:t>
            </a:r>
            <a:r>
              <a:rPr lang="zh-CN" altLang="en-US" sz="2400" dirty="0">
                <a:latin typeface="Microsoft YaHei" charset="-122"/>
                <a:ea typeface="Microsoft YaHei" charset="-122"/>
                <a:cs typeface="Microsoft YaHei" charset="-122"/>
                <a:sym typeface="+mn-ea"/>
              </a:rPr>
              <a:t>服务器（</a:t>
            </a:r>
            <a:r>
              <a:rPr lang="en-US" altLang="zh-CN" sz="2400" dirty="0">
                <a:latin typeface="Microsoft YaHei" charset="-122"/>
                <a:ea typeface="Microsoft YaHei" charset="-122"/>
                <a:cs typeface="Microsoft YaHei" charset="-122"/>
                <a:sym typeface="+mn-ea"/>
              </a:rPr>
              <a:t>C/S</a:t>
            </a:r>
            <a:r>
              <a:rPr lang="zh-CN" altLang="en-US" sz="2400" dirty="0">
                <a:latin typeface="Microsoft YaHei" charset="-122"/>
                <a:ea typeface="Microsoft YaHei" charset="-122"/>
                <a:cs typeface="Microsoft YaHei" charset="-122"/>
                <a:sym typeface="+mn-ea"/>
              </a:rPr>
              <a:t>）结构的特点</a:t>
            </a:r>
          </a:p>
          <a:p>
            <a:pPr>
              <a:lnSpc>
                <a:spcPct val="150000"/>
              </a:lnSpc>
            </a:pPr>
            <a:r>
              <a:rPr lang="en-US" altLang="zh-CN" sz="2400" dirty="0">
                <a:latin typeface="Microsoft YaHei" charset="-122"/>
                <a:ea typeface="Microsoft YaHei" charset="-122"/>
                <a:cs typeface="Microsoft YaHei" charset="-122"/>
                <a:sym typeface="+mn-ea"/>
              </a:rPr>
              <a:t>1</a:t>
            </a:r>
            <a:r>
              <a:rPr lang="zh-CN" altLang="en-US" sz="2400" dirty="0">
                <a:latin typeface="Microsoft YaHei" charset="-122"/>
                <a:ea typeface="Microsoft YaHei" charset="-122"/>
                <a:cs typeface="Microsoft YaHei" charset="-122"/>
                <a:sym typeface="+mn-ea"/>
              </a:rPr>
              <a:t>、通信双方分为客户程序和服务器程序，用户与用户之间不进行直接通信。</a:t>
            </a:r>
          </a:p>
          <a:p>
            <a:pPr>
              <a:lnSpc>
                <a:spcPct val="150000"/>
              </a:lnSpc>
            </a:pPr>
            <a:r>
              <a:rPr lang="en-US" altLang="zh-CN" sz="2400" dirty="0">
                <a:latin typeface="Microsoft YaHei" charset="-122"/>
                <a:ea typeface="Microsoft YaHei" charset="-122"/>
                <a:cs typeface="Microsoft YaHei" charset="-122"/>
                <a:sym typeface="+mn-ea"/>
              </a:rPr>
              <a:t>2</a:t>
            </a:r>
            <a:r>
              <a:rPr lang="zh-CN" altLang="en-US" sz="2400" dirty="0">
                <a:latin typeface="Microsoft YaHei" charset="-122"/>
                <a:ea typeface="Microsoft YaHei" charset="-122"/>
                <a:cs typeface="Microsoft YaHei" charset="-122"/>
                <a:sym typeface="+mn-ea"/>
              </a:rPr>
              <a:t>、服务器程序需先运行。</a:t>
            </a:r>
            <a:endParaRPr lang="en-US" altLang="zh-CN" sz="2400" dirty="0">
              <a:latin typeface="Microsoft YaHei" charset="-122"/>
              <a:ea typeface="Microsoft YaHei" charset="-122"/>
              <a:cs typeface="Microsoft YaHei" charset="-122"/>
              <a:sym typeface="+mn-ea"/>
            </a:endParaRPr>
          </a:p>
          <a:p>
            <a:pPr>
              <a:lnSpc>
                <a:spcPct val="150000"/>
              </a:lnSpc>
            </a:pPr>
            <a:r>
              <a:rPr lang="en-US" altLang="zh-CN" sz="2400" dirty="0">
                <a:latin typeface="Microsoft YaHei" charset="-122"/>
                <a:ea typeface="Microsoft YaHei" charset="-122"/>
                <a:cs typeface="Microsoft YaHei" charset="-122"/>
                <a:sym typeface="+mn-ea"/>
              </a:rPr>
              <a:t>3</a:t>
            </a:r>
            <a:r>
              <a:rPr lang="zh-CN" altLang="en-US" sz="2400" dirty="0">
                <a:latin typeface="Microsoft YaHei" charset="-122"/>
                <a:ea typeface="Microsoft YaHei" charset="-122"/>
                <a:cs typeface="Microsoft YaHei" charset="-122"/>
                <a:sym typeface="+mn-ea"/>
              </a:rPr>
              <a:t>、客户程序后运行，主动与服务器进行通信。</a:t>
            </a:r>
          </a:p>
        </p:txBody>
      </p:sp>
    </p:spTree>
    <p:custDataLst>
      <p:tags r:id="rId1"/>
    </p:custDataLst>
    <p:extLst>
      <p:ext uri="{BB962C8B-B14F-4D97-AF65-F5344CB8AC3E}">
        <p14:creationId xmlns:p14="http://schemas.microsoft.com/office/powerpoint/2010/main" val="3196168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文本框 16"/>
          <p:cNvSpPr txBox="1"/>
          <p:nvPr/>
        </p:nvSpPr>
        <p:spPr>
          <a:xfrm>
            <a:off x="1" y="2899499"/>
            <a:ext cx="1796716" cy="646331"/>
          </a:xfrm>
          <a:prstGeom prst="rect">
            <a:avLst/>
          </a:prstGeom>
          <a:noFill/>
        </p:spPr>
        <p:txBody>
          <a:bodyPr wrap="square" rtlCol="0">
            <a:spAutoFit/>
          </a:bodyPr>
          <a:lstStyle/>
          <a:p>
            <a:r>
              <a:rPr lang="zh-CN" altLang="en-US" dirty="0">
                <a:latin typeface="Microsoft YaHei" charset="-122"/>
                <a:ea typeface="Microsoft YaHei" charset="-122"/>
                <a:cs typeface="Microsoft YaHei" charset="-122"/>
              </a:rPr>
              <a:t>计算机网络</a:t>
            </a:r>
            <a:endParaRPr lang="en-US" altLang="zh-CN" dirty="0">
              <a:latin typeface="Microsoft YaHei" charset="-122"/>
              <a:ea typeface="Microsoft YaHei" charset="-122"/>
              <a:cs typeface="Microsoft YaHei" charset="-122"/>
            </a:endParaRPr>
          </a:p>
          <a:p>
            <a:r>
              <a:rPr lang="zh-CN" altLang="en-US" dirty="0">
                <a:latin typeface="Microsoft YaHei" charset="-122"/>
                <a:ea typeface="Microsoft YaHei" charset="-122"/>
                <a:cs typeface="Microsoft YaHei" charset="-122"/>
              </a:rPr>
              <a:t>应用体系结构</a:t>
            </a:r>
          </a:p>
        </p:txBody>
      </p:sp>
      <p:sp>
        <p:nvSpPr>
          <p:cNvPr id="18" name="左大括号 17"/>
          <p:cNvSpPr/>
          <p:nvPr/>
        </p:nvSpPr>
        <p:spPr>
          <a:xfrm>
            <a:off x="1395664" y="900210"/>
            <a:ext cx="401053" cy="4644908"/>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2400">
              <a:latin typeface="Microsoft YaHei" charset="-122"/>
              <a:ea typeface="Microsoft YaHei" charset="-122"/>
              <a:cs typeface="Microsoft YaHei" charset="-122"/>
            </a:endParaRPr>
          </a:p>
        </p:txBody>
      </p:sp>
      <p:sp>
        <p:nvSpPr>
          <p:cNvPr id="24" name="文本框 23"/>
          <p:cNvSpPr txBox="1"/>
          <p:nvPr/>
        </p:nvSpPr>
        <p:spPr>
          <a:xfrm>
            <a:off x="1925054" y="637341"/>
            <a:ext cx="2534652" cy="5170646"/>
          </a:xfrm>
          <a:prstGeom prst="rect">
            <a:avLst/>
          </a:prstGeom>
          <a:noFill/>
        </p:spPr>
        <p:txBody>
          <a:bodyPr wrap="square" rtlCol="0">
            <a:spAutoFit/>
          </a:bodyPr>
          <a:lstStyle/>
          <a:p>
            <a:pPr>
              <a:lnSpc>
                <a:spcPct val="150000"/>
              </a:lnSpc>
            </a:pPr>
            <a:r>
              <a:rPr lang="en-US" altLang="zh-CN" sz="2000" dirty="0">
                <a:latin typeface="Microsoft YaHei" charset="-122"/>
                <a:ea typeface="Microsoft YaHei" charset="-122"/>
                <a:cs typeface="Microsoft YaHei" charset="-122"/>
              </a:rPr>
              <a:t>C/S</a:t>
            </a:r>
            <a:r>
              <a:rPr lang="zh-CN" altLang="en-US" sz="2000" dirty="0">
                <a:latin typeface="Microsoft YaHei" charset="-122"/>
                <a:ea typeface="Microsoft YaHei" charset="-122"/>
                <a:cs typeface="Microsoft YaHei" charset="-122"/>
              </a:rPr>
              <a:t>结构网络应用</a:t>
            </a:r>
            <a:endParaRPr lang="en-US" altLang="zh-CN" sz="2000" dirty="0">
              <a:latin typeface="Microsoft YaHei" charset="-122"/>
              <a:ea typeface="Microsoft YaHei" charset="-122"/>
              <a:cs typeface="Microsoft YaHei" charset="-122"/>
            </a:endParaRPr>
          </a:p>
          <a:p>
            <a:pPr>
              <a:lnSpc>
                <a:spcPct val="150000"/>
              </a:lnSpc>
            </a:pPr>
            <a:endParaRPr lang="en-US" altLang="zh-CN" sz="2000" dirty="0">
              <a:latin typeface="Microsoft YaHei" charset="-122"/>
              <a:ea typeface="Microsoft YaHei" charset="-122"/>
              <a:cs typeface="Microsoft YaHei" charset="-122"/>
            </a:endParaRPr>
          </a:p>
          <a:p>
            <a:pPr>
              <a:lnSpc>
                <a:spcPct val="150000"/>
              </a:lnSpc>
            </a:pPr>
            <a:endParaRPr lang="en-US" altLang="zh-CN" sz="2000" dirty="0">
              <a:latin typeface="Microsoft YaHei" charset="-122"/>
              <a:ea typeface="Microsoft YaHei" charset="-122"/>
              <a:cs typeface="Microsoft YaHei" charset="-122"/>
            </a:endParaRPr>
          </a:p>
          <a:p>
            <a:pPr>
              <a:lnSpc>
                <a:spcPct val="150000"/>
              </a:lnSpc>
            </a:pPr>
            <a:endParaRPr lang="zh-CN" altLang="en-US" sz="2000" dirty="0">
              <a:latin typeface="Microsoft YaHei" charset="-122"/>
              <a:ea typeface="Microsoft YaHei" charset="-122"/>
              <a:cs typeface="Microsoft YaHei" charset="-122"/>
            </a:endParaRPr>
          </a:p>
          <a:p>
            <a:pPr>
              <a:lnSpc>
                <a:spcPct val="150000"/>
              </a:lnSpc>
            </a:pPr>
            <a:endParaRPr lang="en-US" altLang="zh-CN" sz="2000" dirty="0">
              <a:latin typeface="Microsoft YaHei" charset="-122"/>
              <a:ea typeface="Microsoft YaHei" charset="-122"/>
              <a:cs typeface="Microsoft YaHei" charset="-122"/>
            </a:endParaRPr>
          </a:p>
          <a:p>
            <a:pPr>
              <a:lnSpc>
                <a:spcPct val="150000"/>
              </a:lnSpc>
            </a:pPr>
            <a:r>
              <a:rPr lang="zh-CN" altLang="en-US" sz="2000" dirty="0">
                <a:latin typeface="Microsoft YaHei" charset="-122"/>
                <a:ea typeface="Microsoft YaHei" charset="-122"/>
                <a:cs typeface="Microsoft YaHei" charset="-122"/>
              </a:rPr>
              <a:t>纯</a:t>
            </a:r>
            <a:r>
              <a:rPr lang="en-US" altLang="zh-CN" sz="2000" dirty="0">
                <a:latin typeface="Microsoft YaHei" charset="-122"/>
                <a:ea typeface="Microsoft YaHei" charset="-122"/>
                <a:cs typeface="Microsoft YaHei" charset="-122"/>
              </a:rPr>
              <a:t>P2P</a:t>
            </a:r>
            <a:r>
              <a:rPr lang="zh-CN" altLang="en-US" sz="2000" dirty="0">
                <a:latin typeface="Microsoft YaHei" charset="-122"/>
                <a:ea typeface="Microsoft YaHei" charset="-122"/>
                <a:cs typeface="Microsoft YaHei" charset="-122"/>
              </a:rPr>
              <a:t>结构网络应用</a:t>
            </a:r>
            <a:endParaRPr lang="en-US" altLang="zh-CN" sz="2000" dirty="0">
              <a:latin typeface="Microsoft YaHei" charset="-122"/>
              <a:ea typeface="Microsoft YaHei" charset="-122"/>
              <a:cs typeface="Microsoft YaHei" charset="-122"/>
            </a:endParaRPr>
          </a:p>
          <a:p>
            <a:pPr>
              <a:lnSpc>
                <a:spcPct val="150000"/>
              </a:lnSpc>
            </a:pPr>
            <a:endParaRPr lang="en-US" altLang="zh-CN" sz="2000" dirty="0">
              <a:latin typeface="Microsoft YaHei" charset="-122"/>
              <a:ea typeface="Microsoft YaHei" charset="-122"/>
              <a:cs typeface="Microsoft YaHei" charset="-122"/>
            </a:endParaRPr>
          </a:p>
          <a:p>
            <a:pPr>
              <a:lnSpc>
                <a:spcPct val="150000"/>
              </a:lnSpc>
            </a:pPr>
            <a:endParaRPr lang="en-US" altLang="zh-CN" sz="2000" dirty="0">
              <a:latin typeface="Microsoft YaHei" charset="-122"/>
              <a:ea typeface="Microsoft YaHei" charset="-122"/>
              <a:cs typeface="Microsoft YaHei" charset="-122"/>
            </a:endParaRPr>
          </a:p>
          <a:p>
            <a:pPr>
              <a:lnSpc>
                <a:spcPct val="150000"/>
              </a:lnSpc>
            </a:pPr>
            <a:endParaRPr lang="zh-CN" altLang="en-US" sz="2000" dirty="0">
              <a:latin typeface="Microsoft YaHei" charset="-122"/>
              <a:ea typeface="Microsoft YaHei" charset="-122"/>
              <a:cs typeface="Microsoft YaHei" charset="-122"/>
            </a:endParaRPr>
          </a:p>
          <a:p>
            <a:pPr>
              <a:lnSpc>
                <a:spcPct val="150000"/>
              </a:lnSpc>
            </a:pPr>
            <a:endParaRPr lang="zh-CN" altLang="en-US" sz="2000" dirty="0">
              <a:latin typeface="Microsoft YaHei" charset="-122"/>
              <a:ea typeface="Microsoft YaHei" charset="-122"/>
              <a:cs typeface="Microsoft YaHei" charset="-122"/>
            </a:endParaRPr>
          </a:p>
          <a:p>
            <a:pPr>
              <a:lnSpc>
                <a:spcPct val="150000"/>
              </a:lnSpc>
            </a:pPr>
            <a:r>
              <a:rPr lang="zh-CN" altLang="en-US" sz="2000" dirty="0">
                <a:latin typeface="Microsoft YaHei" charset="-122"/>
                <a:ea typeface="Microsoft YaHei" charset="-122"/>
                <a:cs typeface="Microsoft YaHei" charset="-122"/>
              </a:rPr>
              <a:t>混合结构网络应用</a:t>
            </a:r>
          </a:p>
        </p:txBody>
      </p:sp>
      <p:sp>
        <p:nvSpPr>
          <p:cNvPr id="7" name="矩形 6"/>
          <p:cNvSpPr/>
          <p:nvPr/>
        </p:nvSpPr>
        <p:spPr>
          <a:xfrm>
            <a:off x="4459706" y="1791503"/>
            <a:ext cx="7732294" cy="1689052"/>
          </a:xfrm>
          <a:prstGeom prst="rect">
            <a:avLst/>
          </a:prstGeom>
          <a:ln>
            <a:solidFill>
              <a:schemeClr val="tx1"/>
            </a:solidFill>
          </a:ln>
        </p:spPr>
        <p:txBody>
          <a:bodyPr wrap="square">
            <a:spAutoFit/>
          </a:bodyPr>
          <a:lstStyle/>
          <a:p>
            <a:pPr>
              <a:lnSpc>
                <a:spcPct val="150000"/>
              </a:lnSpc>
            </a:pPr>
            <a:r>
              <a:rPr lang="zh-CN" altLang="en-US" sz="2400" dirty="0">
                <a:latin typeface="Microsoft YaHei" charset="-122"/>
                <a:ea typeface="Microsoft YaHei" charset="-122"/>
                <a:cs typeface="Microsoft YaHei" charset="-122"/>
                <a:sym typeface="+mn-ea"/>
              </a:rPr>
              <a:t> </a:t>
            </a:r>
            <a:r>
              <a:rPr lang="en-US" altLang="zh-CN" sz="2400" dirty="0">
                <a:latin typeface="Microsoft YaHei" charset="-122"/>
                <a:ea typeface="Microsoft YaHei" charset="-122"/>
                <a:cs typeface="Microsoft YaHei" charset="-122"/>
                <a:sym typeface="+mn-ea"/>
              </a:rPr>
              <a:t>P2P (Peer to Peer)</a:t>
            </a:r>
            <a:r>
              <a:rPr lang="zh-CN" altLang="en-US" sz="2400" dirty="0">
                <a:latin typeface="Microsoft YaHei" charset="-122"/>
                <a:ea typeface="Microsoft YaHei" charset="-122"/>
                <a:cs typeface="Microsoft YaHei" charset="-122"/>
                <a:sym typeface="+mn-ea"/>
              </a:rPr>
              <a:t>：通信双方没有传统意义上的客户端服务器之分，地位对等，通信双方都具备客户端与服务器的特征。</a:t>
            </a:r>
          </a:p>
        </p:txBody>
      </p:sp>
    </p:spTree>
    <p:custDataLst>
      <p:tags r:id="rId1"/>
    </p:custDataLst>
    <p:extLst>
      <p:ext uri="{BB962C8B-B14F-4D97-AF65-F5344CB8AC3E}">
        <p14:creationId xmlns:p14="http://schemas.microsoft.com/office/powerpoint/2010/main" val="16021963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文本框 16"/>
          <p:cNvSpPr txBox="1"/>
          <p:nvPr/>
        </p:nvSpPr>
        <p:spPr>
          <a:xfrm>
            <a:off x="1" y="2899499"/>
            <a:ext cx="1796716" cy="646331"/>
          </a:xfrm>
          <a:prstGeom prst="rect">
            <a:avLst/>
          </a:prstGeom>
          <a:noFill/>
        </p:spPr>
        <p:txBody>
          <a:bodyPr wrap="square" rtlCol="0">
            <a:spAutoFit/>
          </a:bodyPr>
          <a:lstStyle/>
          <a:p>
            <a:r>
              <a:rPr lang="zh-CN" altLang="en-US" dirty="0">
                <a:latin typeface="Microsoft YaHei" charset="-122"/>
                <a:ea typeface="Microsoft YaHei" charset="-122"/>
                <a:cs typeface="Microsoft YaHei" charset="-122"/>
              </a:rPr>
              <a:t>计算机网络</a:t>
            </a:r>
            <a:endParaRPr lang="en-US" altLang="zh-CN" dirty="0">
              <a:latin typeface="Microsoft YaHei" charset="-122"/>
              <a:ea typeface="Microsoft YaHei" charset="-122"/>
              <a:cs typeface="Microsoft YaHei" charset="-122"/>
            </a:endParaRPr>
          </a:p>
          <a:p>
            <a:r>
              <a:rPr lang="zh-CN" altLang="en-US" dirty="0">
                <a:latin typeface="Microsoft YaHei" charset="-122"/>
                <a:ea typeface="Microsoft YaHei" charset="-122"/>
                <a:cs typeface="Microsoft YaHei" charset="-122"/>
              </a:rPr>
              <a:t>应用体系结构</a:t>
            </a:r>
          </a:p>
        </p:txBody>
      </p:sp>
      <p:sp>
        <p:nvSpPr>
          <p:cNvPr id="18" name="左大括号 17"/>
          <p:cNvSpPr/>
          <p:nvPr/>
        </p:nvSpPr>
        <p:spPr>
          <a:xfrm>
            <a:off x="1395664" y="900210"/>
            <a:ext cx="401053" cy="4644908"/>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2400">
              <a:latin typeface="Microsoft YaHei" charset="-122"/>
              <a:ea typeface="Microsoft YaHei" charset="-122"/>
              <a:cs typeface="Microsoft YaHei" charset="-122"/>
            </a:endParaRPr>
          </a:p>
        </p:txBody>
      </p:sp>
      <p:sp>
        <p:nvSpPr>
          <p:cNvPr id="24" name="文本框 23"/>
          <p:cNvSpPr txBox="1"/>
          <p:nvPr/>
        </p:nvSpPr>
        <p:spPr>
          <a:xfrm>
            <a:off x="1925054" y="637341"/>
            <a:ext cx="2534652" cy="5170646"/>
          </a:xfrm>
          <a:prstGeom prst="rect">
            <a:avLst/>
          </a:prstGeom>
          <a:noFill/>
        </p:spPr>
        <p:txBody>
          <a:bodyPr wrap="square" rtlCol="0">
            <a:spAutoFit/>
          </a:bodyPr>
          <a:lstStyle/>
          <a:p>
            <a:pPr>
              <a:lnSpc>
                <a:spcPct val="150000"/>
              </a:lnSpc>
            </a:pPr>
            <a:r>
              <a:rPr lang="en-US" altLang="zh-CN" sz="2000" dirty="0">
                <a:latin typeface="Microsoft YaHei" charset="-122"/>
                <a:ea typeface="Microsoft YaHei" charset="-122"/>
                <a:cs typeface="Microsoft YaHei" charset="-122"/>
              </a:rPr>
              <a:t>C/S</a:t>
            </a:r>
            <a:r>
              <a:rPr lang="zh-CN" altLang="en-US" sz="2000" dirty="0">
                <a:latin typeface="Microsoft YaHei" charset="-122"/>
                <a:ea typeface="Microsoft YaHei" charset="-122"/>
                <a:cs typeface="Microsoft YaHei" charset="-122"/>
              </a:rPr>
              <a:t>结构网络应用</a:t>
            </a:r>
            <a:endParaRPr lang="en-US" altLang="zh-CN" sz="2000" dirty="0">
              <a:latin typeface="Microsoft YaHei" charset="-122"/>
              <a:ea typeface="Microsoft YaHei" charset="-122"/>
              <a:cs typeface="Microsoft YaHei" charset="-122"/>
            </a:endParaRPr>
          </a:p>
          <a:p>
            <a:pPr>
              <a:lnSpc>
                <a:spcPct val="150000"/>
              </a:lnSpc>
            </a:pPr>
            <a:endParaRPr lang="en-US" altLang="zh-CN" sz="2000" dirty="0">
              <a:latin typeface="Microsoft YaHei" charset="-122"/>
              <a:ea typeface="Microsoft YaHei" charset="-122"/>
              <a:cs typeface="Microsoft YaHei" charset="-122"/>
            </a:endParaRPr>
          </a:p>
          <a:p>
            <a:pPr>
              <a:lnSpc>
                <a:spcPct val="150000"/>
              </a:lnSpc>
            </a:pPr>
            <a:endParaRPr lang="en-US" altLang="zh-CN" sz="2000" dirty="0">
              <a:latin typeface="Microsoft YaHei" charset="-122"/>
              <a:ea typeface="Microsoft YaHei" charset="-122"/>
              <a:cs typeface="Microsoft YaHei" charset="-122"/>
            </a:endParaRPr>
          </a:p>
          <a:p>
            <a:pPr>
              <a:lnSpc>
                <a:spcPct val="150000"/>
              </a:lnSpc>
            </a:pPr>
            <a:endParaRPr lang="zh-CN" altLang="en-US" sz="2000" dirty="0">
              <a:latin typeface="Microsoft YaHei" charset="-122"/>
              <a:ea typeface="Microsoft YaHei" charset="-122"/>
              <a:cs typeface="Microsoft YaHei" charset="-122"/>
            </a:endParaRPr>
          </a:p>
          <a:p>
            <a:pPr>
              <a:lnSpc>
                <a:spcPct val="150000"/>
              </a:lnSpc>
            </a:pPr>
            <a:endParaRPr lang="en-US" altLang="zh-CN" sz="2000" dirty="0">
              <a:latin typeface="Microsoft YaHei" charset="-122"/>
              <a:ea typeface="Microsoft YaHei" charset="-122"/>
              <a:cs typeface="Microsoft YaHei" charset="-122"/>
            </a:endParaRPr>
          </a:p>
          <a:p>
            <a:pPr>
              <a:lnSpc>
                <a:spcPct val="150000"/>
              </a:lnSpc>
            </a:pPr>
            <a:r>
              <a:rPr lang="zh-CN" altLang="en-US" sz="2000" dirty="0">
                <a:latin typeface="Microsoft YaHei" charset="-122"/>
                <a:ea typeface="Microsoft YaHei" charset="-122"/>
                <a:cs typeface="Microsoft YaHei" charset="-122"/>
              </a:rPr>
              <a:t>纯</a:t>
            </a:r>
            <a:r>
              <a:rPr lang="en-US" altLang="zh-CN" sz="2000" dirty="0">
                <a:latin typeface="Microsoft YaHei" charset="-122"/>
                <a:ea typeface="Microsoft YaHei" charset="-122"/>
                <a:cs typeface="Microsoft YaHei" charset="-122"/>
              </a:rPr>
              <a:t>P2P</a:t>
            </a:r>
            <a:r>
              <a:rPr lang="zh-CN" altLang="en-US" sz="2000" dirty="0">
                <a:latin typeface="Microsoft YaHei" charset="-122"/>
                <a:ea typeface="Microsoft YaHei" charset="-122"/>
                <a:cs typeface="Microsoft YaHei" charset="-122"/>
              </a:rPr>
              <a:t>结构网络应用</a:t>
            </a:r>
            <a:endParaRPr lang="en-US" altLang="zh-CN" sz="2000" dirty="0">
              <a:latin typeface="Microsoft YaHei" charset="-122"/>
              <a:ea typeface="Microsoft YaHei" charset="-122"/>
              <a:cs typeface="Microsoft YaHei" charset="-122"/>
            </a:endParaRPr>
          </a:p>
          <a:p>
            <a:pPr>
              <a:lnSpc>
                <a:spcPct val="150000"/>
              </a:lnSpc>
            </a:pPr>
            <a:endParaRPr lang="en-US" altLang="zh-CN" sz="2000" dirty="0">
              <a:latin typeface="Microsoft YaHei" charset="-122"/>
              <a:ea typeface="Microsoft YaHei" charset="-122"/>
              <a:cs typeface="Microsoft YaHei" charset="-122"/>
            </a:endParaRPr>
          </a:p>
          <a:p>
            <a:pPr>
              <a:lnSpc>
                <a:spcPct val="150000"/>
              </a:lnSpc>
            </a:pPr>
            <a:endParaRPr lang="en-US" altLang="zh-CN" sz="2000" dirty="0">
              <a:latin typeface="Microsoft YaHei" charset="-122"/>
              <a:ea typeface="Microsoft YaHei" charset="-122"/>
              <a:cs typeface="Microsoft YaHei" charset="-122"/>
            </a:endParaRPr>
          </a:p>
          <a:p>
            <a:pPr>
              <a:lnSpc>
                <a:spcPct val="150000"/>
              </a:lnSpc>
            </a:pPr>
            <a:endParaRPr lang="zh-CN" altLang="en-US" sz="2000" dirty="0">
              <a:latin typeface="Microsoft YaHei" charset="-122"/>
              <a:ea typeface="Microsoft YaHei" charset="-122"/>
              <a:cs typeface="Microsoft YaHei" charset="-122"/>
            </a:endParaRPr>
          </a:p>
          <a:p>
            <a:pPr>
              <a:lnSpc>
                <a:spcPct val="150000"/>
              </a:lnSpc>
            </a:pPr>
            <a:endParaRPr lang="zh-CN" altLang="en-US" sz="2000" dirty="0">
              <a:latin typeface="Microsoft YaHei" charset="-122"/>
              <a:ea typeface="Microsoft YaHei" charset="-122"/>
              <a:cs typeface="Microsoft YaHei" charset="-122"/>
            </a:endParaRPr>
          </a:p>
          <a:p>
            <a:pPr>
              <a:lnSpc>
                <a:spcPct val="150000"/>
              </a:lnSpc>
            </a:pPr>
            <a:r>
              <a:rPr lang="zh-CN" altLang="en-US" sz="2000" dirty="0">
                <a:latin typeface="Microsoft YaHei" charset="-122"/>
                <a:ea typeface="Microsoft YaHei" charset="-122"/>
                <a:cs typeface="Microsoft YaHei" charset="-122"/>
              </a:rPr>
              <a:t>混合结构网络应用</a:t>
            </a:r>
          </a:p>
        </p:txBody>
      </p:sp>
      <p:sp>
        <p:nvSpPr>
          <p:cNvPr id="7" name="矩形 6"/>
          <p:cNvSpPr/>
          <p:nvPr/>
        </p:nvSpPr>
        <p:spPr>
          <a:xfrm>
            <a:off x="4459706" y="5226930"/>
            <a:ext cx="7732294" cy="581057"/>
          </a:xfrm>
          <a:prstGeom prst="rect">
            <a:avLst/>
          </a:prstGeom>
          <a:ln>
            <a:solidFill>
              <a:schemeClr val="tx1"/>
            </a:solidFill>
          </a:ln>
        </p:spPr>
        <p:txBody>
          <a:bodyPr wrap="square">
            <a:spAutoFit/>
          </a:bodyPr>
          <a:lstStyle/>
          <a:p>
            <a:pPr>
              <a:lnSpc>
                <a:spcPct val="150000"/>
              </a:lnSpc>
            </a:pPr>
            <a:r>
              <a:rPr lang="zh-CN" altLang="en-US" sz="2400">
                <a:latin typeface="Microsoft YaHei" charset="-122"/>
                <a:ea typeface="Microsoft YaHei" charset="-122"/>
                <a:cs typeface="Microsoft YaHei" charset="-122"/>
                <a:sym typeface="+mn-ea"/>
              </a:rPr>
              <a:t>混合结构网络应用将</a:t>
            </a:r>
            <a:r>
              <a:rPr lang="en-US" altLang="zh-CN" sz="2400" dirty="0">
                <a:latin typeface="Microsoft YaHei" charset="-122"/>
                <a:ea typeface="Microsoft YaHei" charset="-122"/>
                <a:cs typeface="Microsoft YaHei" charset="-122"/>
                <a:sym typeface="+mn-ea"/>
              </a:rPr>
              <a:t>C/S</a:t>
            </a:r>
            <a:r>
              <a:rPr lang="zh-CN" altLang="en-US" sz="2400" dirty="0">
                <a:latin typeface="Microsoft YaHei" charset="-122"/>
                <a:ea typeface="Microsoft YaHei" charset="-122"/>
                <a:cs typeface="Microsoft YaHei" charset="-122"/>
                <a:sym typeface="+mn-ea"/>
              </a:rPr>
              <a:t>应用和</a:t>
            </a:r>
            <a:r>
              <a:rPr lang="en-US" altLang="zh-CN" sz="2400" dirty="0">
                <a:latin typeface="Microsoft YaHei" charset="-122"/>
                <a:ea typeface="Microsoft YaHei" charset="-122"/>
                <a:cs typeface="Microsoft YaHei" charset="-122"/>
                <a:sym typeface="+mn-ea"/>
              </a:rPr>
              <a:t>P2P</a:t>
            </a:r>
            <a:r>
              <a:rPr lang="zh-CN" altLang="en-US" sz="2400" dirty="0">
                <a:latin typeface="Microsoft YaHei" charset="-122"/>
                <a:ea typeface="Microsoft YaHei" charset="-122"/>
                <a:cs typeface="Microsoft YaHei" charset="-122"/>
                <a:sym typeface="+mn-ea"/>
              </a:rPr>
              <a:t>应用相结合。</a:t>
            </a:r>
          </a:p>
        </p:txBody>
      </p:sp>
    </p:spTree>
    <p:custDataLst>
      <p:tags r:id="rId1"/>
    </p:custDataLst>
    <p:extLst>
      <p:ext uri="{BB962C8B-B14F-4D97-AF65-F5344CB8AC3E}">
        <p14:creationId xmlns:p14="http://schemas.microsoft.com/office/powerpoint/2010/main" val="6027404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圆角矩形 15"/>
          <p:cNvSpPr/>
          <p:nvPr/>
        </p:nvSpPr>
        <p:spPr>
          <a:xfrm>
            <a:off x="1426068" y="-169402"/>
            <a:ext cx="7221972" cy="776605"/>
          </a:xfrm>
          <a:prstGeom prst="roundRect">
            <a:avLst/>
          </a:prstGeom>
          <a:noFill/>
          <a:ln>
            <a:no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just"/>
            <a:endParaRPr lang="zh-CN" altLang="en-US" sz="2800" b="1" dirty="0">
              <a:latin typeface="方正清刻本悦宋简体" panose="02000000000000000000" charset="-122"/>
              <a:ea typeface="方正清刻本悦宋简体" panose="02000000000000000000" charset="-122"/>
              <a:cs typeface="方正清刻本悦宋简体" panose="02000000000000000000" charset="-122"/>
            </a:endParaRPr>
          </a:p>
        </p:txBody>
      </p:sp>
      <p:sp>
        <p:nvSpPr>
          <p:cNvPr id="2" name="文本框 1"/>
          <p:cNvSpPr txBox="1"/>
          <p:nvPr/>
        </p:nvSpPr>
        <p:spPr>
          <a:xfrm>
            <a:off x="1921510" y="1791970"/>
            <a:ext cx="2158365" cy="1854200"/>
          </a:xfrm>
          <a:prstGeom prst="rect">
            <a:avLst/>
          </a:prstGeom>
          <a:noFill/>
        </p:spPr>
        <p:txBody>
          <a:bodyPr wrap="square" rtlCol="0">
            <a:spAutoFit/>
          </a:bodyPr>
          <a:lstStyle/>
          <a:p>
            <a:endParaRPr lang="zh-CN" altLang="en-US"/>
          </a:p>
          <a:p>
            <a:endParaRPr lang="zh-CN" altLang="en-US"/>
          </a:p>
          <a:p>
            <a:endParaRPr lang="zh-CN" altLang="en-US"/>
          </a:p>
          <a:p>
            <a:endParaRPr lang="zh-CN" altLang="en-US" sz="2130"/>
          </a:p>
          <a:p>
            <a:r>
              <a:rPr lang="zh-CN" altLang="en-US" sz="2130"/>
              <a:t>第二章 网络应用</a:t>
            </a:r>
            <a:r>
              <a:rPr lang="zh-CN" altLang="en-US"/>
              <a:t>    </a:t>
            </a:r>
          </a:p>
          <a:p>
            <a:r>
              <a:rPr lang="zh-CN" altLang="en-US"/>
              <a:t>                                        </a:t>
            </a:r>
          </a:p>
        </p:txBody>
      </p:sp>
      <p:sp>
        <p:nvSpPr>
          <p:cNvPr id="3" name="文本框 2"/>
          <p:cNvSpPr txBox="1"/>
          <p:nvPr/>
        </p:nvSpPr>
        <p:spPr>
          <a:xfrm>
            <a:off x="4919320" y="612918"/>
            <a:ext cx="3728720" cy="5336846"/>
          </a:xfrm>
          <a:prstGeom prst="rect">
            <a:avLst/>
          </a:prstGeom>
          <a:noFill/>
        </p:spPr>
        <p:txBody>
          <a:bodyPr wrap="square" rtlCol="0">
            <a:spAutoFit/>
          </a:bodyPr>
          <a:lstStyle/>
          <a:p>
            <a:pPr>
              <a:lnSpc>
                <a:spcPct val="200000"/>
              </a:lnSpc>
            </a:pPr>
            <a:r>
              <a:rPr lang="zh-CN" altLang="en-US" sz="2130" dirty="0">
                <a:sym typeface="+mn-ea"/>
              </a:rPr>
              <a:t>计算机网络应用体系结构</a:t>
            </a:r>
          </a:p>
          <a:p>
            <a:pPr>
              <a:lnSpc>
                <a:spcPct val="200000"/>
              </a:lnSpc>
            </a:pPr>
            <a:r>
              <a:rPr lang="zh-CN" altLang="en-US" sz="2130" dirty="0">
                <a:solidFill>
                  <a:srgbClr val="FF0000"/>
                </a:solidFill>
                <a:sym typeface="+mn-ea"/>
              </a:rPr>
              <a:t>网络应用通信的基本原理</a:t>
            </a:r>
            <a:endParaRPr lang="en-US" altLang="zh-CN" sz="2130" dirty="0">
              <a:solidFill>
                <a:srgbClr val="FF0000"/>
              </a:solidFill>
              <a:sym typeface="+mn-ea"/>
            </a:endParaRPr>
          </a:p>
          <a:p>
            <a:pPr>
              <a:lnSpc>
                <a:spcPct val="200000"/>
              </a:lnSpc>
            </a:pPr>
            <a:r>
              <a:rPr lang="zh-CN" altLang="en-US" sz="2130" dirty="0">
                <a:sym typeface="+mn-ea"/>
              </a:rPr>
              <a:t>域名系统（</a:t>
            </a:r>
            <a:r>
              <a:rPr lang="en-US" altLang="zh-CN" sz="2130" dirty="0">
                <a:sym typeface="+mn-ea"/>
              </a:rPr>
              <a:t>DNS</a:t>
            </a:r>
            <a:r>
              <a:rPr lang="zh-CN" altLang="en-US" sz="2130" dirty="0">
                <a:sym typeface="+mn-ea"/>
              </a:rPr>
              <a:t>）</a:t>
            </a:r>
          </a:p>
          <a:p>
            <a:pPr>
              <a:lnSpc>
                <a:spcPct val="200000"/>
              </a:lnSpc>
            </a:pPr>
            <a:r>
              <a:rPr lang="zh-CN" altLang="en-US" sz="2130" dirty="0">
                <a:sym typeface="+mn-ea"/>
              </a:rPr>
              <a:t>万维网应用</a:t>
            </a:r>
          </a:p>
          <a:p>
            <a:pPr>
              <a:lnSpc>
                <a:spcPct val="200000"/>
              </a:lnSpc>
            </a:pPr>
            <a:r>
              <a:rPr lang="en-US" altLang="zh-CN" sz="2130" dirty="0">
                <a:sym typeface="+mn-ea"/>
              </a:rPr>
              <a:t>Internet</a:t>
            </a:r>
            <a:r>
              <a:rPr lang="zh-CN" altLang="en-US" sz="2130" dirty="0">
                <a:sym typeface="+mn-ea"/>
              </a:rPr>
              <a:t>电子邮件</a:t>
            </a:r>
          </a:p>
          <a:p>
            <a:pPr>
              <a:lnSpc>
                <a:spcPct val="200000"/>
              </a:lnSpc>
            </a:pPr>
            <a:r>
              <a:rPr lang="en-US" altLang="zh-CN" sz="2130" dirty="0">
                <a:sym typeface="+mn-ea"/>
              </a:rPr>
              <a:t>FTP</a:t>
            </a:r>
          </a:p>
          <a:p>
            <a:pPr>
              <a:lnSpc>
                <a:spcPct val="200000"/>
              </a:lnSpc>
            </a:pPr>
            <a:r>
              <a:rPr lang="en-US" altLang="zh-CN" sz="2130" dirty="0">
                <a:sym typeface="+mn-ea"/>
              </a:rPr>
              <a:t>P2P</a:t>
            </a:r>
            <a:r>
              <a:rPr lang="zh-CN" altLang="en-US" sz="2130" dirty="0">
                <a:sym typeface="+mn-ea"/>
              </a:rPr>
              <a:t>应用</a:t>
            </a:r>
          </a:p>
          <a:p>
            <a:pPr>
              <a:lnSpc>
                <a:spcPct val="200000"/>
              </a:lnSpc>
            </a:pPr>
            <a:r>
              <a:rPr lang="en-US" altLang="zh-CN" sz="2130" dirty="0">
                <a:sym typeface="+mn-ea"/>
              </a:rPr>
              <a:t>Socket </a:t>
            </a:r>
            <a:r>
              <a:rPr lang="zh-CN" altLang="en-US" sz="2130" dirty="0">
                <a:sym typeface="+mn-ea"/>
              </a:rPr>
              <a:t>编程基础</a:t>
            </a:r>
          </a:p>
        </p:txBody>
      </p:sp>
      <p:sp>
        <p:nvSpPr>
          <p:cNvPr id="4" name="左大括号 3"/>
          <p:cNvSpPr/>
          <p:nvPr/>
        </p:nvSpPr>
        <p:spPr>
          <a:xfrm>
            <a:off x="4233544" y="1011554"/>
            <a:ext cx="411607" cy="465772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 name="文本框 6"/>
          <p:cNvSpPr txBox="1"/>
          <p:nvPr/>
        </p:nvSpPr>
        <p:spPr>
          <a:xfrm>
            <a:off x="8697595" y="1138555"/>
            <a:ext cx="2462530" cy="746760"/>
          </a:xfrm>
          <a:prstGeom prst="rect">
            <a:avLst/>
          </a:prstGeom>
          <a:noFill/>
        </p:spPr>
        <p:txBody>
          <a:bodyPr wrap="square" rtlCol="0">
            <a:spAutoFit/>
          </a:bodyPr>
          <a:lstStyle/>
          <a:p>
            <a:endParaRPr lang="zh-CN" altLang="en-US" sz="2130"/>
          </a:p>
          <a:p>
            <a:endParaRPr lang="zh-CN" altLang="en-US" sz="2130"/>
          </a:p>
        </p:txBody>
      </p:sp>
    </p:spTree>
    <p:custDataLst>
      <p:tags r:id="rId1"/>
    </p:custDataLst>
    <p:extLst>
      <p:ext uri="{BB962C8B-B14F-4D97-AF65-F5344CB8AC3E}">
        <p14:creationId xmlns:p14="http://schemas.microsoft.com/office/powerpoint/2010/main" val="3997401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文本框 8"/>
          <p:cNvSpPr txBox="1"/>
          <p:nvPr/>
        </p:nvSpPr>
        <p:spPr>
          <a:xfrm>
            <a:off x="294323" y="3080702"/>
            <a:ext cx="1717357" cy="1015663"/>
          </a:xfrm>
          <a:prstGeom prst="rect">
            <a:avLst/>
          </a:prstGeom>
          <a:noFill/>
        </p:spPr>
        <p:txBody>
          <a:bodyPr wrap="square" rtlCol="0">
            <a:spAutoFit/>
          </a:bodyPr>
          <a:lstStyle/>
          <a:p>
            <a:pPr>
              <a:lnSpc>
                <a:spcPct val="150000"/>
              </a:lnSpc>
            </a:pPr>
            <a:r>
              <a:rPr lang="zh-CN" altLang="en-US" sz="2000" dirty="0"/>
              <a:t>网络应用通信</a:t>
            </a:r>
            <a:endParaRPr lang="en-US" altLang="zh-CN" sz="2000" dirty="0"/>
          </a:p>
          <a:p>
            <a:pPr>
              <a:lnSpc>
                <a:spcPct val="150000"/>
              </a:lnSpc>
            </a:pPr>
            <a:r>
              <a:rPr lang="zh-CN" altLang="en-US" sz="2000" dirty="0"/>
              <a:t>基本原理</a:t>
            </a:r>
          </a:p>
        </p:txBody>
      </p:sp>
      <p:sp>
        <p:nvSpPr>
          <p:cNvPr id="10" name="文本框 9"/>
          <p:cNvSpPr txBox="1"/>
          <p:nvPr/>
        </p:nvSpPr>
        <p:spPr>
          <a:xfrm>
            <a:off x="2602103" y="1311659"/>
            <a:ext cx="2463673" cy="4247317"/>
          </a:xfrm>
          <a:prstGeom prst="rect">
            <a:avLst/>
          </a:prstGeom>
          <a:noFill/>
        </p:spPr>
        <p:txBody>
          <a:bodyPr wrap="square" rtlCol="0">
            <a:spAutoFit/>
          </a:bodyPr>
          <a:lstStyle/>
          <a:p>
            <a:pPr>
              <a:lnSpc>
                <a:spcPct val="150000"/>
              </a:lnSpc>
            </a:pPr>
            <a:r>
              <a:rPr lang="zh-CN" altLang="en-US" sz="2000" dirty="0"/>
              <a:t>网络应用的</a:t>
            </a:r>
            <a:endParaRPr lang="en-US" altLang="zh-CN" sz="2000" dirty="0"/>
          </a:p>
          <a:p>
            <a:pPr>
              <a:lnSpc>
                <a:spcPct val="150000"/>
              </a:lnSpc>
            </a:pPr>
            <a:r>
              <a:rPr lang="zh-CN" altLang="en-US" sz="2000" dirty="0"/>
              <a:t>基本通信过程</a:t>
            </a:r>
            <a:endParaRPr lang="en-US" altLang="zh-CN" sz="2000" dirty="0"/>
          </a:p>
          <a:p>
            <a:pPr>
              <a:lnSpc>
                <a:spcPct val="150000"/>
              </a:lnSpc>
            </a:pPr>
            <a:endParaRPr lang="en-US" altLang="zh-CN" sz="2000" dirty="0"/>
          </a:p>
          <a:p>
            <a:pPr>
              <a:lnSpc>
                <a:spcPct val="150000"/>
              </a:lnSpc>
            </a:pPr>
            <a:endParaRPr lang="en-US" altLang="zh-CN" sz="2000" dirty="0"/>
          </a:p>
          <a:p>
            <a:pPr>
              <a:lnSpc>
                <a:spcPct val="150000"/>
              </a:lnSpc>
            </a:pPr>
            <a:endParaRPr lang="en-US" altLang="zh-CN" sz="2000" dirty="0"/>
          </a:p>
          <a:p>
            <a:pPr>
              <a:lnSpc>
                <a:spcPct val="150000"/>
              </a:lnSpc>
            </a:pPr>
            <a:endParaRPr lang="en-US" altLang="zh-CN" sz="2000" dirty="0"/>
          </a:p>
          <a:p>
            <a:pPr>
              <a:lnSpc>
                <a:spcPct val="150000"/>
              </a:lnSpc>
            </a:pPr>
            <a:endParaRPr lang="en-US" altLang="zh-CN" sz="2000" dirty="0"/>
          </a:p>
          <a:p>
            <a:pPr>
              <a:lnSpc>
                <a:spcPct val="150000"/>
              </a:lnSpc>
            </a:pPr>
            <a:endParaRPr lang="en-US" altLang="zh-CN" sz="2000" dirty="0"/>
          </a:p>
          <a:p>
            <a:pPr>
              <a:lnSpc>
                <a:spcPct val="150000"/>
              </a:lnSpc>
            </a:pPr>
            <a:r>
              <a:rPr lang="zh-CN" altLang="en-US" sz="2000" dirty="0"/>
              <a:t>网络应用编程接口</a:t>
            </a:r>
          </a:p>
        </p:txBody>
      </p:sp>
      <p:sp>
        <p:nvSpPr>
          <p:cNvPr id="11" name="左大括号 10"/>
          <p:cNvSpPr/>
          <p:nvPr/>
        </p:nvSpPr>
        <p:spPr>
          <a:xfrm>
            <a:off x="2011680" y="1926484"/>
            <a:ext cx="590423" cy="3324098"/>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lnSpc>
                <a:spcPct val="150000"/>
              </a:lnSpc>
            </a:pPr>
            <a:endParaRPr lang="zh-CN" altLang="en-US" sz="2000"/>
          </a:p>
        </p:txBody>
      </p:sp>
      <p:sp>
        <p:nvSpPr>
          <p:cNvPr id="13" name="文本框 12"/>
          <p:cNvSpPr txBox="1"/>
          <p:nvPr/>
        </p:nvSpPr>
        <p:spPr>
          <a:xfrm>
            <a:off x="4319460" y="1470494"/>
            <a:ext cx="7421658" cy="646331"/>
          </a:xfrm>
          <a:prstGeom prst="rect">
            <a:avLst/>
          </a:prstGeom>
          <a:noFill/>
          <a:ln>
            <a:solidFill>
              <a:schemeClr val="tx1"/>
            </a:solidFill>
          </a:ln>
        </p:spPr>
        <p:txBody>
          <a:bodyPr wrap="square" rtlCol="0">
            <a:spAutoFit/>
          </a:bodyPr>
          <a:lstStyle/>
          <a:p>
            <a:pPr fontAlgn="auto">
              <a:lnSpc>
                <a:spcPct val="150000"/>
              </a:lnSpc>
            </a:pPr>
            <a:r>
              <a:rPr lang="zh-CN" altLang="en-US" sz="2400" dirty="0"/>
              <a:t>运行在不同主机上的</a:t>
            </a:r>
            <a:r>
              <a:rPr lang="zh-CN" altLang="en-US" sz="2400" dirty="0">
                <a:solidFill>
                  <a:schemeClr val="bg1"/>
                </a:solidFill>
              </a:rPr>
              <a:t>应用进程</a:t>
            </a:r>
            <a:r>
              <a:rPr lang="zh-CN" altLang="en-US" sz="2400" dirty="0"/>
              <a:t>间以</a:t>
            </a:r>
            <a:r>
              <a:rPr lang="en-US" altLang="zh-CN" sz="2400" dirty="0">
                <a:solidFill>
                  <a:schemeClr val="bg1"/>
                </a:solidFill>
              </a:rPr>
              <a:t>C/S</a:t>
            </a:r>
            <a:r>
              <a:rPr lang="zh-CN" altLang="en-US" sz="2400" dirty="0">
                <a:solidFill>
                  <a:schemeClr val="bg1"/>
                </a:solidFill>
              </a:rPr>
              <a:t>方式</a:t>
            </a:r>
            <a:r>
              <a:rPr lang="zh-CN" altLang="en-US" sz="2400" dirty="0"/>
              <a:t>进行的通信</a:t>
            </a:r>
          </a:p>
        </p:txBody>
      </p:sp>
      <p:sp>
        <p:nvSpPr>
          <p:cNvPr id="14" name="文本框 13"/>
          <p:cNvSpPr txBox="1"/>
          <p:nvPr/>
        </p:nvSpPr>
        <p:spPr>
          <a:xfrm>
            <a:off x="5065776" y="3817565"/>
            <a:ext cx="6675342" cy="2308324"/>
          </a:xfrm>
          <a:prstGeom prst="rect">
            <a:avLst/>
          </a:prstGeom>
          <a:noFill/>
          <a:ln>
            <a:solidFill>
              <a:schemeClr val="tx1"/>
            </a:solidFill>
          </a:ln>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典型的网络应用编程接口：</a:t>
            </a:r>
            <a:r>
              <a:rPr lang="zh-CN" altLang="en-US" sz="2400" dirty="0">
                <a:solidFill>
                  <a:schemeClr val="bg1"/>
                </a:solidFill>
                <a:latin typeface="Microsoft YaHei" charset="-122"/>
                <a:ea typeface="Microsoft YaHei" charset="-122"/>
                <a:cs typeface="Microsoft YaHei" charset="-122"/>
              </a:rPr>
              <a:t>套接字（</a:t>
            </a:r>
            <a:r>
              <a:rPr lang="en-US" altLang="zh-CN" sz="2400" dirty="0">
                <a:solidFill>
                  <a:schemeClr val="bg1"/>
                </a:solidFill>
                <a:latin typeface="Microsoft YaHei" charset="-122"/>
                <a:ea typeface="Microsoft YaHei" charset="-122"/>
                <a:cs typeface="Microsoft YaHei" charset="-122"/>
              </a:rPr>
              <a:t>Socket</a:t>
            </a:r>
            <a:r>
              <a:rPr lang="zh-CN" altLang="en-US" sz="2400" dirty="0">
                <a:solidFill>
                  <a:schemeClr val="bg1"/>
                </a:solidFill>
                <a:latin typeface="Microsoft YaHei" charset="-122"/>
                <a:ea typeface="Microsoft YaHei" charset="-122"/>
                <a:cs typeface="Microsoft YaHei" charset="-122"/>
              </a:rPr>
              <a:t>）。</a:t>
            </a:r>
            <a:r>
              <a:rPr lang="zh-CN" altLang="en-US" sz="2400" dirty="0">
                <a:solidFill>
                  <a:schemeClr val="tx1"/>
                </a:solidFill>
                <a:latin typeface="Microsoft YaHei" charset="-122"/>
                <a:ea typeface="Microsoft YaHei" charset="-122"/>
                <a:cs typeface="Microsoft YaHei" charset="-122"/>
              </a:rPr>
              <a:t>对于一个传输层协议，需要为其接口的每个套接字分配特定的编号，标识该套接字，该编号称为</a:t>
            </a:r>
            <a:r>
              <a:rPr lang="zh-CN" altLang="en-US" sz="2400" dirty="0">
                <a:solidFill>
                  <a:schemeClr val="bg1"/>
                </a:solidFill>
                <a:latin typeface="Microsoft YaHei" charset="-122"/>
                <a:ea typeface="Microsoft YaHei" charset="-122"/>
                <a:cs typeface="Microsoft YaHei" charset="-122"/>
              </a:rPr>
              <a:t>端口号</a:t>
            </a:r>
            <a:r>
              <a:rPr lang="zh-CN" altLang="en-US" sz="2400" dirty="0">
                <a:solidFill>
                  <a:schemeClr val="tx1"/>
                </a:solidFill>
                <a:latin typeface="Microsoft YaHei" charset="-122"/>
                <a:ea typeface="Microsoft YaHei" charset="-122"/>
                <a:cs typeface="Microsoft YaHei" charset="-122"/>
              </a:rPr>
              <a:t>。</a:t>
            </a:r>
            <a:endParaRPr lang="zh-CN" altLang="en-US" sz="2400" dirty="0">
              <a:solidFill>
                <a:srgbClr val="FF0000"/>
              </a:solidFill>
              <a:latin typeface="Microsoft YaHei" charset="-122"/>
              <a:ea typeface="Microsoft YaHei" charset="-122"/>
              <a:cs typeface="Microsoft YaHei" charset="-122"/>
            </a:endParaRPr>
          </a:p>
        </p:txBody>
      </p:sp>
    </p:spTree>
    <p:custDataLst>
      <p:tags r:id="rId1"/>
    </p:custDataLst>
    <p:extLst>
      <p:ext uri="{BB962C8B-B14F-4D97-AF65-F5344CB8AC3E}">
        <p14:creationId xmlns:p14="http://schemas.microsoft.com/office/powerpoint/2010/main" val="266885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文本框 13"/>
          <p:cNvSpPr txBox="1"/>
          <p:nvPr/>
        </p:nvSpPr>
        <p:spPr>
          <a:xfrm>
            <a:off x="0" y="2854345"/>
            <a:ext cx="1610139" cy="960776"/>
          </a:xfrm>
          <a:prstGeom prst="rect">
            <a:avLst/>
          </a:prstGeom>
          <a:noFill/>
        </p:spPr>
        <p:txBody>
          <a:bodyPr wrap="square" rtlCol="0">
            <a:spAutoFit/>
          </a:bodyPr>
          <a:lstStyle/>
          <a:p>
            <a:pPr>
              <a:lnSpc>
                <a:spcPct val="150000"/>
              </a:lnSpc>
            </a:pPr>
            <a:r>
              <a:rPr lang="zh-CN" altLang="en-US" sz="2000" dirty="0"/>
              <a:t>计算机网络</a:t>
            </a:r>
            <a:endParaRPr lang="en-US" altLang="zh-CN" sz="2000" dirty="0"/>
          </a:p>
          <a:p>
            <a:pPr>
              <a:lnSpc>
                <a:spcPct val="150000"/>
              </a:lnSpc>
            </a:pPr>
            <a:r>
              <a:rPr lang="zh-CN" altLang="en-US" sz="2000" dirty="0"/>
              <a:t>的定义</a:t>
            </a:r>
            <a:endParaRPr lang="zh-CN" altLang="en-US" sz="2125" dirty="0">
              <a:solidFill>
                <a:schemeClr val="tx1"/>
              </a:solidFill>
            </a:endParaRPr>
          </a:p>
        </p:txBody>
      </p:sp>
      <p:sp>
        <p:nvSpPr>
          <p:cNvPr id="16" name="左大括号 15"/>
          <p:cNvSpPr/>
          <p:nvPr/>
        </p:nvSpPr>
        <p:spPr>
          <a:xfrm>
            <a:off x="1369605" y="1593409"/>
            <a:ext cx="538066" cy="344382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7" name="文本框 16"/>
          <p:cNvSpPr txBox="1"/>
          <p:nvPr/>
        </p:nvSpPr>
        <p:spPr>
          <a:xfrm>
            <a:off x="1907671" y="1330163"/>
            <a:ext cx="2474167" cy="3970318"/>
          </a:xfrm>
          <a:prstGeom prst="rect">
            <a:avLst/>
          </a:prstGeom>
          <a:noFill/>
        </p:spPr>
        <p:txBody>
          <a:bodyPr wrap="square" rtlCol="0">
            <a:spAutoFit/>
          </a:bodyPr>
          <a:lstStyle/>
          <a:p>
            <a:pPr fontAlgn="auto">
              <a:lnSpc>
                <a:spcPct val="150000"/>
              </a:lnSpc>
            </a:pPr>
            <a:r>
              <a:rPr lang="zh-CN" altLang="en-US" sz="2400" dirty="0">
                <a:solidFill>
                  <a:schemeClr val="tx1"/>
                </a:solidFill>
              </a:rPr>
              <a:t>起源</a:t>
            </a:r>
            <a:endParaRPr lang="en-US" altLang="zh-CN" sz="2400" dirty="0">
              <a:solidFill>
                <a:schemeClr val="tx1"/>
              </a:solidFill>
            </a:endParaRPr>
          </a:p>
          <a:p>
            <a:pPr fontAlgn="auto">
              <a:lnSpc>
                <a:spcPct val="150000"/>
              </a:lnSpc>
            </a:pPr>
            <a:endParaRPr lang="en-US" altLang="zh-CN" sz="2400" dirty="0">
              <a:solidFill>
                <a:schemeClr val="tx1"/>
              </a:solidFill>
            </a:endParaRPr>
          </a:p>
          <a:p>
            <a:pPr fontAlgn="auto">
              <a:lnSpc>
                <a:spcPct val="150000"/>
              </a:lnSpc>
            </a:pPr>
            <a:endParaRPr lang="zh-CN" altLang="en-US" sz="2400" dirty="0">
              <a:solidFill>
                <a:schemeClr val="accent6"/>
              </a:solidFill>
            </a:endParaRPr>
          </a:p>
          <a:p>
            <a:pPr fontAlgn="auto">
              <a:lnSpc>
                <a:spcPct val="150000"/>
              </a:lnSpc>
            </a:pPr>
            <a:r>
              <a:rPr lang="zh-CN" altLang="en-US" sz="2400" dirty="0"/>
              <a:t>定义</a:t>
            </a:r>
            <a:endParaRPr lang="en-US" altLang="zh-CN" sz="2400" dirty="0"/>
          </a:p>
          <a:p>
            <a:pPr fontAlgn="auto">
              <a:lnSpc>
                <a:spcPct val="150000"/>
              </a:lnSpc>
            </a:pPr>
            <a:endParaRPr lang="en-US" altLang="zh-CN" sz="2400" dirty="0"/>
          </a:p>
          <a:p>
            <a:pPr fontAlgn="auto">
              <a:lnSpc>
                <a:spcPct val="150000"/>
              </a:lnSpc>
            </a:pPr>
            <a:endParaRPr lang="zh-CN" altLang="en-US" sz="2400" dirty="0"/>
          </a:p>
          <a:p>
            <a:pPr fontAlgn="auto">
              <a:lnSpc>
                <a:spcPct val="150000"/>
              </a:lnSpc>
            </a:pPr>
            <a:r>
              <a:rPr lang="en-US" altLang="zh-CN" sz="2400" dirty="0">
                <a:solidFill>
                  <a:schemeClr val="tx1"/>
                </a:solidFill>
              </a:rPr>
              <a:t>ISP</a:t>
            </a:r>
            <a:endParaRPr lang="zh-CN" altLang="en-US" sz="2400" dirty="0"/>
          </a:p>
        </p:txBody>
      </p:sp>
      <p:sp>
        <p:nvSpPr>
          <p:cNvPr id="6" name="矩形 5"/>
          <p:cNvSpPr/>
          <p:nvPr/>
        </p:nvSpPr>
        <p:spPr>
          <a:xfrm>
            <a:off x="4141304" y="1407994"/>
            <a:ext cx="7686260" cy="646331"/>
          </a:xfrm>
          <a:prstGeom prst="rect">
            <a:avLst/>
          </a:prstGeom>
          <a:ln>
            <a:solidFill>
              <a:schemeClr val="tx1"/>
            </a:solidFill>
          </a:ln>
        </p:spPr>
        <p:txBody>
          <a:bodyPr wrap="square">
            <a:spAutoFit/>
          </a:bodyPr>
          <a:lstStyle/>
          <a:p>
            <a:pPr>
              <a:lnSpc>
                <a:spcPct val="150000"/>
              </a:lnSpc>
            </a:pPr>
            <a:r>
              <a:rPr lang="zh-CN" altLang="en-US" sz="2400">
                <a:latin typeface="+mn-ea"/>
              </a:rPr>
              <a:t>计算机</a:t>
            </a:r>
            <a:r>
              <a:rPr lang="zh-CN" altLang="en-US" sz="2400" dirty="0">
                <a:latin typeface="+mn-ea"/>
              </a:rPr>
              <a:t>网络是</a:t>
            </a:r>
            <a:r>
              <a:rPr lang="zh-CN" altLang="en-US" sz="2400" dirty="0">
                <a:solidFill>
                  <a:schemeClr val="accent6"/>
                </a:solidFill>
                <a:latin typeface="+mn-ea"/>
              </a:rPr>
              <a:t>计算机技术</a:t>
            </a:r>
            <a:r>
              <a:rPr lang="zh-CN" altLang="en-US" sz="2400" dirty="0">
                <a:latin typeface="+mn-ea"/>
              </a:rPr>
              <a:t>与</a:t>
            </a:r>
            <a:r>
              <a:rPr lang="zh-CN" altLang="en-US" sz="2400">
                <a:solidFill>
                  <a:schemeClr val="accent6"/>
                </a:solidFill>
                <a:latin typeface="+mn-ea"/>
                <a:sym typeface="+mn-ea"/>
              </a:rPr>
              <a:t>通信</a:t>
            </a:r>
            <a:r>
              <a:rPr lang="zh-CN" altLang="en-US" sz="2400">
                <a:solidFill>
                  <a:schemeClr val="accent6"/>
                </a:solidFill>
                <a:latin typeface="+mn-ea"/>
              </a:rPr>
              <a:t>技术</a:t>
            </a:r>
            <a:r>
              <a:rPr lang="zh-CN" altLang="en-US" sz="2400">
                <a:latin typeface="+mn-ea"/>
              </a:rPr>
              <a:t>融合</a:t>
            </a:r>
            <a:r>
              <a:rPr lang="zh-CN" altLang="en-US" sz="2400" dirty="0">
                <a:latin typeface="+mn-ea"/>
              </a:rPr>
              <a:t>的产物。</a:t>
            </a:r>
          </a:p>
        </p:txBody>
      </p:sp>
      <p:sp>
        <p:nvSpPr>
          <p:cNvPr id="7" name="矩形 6"/>
          <p:cNvSpPr/>
          <p:nvPr/>
        </p:nvSpPr>
        <p:spPr>
          <a:xfrm>
            <a:off x="4141305" y="2992156"/>
            <a:ext cx="7686259" cy="646331"/>
          </a:xfrm>
          <a:prstGeom prst="rect">
            <a:avLst/>
          </a:prstGeom>
          <a:ln>
            <a:solidFill>
              <a:schemeClr val="tx1"/>
            </a:solidFill>
          </a:ln>
        </p:spPr>
        <p:txBody>
          <a:bodyPr wrap="square">
            <a:spAutoFit/>
          </a:bodyPr>
          <a:lstStyle/>
          <a:p>
            <a:pPr>
              <a:lnSpc>
                <a:spcPct val="150000"/>
              </a:lnSpc>
            </a:pPr>
            <a:r>
              <a:rPr lang="zh-CN" altLang="en-US" sz="2400" dirty="0">
                <a:latin typeface="Microsoft YaHei" charset="-122"/>
                <a:ea typeface="Microsoft YaHei" charset="-122"/>
                <a:cs typeface="Microsoft YaHei" charset="-122"/>
              </a:rPr>
              <a:t>计算机网络是</a:t>
            </a:r>
            <a:r>
              <a:rPr lang="zh-CN" altLang="en-US" sz="2400" dirty="0">
                <a:solidFill>
                  <a:schemeClr val="accent6"/>
                </a:solidFill>
                <a:latin typeface="Microsoft YaHei" charset="-122"/>
                <a:ea typeface="Microsoft YaHei" charset="-122"/>
                <a:cs typeface="Microsoft YaHei" charset="-122"/>
                <a:sym typeface="+mn-ea"/>
              </a:rPr>
              <a:t>互连</a:t>
            </a:r>
            <a:r>
              <a:rPr lang="zh-CN" altLang="en-US" sz="2400" dirty="0">
                <a:latin typeface="Microsoft YaHei" charset="-122"/>
                <a:ea typeface="Microsoft YaHei" charset="-122"/>
                <a:cs typeface="Microsoft YaHei" charset="-122"/>
              </a:rPr>
              <a:t>的、</a:t>
            </a:r>
            <a:r>
              <a:rPr lang="zh-CN" altLang="en-US" sz="2400" dirty="0">
                <a:solidFill>
                  <a:schemeClr val="accent6"/>
                </a:solidFill>
                <a:latin typeface="Microsoft YaHei" charset="-122"/>
                <a:ea typeface="Microsoft YaHei" charset="-122"/>
                <a:cs typeface="Microsoft YaHei" charset="-122"/>
                <a:sym typeface="+mn-ea"/>
              </a:rPr>
              <a:t>自治</a:t>
            </a:r>
            <a:r>
              <a:rPr lang="zh-CN" altLang="en-US" sz="2400" dirty="0">
                <a:latin typeface="Microsoft YaHei" charset="-122"/>
                <a:ea typeface="Microsoft YaHei" charset="-122"/>
                <a:cs typeface="Microsoft YaHei" charset="-122"/>
              </a:rPr>
              <a:t>的计算机的集合</a:t>
            </a:r>
          </a:p>
        </p:txBody>
      </p:sp>
      <p:sp>
        <p:nvSpPr>
          <p:cNvPr id="18" name="矩形 17"/>
          <p:cNvSpPr/>
          <p:nvPr/>
        </p:nvSpPr>
        <p:spPr>
          <a:xfrm>
            <a:off x="4141304" y="4529404"/>
            <a:ext cx="7686260" cy="646331"/>
          </a:xfrm>
          <a:prstGeom prst="rect">
            <a:avLst/>
          </a:prstGeom>
          <a:ln>
            <a:solidFill>
              <a:schemeClr val="tx1"/>
            </a:solidFill>
          </a:ln>
        </p:spPr>
        <p:txBody>
          <a:bodyPr wrap="square">
            <a:spAutoFit/>
          </a:bodyPr>
          <a:lstStyle/>
          <a:p>
            <a:pPr indent="0" fontAlgn="auto">
              <a:lnSpc>
                <a:spcPct val="150000"/>
              </a:lnSpc>
              <a:buNone/>
            </a:pPr>
            <a:r>
              <a:rPr lang="zh-CN" altLang="en-US" sz="2400" dirty="0"/>
              <a:t>因特网服务提供商（</a:t>
            </a:r>
            <a:r>
              <a:rPr lang="en-US" altLang="zh-CN" sz="2400" dirty="0">
                <a:sym typeface="+mn-ea"/>
              </a:rPr>
              <a:t>Internet Service Provider</a:t>
            </a:r>
            <a:r>
              <a:rPr lang="zh-CN" altLang="en-US" sz="2400" dirty="0">
                <a:sym typeface="+mn-ea"/>
              </a:rPr>
              <a:t> </a:t>
            </a:r>
            <a:r>
              <a:rPr lang="en-US" altLang="zh-CN" sz="2400" dirty="0">
                <a:sym typeface="+mn-ea"/>
              </a:rPr>
              <a:t>,</a:t>
            </a:r>
            <a:r>
              <a:rPr lang="zh-CN" altLang="en-US" sz="2400" dirty="0">
                <a:sym typeface="+mn-ea"/>
              </a:rPr>
              <a:t> </a:t>
            </a:r>
            <a:r>
              <a:rPr lang="en-US" altLang="zh-CN" sz="2400" dirty="0">
                <a:sym typeface="+mn-ea"/>
              </a:rPr>
              <a:t>ISP</a:t>
            </a:r>
            <a:r>
              <a:rPr lang="zh-CN" altLang="en-US" sz="2400" dirty="0"/>
              <a:t>）    </a:t>
            </a:r>
            <a:endParaRPr lang="zh-CN" altLang="en-US" sz="2400" dirty="0">
              <a:sym typeface="+mn-ea"/>
            </a:endParaRPr>
          </a:p>
        </p:txBody>
      </p:sp>
    </p:spTree>
    <p:custDataLst>
      <p:tags r:id="rId1"/>
    </p:custDataLst>
    <p:extLst>
      <p:ext uri="{BB962C8B-B14F-4D97-AF65-F5344CB8AC3E}">
        <p14:creationId xmlns:p14="http://schemas.microsoft.com/office/powerpoint/2010/main" val="14083187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文本框 8"/>
          <p:cNvSpPr txBox="1"/>
          <p:nvPr/>
        </p:nvSpPr>
        <p:spPr>
          <a:xfrm>
            <a:off x="294323" y="3080702"/>
            <a:ext cx="1717357" cy="1015663"/>
          </a:xfrm>
          <a:prstGeom prst="rect">
            <a:avLst/>
          </a:prstGeom>
          <a:noFill/>
        </p:spPr>
        <p:txBody>
          <a:bodyPr wrap="square" rtlCol="0">
            <a:spAutoFit/>
          </a:bodyPr>
          <a:lstStyle/>
          <a:p>
            <a:pPr>
              <a:lnSpc>
                <a:spcPct val="150000"/>
              </a:lnSpc>
            </a:pPr>
            <a:r>
              <a:rPr lang="zh-CN" altLang="en-US" sz="2000" dirty="0"/>
              <a:t>网络应用通信</a:t>
            </a:r>
            <a:endParaRPr lang="en-US" altLang="zh-CN" sz="2000" dirty="0"/>
          </a:p>
          <a:p>
            <a:pPr>
              <a:lnSpc>
                <a:spcPct val="150000"/>
              </a:lnSpc>
            </a:pPr>
            <a:r>
              <a:rPr lang="zh-CN" altLang="en-US" sz="2000" dirty="0"/>
              <a:t>基本原理</a:t>
            </a:r>
          </a:p>
        </p:txBody>
      </p:sp>
      <p:sp>
        <p:nvSpPr>
          <p:cNvPr id="10" name="文本框 9"/>
          <p:cNvSpPr txBox="1"/>
          <p:nvPr/>
        </p:nvSpPr>
        <p:spPr>
          <a:xfrm>
            <a:off x="2602103" y="1311659"/>
            <a:ext cx="2463673" cy="4247317"/>
          </a:xfrm>
          <a:prstGeom prst="rect">
            <a:avLst/>
          </a:prstGeom>
          <a:noFill/>
        </p:spPr>
        <p:txBody>
          <a:bodyPr wrap="square" rtlCol="0">
            <a:spAutoFit/>
          </a:bodyPr>
          <a:lstStyle/>
          <a:p>
            <a:pPr>
              <a:lnSpc>
                <a:spcPct val="150000"/>
              </a:lnSpc>
            </a:pPr>
            <a:r>
              <a:rPr lang="zh-CN" altLang="en-US" sz="2000" dirty="0"/>
              <a:t>网络应用的</a:t>
            </a:r>
            <a:endParaRPr lang="en-US" altLang="zh-CN" sz="2000" dirty="0"/>
          </a:p>
          <a:p>
            <a:pPr>
              <a:lnSpc>
                <a:spcPct val="150000"/>
              </a:lnSpc>
            </a:pPr>
            <a:r>
              <a:rPr lang="zh-CN" altLang="en-US" sz="2000" dirty="0"/>
              <a:t>基本通信过程</a:t>
            </a:r>
            <a:endParaRPr lang="en-US" altLang="zh-CN" sz="2000" dirty="0"/>
          </a:p>
          <a:p>
            <a:pPr>
              <a:lnSpc>
                <a:spcPct val="150000"/>
              </a:lnSpc>
            </a:pPr>
            <a:endParaRPr lang="en-US" altLang="zh-CN" sz="2000" dirty="0"/>
          </a:p>
          <a:p>
            <a:pPr>
              <a:lnSpc>
                <a:spcPct val="150000"/>
              </a:lnSpc>
            </a:pPr>
            <a:endParaRPr lang="en-US" altLang="zh-CN" sz="2000" dirty="0"/>
          </a:p>
          <a:p>
            <a:pPr>
              <a:lnSpc>
                <a:spcPct val="150000"/>
              </a:lnSpc>
            </a:pPr>
            <a:endParaRPr lang="en-US" altLang="zh-CN" sz="2000" dirty="0"/>
          </a:p>
          <a:p>
            <a:pPr>
              <a:lnSpc>
                <a:spcPct val="150000"/>
              </a:lnSpc>
            </a:pPr>
            <a:endParaRPr lang="en-US" altLang="zh-CN" sz="2000" dirty="0"/>
          </a:p>
          <a:p>
            <a:pPr>
              <a:lnSpc>
                <a:spcPct val="150000"/>
              </a:lnSpc>
            </a:pPr>
            <a:endParaRPr lang="en-US" altLang="zh-CN" sz="2000" dirty="0"/>
          </a:p>
          <a:p>
            <a:pPr>
              <a:lnSpc>
                <a:spcPct val="150000"/>
              </a:lnSpc>
            </a:pPr>
            <a:endParaRPr lang="en-US" altLang="zh-CN" sz="2000" dirty="0"/>
          </a:p>
          <a:p>
            <a:pPr>
              <a:lnSpc>
                <a:spcPct val="150000"/>
              </a:lnSpc>
            </a:pPr>
            <a:r>
              <a:rPr lang="zh-CN" altLang="en-US" sz="2000" dirty="0"/>
              <a:t>网络应用编程接口</a:t>
            </a:r>
          </a:p>
        </p:txBody>
      </p:sp>
      <p:sp>
        <p:nvSpPr>
          <p:cNvPr id="11" name="左大括号 10"/>
          <p:cNvSpPr/>
          <p:nvPr/>
        </p:nvSpPr>
        <p:spPr>
          <a:xfrm>
            <a:off x="2011680" y="1926484"/>
            <a:ext cx="590423" cy="3324098"/>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lnSpc>
                <a:spcPct val="150000"/>
              </a:lnSpc>
            </a:pPr>
            <a:endParaRPr lang="zh-CN" altLang="en-US" sz="2000"/>
          </a:p>
        </p:txBody>
      </p:sp>
      <p:sp>
        <p:nvSpPr>
          <p:cNvPr id="13" name="文本框 12"/>
          <p:cNvSpPr txBox="1"/>
          <p:nvPr/>
        </p:nvSpPr>
        <p:spPr>
          <a:xfrm>
            <a:off x="4319460" y="1470494"/>
            <a:ext cx="7421658" cy="646331"/>
          </a:xfrm>
          <a:prstGeom prst="rect">
            <a:avLst/>
          </a:prstGeom>
          <a:noFill/>
          <a:ln>
            <a:solidFill>
              <a:schemeClr val="tx1"/>
            </a:solidFill>
          </a:ln>
        </p:spPr>
        <p:txBody>
          <a:bodyPr wrap="square" rtlCol="0">
            <a:spAutoFit/>
          </a:bodyPr>
          <a:lstStyle/>
          <a:p>
            <a:pPr fontAlgn="auto">
              <a:lnSpc>
                <a:spcPct val="150000"/>
              </a:lnSpc>
            </a:pPr>
            <a:r>
              <a:rPr lang="zh-CN" altLang="en-US" sz="2400"/>
              <a:t>运行</a:t>
            </a:r>
            <a:r>
              <a:rPr lang="zh-CN" altLang="en-US" sz="2400" dirty="0"/>
              <a:t>在不同主机上的</a:t>
            </a:r>
            <a:r>
              <a:rPr lang="zh-CN" altLang="en-US" sz="2400" dirty="0">
                <a:solidFill>
                  <a:srgbClr val="FF0000"/>
                </a:solidFill>
              </a:rPr>
              <a:t>应用进程</a:t>
            </a:r>
            <a:r>
              <a:rPr lang="zh-CN" altLang="en-US" sz="2400" dirty="0"/>
              <a:t>间以</a:t>
            </a:r>
            <a:r>
              <a:rPr lang="en-US" altLang="zh-CN" sz="2400" dirty="0">
                <a:solidFill>
                  <a:srgbClr val="FF0000"/>
                </a:solidFill>
              </a:rPr>
              <a:t>C/S</a:t>
            </a:r>
            <a:r>
              <a:rPr lang="zh-CN" altLang="en-US" sz="2400" dirty="0">
                <a:solidFill>
                  <a:srgbClr val="FF0000"/>
                </a:solidFill>
              </a:rPr>
              <a:t>方式</a:t>
            </a:r>
            <a:r>
              <a:rPr lang="zh-CN" altLang="en-US" sz="2400" dirty="0"/>
              <a:t>进行的通信</a:t>
            </a:r>
          </a:p>
        </p:txBody>
      </p:sp>
      <p:sp>
        <p:nvSpPr>
          <p:cNvPr id="14" name="文本框 13"/>
          <p:cNvSpPr txBox="1"/>
          <p:nvPr/>
        </p:nvSpPr>
        <p:spPr>
          <a:xfrm>
            <a:off x="5065776" y="3817565"/>
            <a:ext cx="6675342" cy="2308324"/>
          </a:xfrm>
          <a:prstGeom prst="rect">
            <a:avLst/>
          </a:prstGeom>
          <a:noFill/>
          <a:ln>
            <a:solidFill>
              <a:schemeClr val="tx1"/>
            </a:solidFill>
          </a:ln>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典型的网络应用编程接口：</a:t>
            </a:r>
            <a:r>
              <a:rPr lang="zh-CN" altLang="en-US" sz="2400" dirty="0">
                <a:solidFill>
                  <a:srgbClr val="FF0000"/>
                </a:solidFill>
                <a:latin typeface="Microsoft YaHei" charset="-122"/>
                <a:ea typeface="Microsoft YaHei" charset="-122"/>
                <a:cs typeface="Microsoft YaHei" charset="-122"/>
              </a:rPr>
              <a:t>套接字（</a:t>
            </a:r>
            <a:r>
              <a:rPr lang="en-US" altLang="zh-CN" sz="2400" dirty="0">
                <a:solidFill>
                  <a:srgbClr val="FF0000"/>
                </a:solidFill>
                <a:latin typeface="Microsoft YaHei" charset="-122"/>
                <a:ea typeface="Microsoft YaHei" charset="-122"/>
                <a:cs typeface="Microsoft YaHei" charset="-122"/>
              </a:rPr>
              <a:t>Socket</a:t>
            </a:r>
            <a:r>
              <a:rPr lang="zh-CN" altLang="en-US" sz="2400" dirty="0">
                <a:solidFill>
                  <a:srgbClr val="FF0000"/>
                </a:solidFill>
                <a:latin typeface="Microsoft YaHei" charset="-122"/>
                <a:ea typeface="Microsoft YaHei" charset="-122"/>
                <a:cs typeface="Microsoft YaHei" charset="-122"/>
              </a:rPr>
              <a:t>）。</a:t>
            </a:r>
            <a:r>
              <a:rPr lang="zh-CN" altLang="en-US" sz="2400" dirty="0">
                <a:solidFill>
                  <a:schemeClr val="tx1"/>
                </a:solidFill>
                <a:latin typeface="Microsoft YaHei" charset="-122"/>
                <a:ea typeface="Microsoft YaHei" charset="-122"/>
                <a:cs typeface="Microsoft YaHei" charset="-122"/>
              </a:rPr>
              <a:t>对于一个传输层协议，需要为其接口的每个套接字分配特定的编号，标识该套接字，该编号称为</a:t>
            </a:r>
            <a:r>
              <a:rPr lang="zh-CN" altLang="en-US" sz="2400" dirty="0">
                <a:solidFill>
                  <a:srgbClr val="FF0000"/>
                </a:solidFill>
                <a:latin typeface="Microsoft YaHei" charset="-122"/>
                <a:ea typeface="Microsoft YaHei" charset="-122"/>
                <a:cs typeface="Microsoft YaHei" charset="-122"/>
              </a:rPr>
              <a:t>端口号</a:t>
            </a:r>
            <a:r>
              <a:rPr lang="zh-CN" altLang="en-US" sz="2400" dirty="0">
                <a:solidFill>
                  <a:schemeClr val="tx1"/>
                </a:solidFill>
                <a:latin typeface="Microsoft YaHei" charset="-122"/>
                <a:ea typeface="Microsoft YaHei" charset="-122"/>
                <a:cs typeface="Microsoft YaHei" charset="-122"/>
              </a:rPr>
              <a:t>。</a:t>
            </a:r>
            <a:endParaRPr lang="zh-CN" altLang="en-US" sz="2400" dirty="0">
              <a:solidFill>
                <a:srgbClr val="FF0000"/>
              </a:solidFill>
              <a:latin typeface="Microsoft YaHei" charset="-122"/>
              <a:ea typeface="Microsoft YaHei" charset="-122"/>
              <a:cs typeface="Microsoft YaHei" charset="-122"/>
            </a:endParaRPr>
          </a:p>
        </p:txBody>
      </p:sp>
    </p:spTree>
    <p:custDataLst>
      <p:tags r:id="rId1"/>
    </p:custDataLst>
    <p:extLst>
      <p:ext uri="{BB962C8B-B14F-4D97-AF65-F5344CB8AC3E}">
        <p14:creationId xmlns:p14="http://schemas.microsoft.com/office/powerpoint/2010/main" val="4756923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圆角矩形 15"/>
          <p:cNvSpPr/>
          <p:nvPr/>
        </p:nvSpPr>
        <p:spPr>
          <a:xfrm>
            <a:off x="1426068" y="-169402"/>
            <a:ext cx="7221972" cy="776605"/>
          </a:xfrm>
          <a:prstGeom prst="roundRect">
            <a:avLst/>
          </a:prstGeom>
          <a:noFill/>
          <a:ln>
            <a:no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just"/>
            <a:endParaRPr lang="zh-CN" altLang="en-US" sz="2800" b="1" dirty="0">
              <a:latin typeface="方正清刻本悦宋简体" panose="02000000000000000000" charset="-122"/>
              <a:ea typeface="方正清刻本悦宋简体" panose="02000000000000000000" charset="-122"/>
              <a:cs typeface="方正清刻本悦宋简体" panose="02000000000000000000" charset="-122"/>
            </a:endParaRPr>
          </a:p>
        </p:txBody>
      </p:sp>
      <p:sp>
        <p:nvSpPr>
          <p:cNvPr id="2" name="文本框 1"/>
          <p:cNvSpPr txBox="1"/>
          <p:nvPr/>
        </p:nvSpPr>
        <p:spPr>
          <a:xfrm>
            <a:off x="1921510" y="1791970"/>
            <a:ext cx="2158365" cy="1854200"/>
          </a:xfrm>
          <a:prstGeom prst="rect">
            <a:avLst/>
          </a:prstGeom>
          <a:noFill/>
        </p:spPr>
        <p:txBody>
          <a:bodyPr wrap="square" rtlCol="0">
            <a:spAutoFit/>
          </a:bodyPr>
          <a:lstStyle/>
          <a:p>
            <a:endParaRPr lang="zh-CN" altLang="en-US"/>
          </a:p>
          <a:p>
            <a:endParaRPr lang="zh-CN" altLang="en-US"/>
          </a:p>
          <a:p>
            <a:endParaRPr lang="zh-CN" altLang="en-US"/>
          </a:p>
          <a:p>
            <a:endParaRPr lang="zh-CN" altLang="en-US" sz="2130"/>
          </a:p>
          <a:p>
            <a:r>
              <a:rPr lang="zh-CN" altLang="en-US" sz="2130"/>
              <a:t>第二章 网络应用</a:t>
            </a:r>
            <a:r>
              <a:rPr lang="zh-CN" altLang="en-US"/>
              <a:t>    </a:t>
            </a:r>
          </a:p>
          <a:p>
            <a:r>
              <a:rPr lang="zh-CN" altLang="en-US"/>
              <a:t>                                        </a:t>
            </a:r>
          </a:p>
        </p:txBody>
      </p:sp>
      <p:sp>
        <p:nvSpPr>
          <p:cNvPr id="3" name="文本框 2"/>
          <p:cNvSpPr txBox="1"/>
          <p:nvPr/>
        </p:nvSpPr>
        <p:spPr>
          <a:xfrm>
            <a:off x="4919320" y="612918"/>
            <a:ext cx="3728720" cy="5336846"/>
          </a:xfrm>
          <a:prstGeom prst="rect">
            <a:avLst/>
          </a:prstGeom>
          <a:noFill/>
        </p:spPr>
        <p:txBody>
          <a:bodyPr wrap="square" rtlCol="0">
            <a:spAutoFit/>
          </a:bodyPr>
          <a:lstStyle/>
          <a:p>
            <a:pPr>
              <a:lnSpc>
                <a:spcPct val="200000"/>
              </a:lnSpc>
            </a:pPr>
            <a:r>
              <a:rPr lang="zh-CN" altLang="en-US" sz="2130" dirty="0">
                <a:sym typeface="+mn-ea"/>
              </a:rPr>
              <a:t>计算机网络应用体系结构</a:t>
            </a:r>
          </a:p>
          <a:p>
            <a:pPr>
              <a:lnSpc>
                <a:spcPct val="200000"/>
              </a:lnSpc>
            </a:pPr>
            <a:r>
              <a:rPr lang="zh-CN" altLang="en-US" sz="2130" dirty="0">
                <a:sym typeface="+mn-ea"/>
              </a:rPr>
              <a:t>网络应用通信的基本原理</a:t>
            </a:r>
            <a:endParaRPr lang="en-US" altLang="zh-CN" sz="2130" dirty="0">
              <a:sym typeface="+mn-ea"/>
            </a:endParaRPr>
          </a:p>
          <a:p>
            <a:pPr>
              <a:lnSpc>
                <a:spcPct val="200000"/>
              </a:lnSpc>
            </a:pPr>
            <a:r>
              <a:rPr lang="zh-CN" altLang="en-US" sz="2130" dirty="0">
                <a:solidFill>
                  <a:srgbClr val="FF0000"/>
                </a:solidFill>
                <a:sym typeface="+mn-ea"/>
              </a:rPr>
              <a:t>域名系统（</a:t>
            </a:r>
            <a:r>
              <a:rPr lang="en-US" altLang="zh-CN" sz="2130" dirty="0">
                <a:solidFill>
                  <a:srgbClr val="FF0000"/>
                </a:solidFill>
                <a:sym typeface="+mn-ea"/>
              </a:rPr>
              <a:t>DNS</a:t>
            </a:r>
            <a:r>
              <a:rPr lang="zh-CN" altLang="en-US" sz="2130" dirty="0">
                <a:solidFill>
                  <a:srgbClr val="FF0000"/>
                </a:solidFill>
                <a:sym typeface="+mn-ea"/>
              </a:rPr>
              <a:t>）</a:t>
            </a:r>
          </a:p>
          <a:p>
            <a:pPr>
              <a:lnSpc>
                <a:spcPct val="200000"/>
              </a:lnSpc>
            </a:pPr>
            <a:r>
              <a:rPr lang="zh-CN" altLang="en-US" sz="2130" dirty="0">
                <a:sym typeface="+mn-ea"/>
              </a:rPr>
              <a:t>万维网应用</a:t>
            </a:r>
          </a:p>
          <a:p>
            <a:pPr>
              <a:lnSpc>
                <a:spcPct val="200000"/>
              </a:lnSpc>
            </a:pPr>
            <a:r>
              <a:rPr lang="en-US" altLang="zh-CN" sz="2130" dirty="0">
                <a:sym typeface="+mn-ea"/>
              </a:rPr>
              <a:t>Internet</a:t>
            </a:r>
            <a:r>
              <a:rPr lang="zh-CN" altLang="en-US" sz="2130" dirty="0">
                <a:sym typeface="+mn-ea"/>
              </a:rPr>
              <a:t>电子邮件</a:t>
            </a:r>
          </a:p>
          <a:p>
            <a:pPr>
              <a:lnSpc>
                <a:spcPct val="200000"/>
              </a:lnSpc>
            </a:pPr>
            <a:r>
              <a:rPr lang="en-US" altLang="zh-CN" sz="2130" dirty="0">
                <a:sym typeface="+mn-ea"/>
              </a:rPr>
              <a:t>FTP</a:t>
            </a:r>
          </a:p>
          <a:p>
            <a:pPr>
              <a:lnSpc>
                <a:spcPct val="200000"/>
              </a:lnSpc>
            </a:pPr>
            <a:r>
              <a:rPr lang="en-US" altLang="zh-CN" sz="2130" dirty="0">
                <a:sym typeface="+mn-ea"/>
              </a:rPr>
              <a:t>P2P</a:t>
            </a:r>
            <a:r>
              <a:rPr lang="zh-CN" altLang="en-US" sz="2130" dirty="0">
                <a:sym typeface="+mn-ea"/>
              </a:rPr>
              <a:t>应用</a:t>
            </a:r>
          </a:p>
          <a:p>
            <a:pPr>
              <a:lnSpc>
                <a:spcPct val="200000"/>
              </a:lnSpc>
            </a:pPr>
            <a:r>
              <a:rPr lang="en-US" altLang="zh-CN" sz="2130" dirty="0">
                <a:sym typeface="+mn-ea"/>
              </a:rPr>
              <a:t>Socket </a:t>
            </a:r>
            <a:r>
              <a:rPr lang="zh-CN" altLang="en-US" sz="2130" dirty="0">
                <a:sym typeface="+mn-ea"/>
              </a:rPr>
              <a:t>编程基础</a:t>
            </a:r>
          </a:p>
        </p:txBody>
      </p:sp>
      <p:sp>
        <p:nvSpPr>
          <p:cNvPr id="4" name="左大括号 3"/>
          <p:cNvSpPr/>
          <p:nvPr/>
        </p:nvSpPr>
        <p:spPr>
          <a:xfrm>
            <a:off x="4233544" y="1011554"/>
            <a:ext cx="411607" cy="465772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 name="文本框 6"/>
          <p:cNvSpPr txBox="1"/>
          <p:nvPr/>
        </p:nvSpPr>
        <p:spPr>
          <a:xfrm>
            <a:off x="8697595" y="1138555"/>
            <a:ext cx="2462530" cy="746760"/>
          </a:xfrm>
          <a:prstGeom prst="rect">
            <a:avLst/>
          </a:prstGeom>
          <a:noFill/>
        </p:spPr>
        <p:txBody>
          <a:bodyPr wrap="square" rtlCol="0">
            <a:spAutoFit/>
          </a:bodyPr>
          <a:lstStyle/>
          <a:p>
            <a:endParaRPr lang="zh-CN" altLang="en-US" sz="2130"/>
          </a:p>
          <a:p>
            <a:endParaRPr lang="zh-CN" altLang="en-US" sz="2130"/>
          </a:p>
        </p:txBody>
      </p:sp>
    </p:spTree>
    <p:custDataLst>
      <p:tags r:id="rId1"/>
    </p:custDataLst>
    <p:extLst>
      <p:ext uri="{BB962C8B-B14F-4D97-AF65-F5344CB8AC3E}">
        <p14:creationId xmlns:p14="http://schemas.microsoft.com/office/powerpoint/2010/main" val="8293049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文本框 12"/>
          <p:cNvSpPr txBox="1"/>
          <p:nvPr/>
        </p:nvSpPr>
        <p:spPr>
          <a:xfrm>
            <a:off x="0" y="3225292"/>
            <a:ext cx="1499616" cy="461665"/>
          </a:xfrm>
          <a:prstGeom prst="rect">
            <a:avLst/>
          </a:prstGeom>
          <a:noFill/>
        </p:spPr>
        <p:txBody>
          <a:bodyPr wrap="square" rtlCol="0">
            <a:spAutoFit/>
          </a:bodyPr>
          <a:lstStyle/>
          <a:p>
            <a:r>
              <a:rPr lang="zh-CN" altLang="en-US" sz="2400"/>
              <a:t>域名</a:t>
            </a:r>
            <a:r>
              <a:rPr lang="zh-CN" altLang="en-US" sz="2400" dirty="0"/>
              <a:t>系统</a:t>
            </a:r>
          </a:p>
        </p:txBody>
      </p:sp>
      <p:sp>
        <p:nvSpPr>
          <p:cNvPr id="16" name="左大括号 15"/>
          <p:cNvSpPr/>
          <p:nvPr/>
        </p:nvSpPr>
        <p:spPr>
          <a:xfrm>
            <a:off x="1499616" y="772795"/>
            <a:ext cx="378206" cy="542683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7" name="文本框 16"/>
          <p:cNvSpPr txBox="1"/>
          <p:nvPr/>
        </p:nvSpPr>
        <p:spPr>
          <a:xfrm>
            <a:off x="1877822" y="772795"/>
            <a:ext cx="2462530" cy="5632311"/>
          </a:xfrm>
          <a:prstGeom prst="rect">
            <a:avLst/>
          </a:prstGeom>
          <a:noFill/>
        </p:spPr>
        <p:txBody>
          <a:bodyPr wrap="square" rtlCol="0">
            <a:spAutoFit/>
          </a:bodyPr>
          <a:lstStyle/>
          <a:p>
            <a:pPr fontAlgn="auto">
              <a:lnSpc>
                <a:spcPct val="150000"/>
              </a:lnSpc>
            </a:pPr>
            <a:r>
              <a:rPr lang="zh-CN" altLang="en-US" sz="2400" dirty="0"/>
              <a:t>域名系统</a:t>
            </a:r>
            <a:endParaRPr lang="en-US" altLang="zh-CN" sz="2400" dirty="0"/>
          </a:p>
          <a:p>
            <a:pPr fontAlgn="auto">
              <a:lnSpc>
                <a:spcPct val="150000"/>
              </a:lnSpc>
            </a:pPr>
            <a:endParaRPr lang="en-US" altLang="zh-CN" sz="2400" dirty="0">
              <a:solidFill>
                <a:schemeClr val="accent6"/>
              </a:solidFill>
            </a:endParaRPr>
          </a:p>
          <a:p>
            <a:pPr fontAlgn="auto">
              <a:lnSpc>
                <a:spcPct val="150000"/>
              </a:lnSpc>
            </a:pPr>
            <a:endParaRPr lang="zh-CN" altLang="en-US" sz="2400" dirty="0">
              <a:solidFill>
                <a:schemeClr val="tx1"/>
              </a:solidFill>
            </a:endParaRPr>
          </a:p>
          <a:p>
            <a:pPr fontAlgn="auto">
              <a:lnSpc>
                <a:spcPct val="150000"/>
              </a:lnSpc>
            </a:pPr>
            <a:r>
              <a:rPr lang="zh-CN" altLang="en-US" sz="2400" dirty="0">
                <a:solidFill>
                  <a:schemeClr val="tx1"/>
                </a:solidFill>
              </a:rPr>
              <a:t>层次化域名空间</a:t>
            </a:r>
            <a:endParaRPr lang="en-US" altLang="zh-CN" sz="2400" dirty="0">
              <a:solidFill>
                <a:schemeClr val="tx1"/>
              </a:solidFill>
            </a:endParaRPr>
          </a:p>
          <a:p>
            <a:pPr fontAlgn="auto">
              <a:lnSpc>
                <a:spcPct val="150000"/>
              </a:lnSpc>
            </a:pPr>
            <a:endParaRPr lang="en-US" altLang="zh-CN" sz="2400" dirty="0">
              <a:solidFill>
                <a:schemeClr val="tx1"/>
              </a:solidFill>
            </a:endParaRPr>
          </a:p>
          <a:p>
            <a:pPr fontAlgn="auto">
              <a:lnSpc>
                <a:spcPct val="150000"/>
              </a:lnSpc>
            </a:pPr>
            <a:endParaRPr lang="zh-CN" altLang="en-US" sz="2400" dirty="0"/>
          </a:p>
          <a:p>
            <a:pPr fontAlgn="auto">
              <a:lnSpc>
                <a:spcPct val="150000"/>
              </a:lnSpc>
            </a:pPr>
            <a:r>
              <a:rPr lang="zh-CN" altLang="en-US" sz="2400" dirty="0"/>
              <a:t>域名服务器</a:t>
            </a:r>
            <a:endParaRPr lang="en-US" altLang="zh-CN" sz="2400" dirty="0"/>
          </a:p>
          <a:p>
            <a:pPr fontAlgn="auto">
              <a:lnSpc>
                <a:spcPct val="150000"/>
              </a:lnSpc>
            </a:pPr>
            <a:endParaRPr lang="en-US" altLang="zh-CN" sz="2400" dirty="0"/>
          </a:p>
          <a:p>
            <a:pPr fontAlgn="auto">
              <a:lnSpc>
                <a:spcPct val="150000"/>
              </a:lnSpc>
            </a:pPr>
            <a:br>
              <a:rPr lang="zh-CN" altLang="en-US" sz="2400" dirty="0"/>
            </a:br>
            <a:r>
              <a:rPr lang="zh-CN" altLang="en-US" sz="2400" dirty="0"/>
              <a:t>域名解析过程</a:t>
            </a:r>
            <a:endParaRPr lang="zh-CN" altLang="en-US" dirty="0"/>
          </a:p>
        </p:txBody>
      </p:sp>
      <p:sp>
        <p:nvSpPr>
          <p:cNvPr id="2" name="矩形 1"/>
          <p:cNvSpPr/>
          <p:nvPr/>
        </p:nvSpPr>
        <p:spPr>
          <a:xfrm>
            <a:off x="3688080" y="571607"/>
            <a:ext cx="6096000" cy="1200329"/>
          </a:xfrm>
          <a:prstGeom prst="rect">
            <a:avLst/>
          </a:prstGeom>
          <a:ln>
            <a:solidFill>
              <a:schemeClr val="tx1"/>
            </a:solidFill>
          </a:ln>
        </p:spPr>
        <p:txBody>
          <a:bodyPr>
            <a:spAutoFit/>
          </a:bodyPr>
          <a:lstStyle/>
          <a:p>
            <a:pPr fontAlgn="auto">
              <a:lnSpc>
                <a:spcPct val="150000"/>
              </a:lnSpc>
            </a:pPr>
            <a:r>
              <a:rPr lang="zh-CN" altLang="en-US" sz="2400" dirty="0">
                <a:latin typeface="Microsoft YaHei" charset="-122"/>
                <a:ea typeface="Microsoft YaHei" charset="-122"/>
                <a:cs typeface="Microsoft YaHei" charset="-122"/>
              </a:rPr>
              <a:t>域名系统：将</a:t>
            </a:r>
            <a:r>
              <a:rPr lang="zh-CN" altLang="en-US" sz="2400" dirty="0">
                <a:solidFill>
                  <a:schemeClr val="bg1"/>
                </a:solidFill>
                <a:latin typeface="Microsoft YaHei" charset="-122"/>
                <a:ea typeface="Microsoft YaHei" charset="-122"/>
                <a:cs typeface="Microsoft YaHei" charset="-122"/>
              </a:rPr>
              <a:t>域名</a:t>
            </a:r>
            <a:r>
              <a:rPr lang="zh-CN" altLang="en-US" sz="2400" dirty="0">
                <a:latin typeface="Microsoft YaHei" charset="-122"/>
                <a:ea typeface="Microsoft YaHei" charset="-122"/>
                <a:cs typeface="Microsoft YaHei" charset="-122"/>
              </a:rPr>
              <a:t>映射为</a:t>
            </a:r>
            <a:r>
              <a:rPr lang="en-US" altLang="zh-CN" sz="2400" dirty="0">
                <a:solidFill>
                  <a:schemeClr val="bg1"/>
                </a:solidFill>
                <a:latin typeface="Microsoft YaHei" charset="-122"/>
                <a:ea typeface="Microsoft YaHei" charset="-122"/>
                <a:cs typeface="Microsoft YaHei" charset="-122"/>
              </a:rPr>
              <a:t>IP</a:t>
            </a:r>
            <a:r>
              <a:rPr lang="zh-CN" altLang="en-US" sz="2400" dirty="0">
                <a:solidFill>
                  <a:schemeClr val="bg1"/>
                </a:solidFill>
                <a:latin typeface="Microsoft YaHei" charset="-122"/>
                <a:ea typeface="Microsoft YaHei" charset="-122"/>
                <a:cs typeface="Microsoft YaHei" charset="-122"/>
              </a:rPr>
              <a:t>地址</a:t>
            </a:r>
            <a:r>
              <a:rPr lang="zh-CN" altLang="en-US" sz="2400" dirty="0">
                <a:latin typeface="Microsoft YaHei" charset="-122"/>
                <a:ea typeface="Microsoft YaHei" charset="-122"/>
                <a:cs typeface="Microsoft YaHei" charset="-122"/>
              </a:rPr>
              <a:t>。</a:t>
            </a:r>
            <a:endParaRPr lang="en-US" altLang="zh-CN" sz="2400" dirty="0">
              <a:latin typeface="Microsoft YaHei" charset="-122"/>
              <a:ea typeface="Microsoft YaHei" charset="-122"/>
              <a:cs typeface="Microsoft YaHei" charset="-122"/>
            </a:endParaRPr>
          </a:p>
          <a:p>
            <a:pPr fontAlgn="auto">
              <a:lnSpc>
                <a:spcPct val="150000"/>
              </a:lnSpc>
            </a:pPr>
            <a:r>
              <a:rPr lang="zh-CN" altLang="en-US" sz="2400" dirty="0">
                <a:latin typeface="Microsoft YaHei" charset="-122"/>
                <a:ea typeface="Microsoft YaHei" charset="-122"/>
                <a:cs typeface="Microsoft YaHei" charset="-122"/>
              </a:rPr>
              <a:t>域名解析：实现映射的过程。</a:t>
            </a:r>
          </a:p>
        </p:txBody>
      </p:sp>
    </p:spTree>
    <p:extLst>
      <p:ext uri="{BB962C8B-B14F-4D97-AF65-F5344CB8AC3E}">
        <p14:creationId xmlns:p14="http://schemas.microsoft.com/office/powerpoint/2010/main" val="9213109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文本框 12"/>
          <p:cNvSpPr txBox="1"/>
          <p:nvPr/>
        </p:nvSpPr>
        <p:spPr>
          <a:xfrm>
            <a:off x="0" y="3225292"/>
            <a:ext cx="1499616" cy="461665"/>
          </a:xfrm>
          <a:prstGeom prst="rect">
            <a:avLst/>
          </a:prstGeom>
          <a:noFill/>
        </p:spPr>
        <p:txBody>
          <a:bodyPr wrap="square" rtlCol="0">
            <a:spAutoFit/>
          </a:bodyPr>
          <a:lstStyle/>
          <a:p>
            <a:r>
              <a:rPr lang="zh-CN" altLang="en-US" sz="2400"/>
              <a:t>域名</a:t>
            </a:r>
            <a:r>
              <a:rPr lang="zh-CN" altLang="en-US" sz="2400" dirty="0"/>
              <a:t>系统</a:t>
            </a:r>
          </a:p>
        </p:txBody>
      </p:sp>
      <p:sp>
        <p:nvSpPr>
          <p:cNvPr id="16" name="左大括号 15"/>
          <p:cNvSpPr/>
          <p:nvPr/>
        </p:nvSpPr>
        <p:spPr>
          <a:xfrm>
            <a:off x="1499616" y="772795"/>
            <a:ext cx="378206" cy="542683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7" name="文本框 16"/>
          <p:cNvSpPr txBox="1"/>
          <p:nvPr/>
        </p:nvSpPr>
        <p:spPr>
          <a:xfrm>
            <a:off x="1877822" y="772795"/>
            <a:ext cx="2462530" cy="5632311"/>
          </a:xfrm>
          <a:prstGeom prst="rect">
            <a:avLst/>
          </a:prstGeom>
          <a:noFill/>
        </p:spPr>
        <p:txBody>
          <a:bodyPr wrap="square" rtlCol="0">
            <a:spAutoFit/>
          </a:bodyPr>
          <a:lstStyle/>
          <a:p>
            <a:pPr fontAlgn="auto">
              <a:lnSpc>
                <a:spcPct val="150000"/>
              </a:lnSpc>
            </a:pPr>
            <a:r>
              <a:rPr lang="zh-CN" altLang="en-US" sz="2400" dirty="0"/>
              <a:t>域名系统</a:t>
            </a:r>
            <a:endParaRPr lang="en-US" altLang="zh-CN" sz="2400" dirty="0"/>
          </a:p>
          <a:p>
            <a:pPr fontAlgn="auto">
              <a:lnSpc>
                <a:spcPct val="150000"/>
              </a:lnSpc>
            </a:pPr>
            <a:endParaRPr lang="en-US" altLang="zh-CN" sz="2400" dirty="0">
              <a:solidFill>
                <a:schemeClr val="accent6"/>
              </a:solidFill>
            </a:endParaRPr>
          </a:p>
          <a:p>
            <a:pPr fontAlgn="auto">
              <a:lnSpc>
                <a:spcPct val="150000"/>
              </a:lnSpc>
            </a:pPr>
            <a:endParaRPr lang="zh-CN" altLang="en-US" sz="2400" dirty="0">
              <a:solidFill>
                <a:schemeClr val="tx1"/>
              </a:solidFill>
            </a:endParaRPr>
          </a:p>
          <a:p>
            <a:pPr fontAlgn="auto">
              <a:lnSpc>
                <a:spcPct val="150000"/>
              </a:lnSpc>
            </a:pPr>
            <a:r>
              <a:rPr lang="zh-CN" altLang="en-US" sz="2400" dirty="0">
                <a:solidFill>
                  <a:schemeClr val="tx1"/>
                </a:solidFill>
              </a:rPr>
              <a:t>层次化域名空间</a:t>
            </a:r>
            <a:endParaRPr lang="en-US" altLang="zh-CN" sz="2400" dirty="0">
              <a:solidFill>
                <a:schemeClr val="tx1"/>
              </a:solidFill>
            </a:endParaRPr>
          </a:p>
          <a:p>
            <a:pPr fontAlgn="auto">
              <a:lnSpc>
                <a:spcPct val="150000"/>
              </a:lnSpc>
            </a:pPr>
            <a:endParaRPr lang="en-US" altLang="zh-CN" sz="2400" dirty="0">
              <a:solidFill>
                <a:schemeClr val="tx1"/>
              </a:solidFill>
            </a:endParaRPr>
          </a:p>
          <a:p>
            <a:pPr fontAlgn="auto">
              <a:lnSpc>
                <a:spcPct val="150000"/>
              </a:lnSpc>
            </a:pPr>
            <a:endParaRPr lang="zh-CN" altLang="en-US" sz="2400" dirty="0"/>
          </a:p>
          <a:p>
            <a:pPr fontAlgn="auto">
              <a:lnSpc>
                <a:spcPct val="150000"/>
              </a:lnSpc>
            </a:pPr>
            <a:r>
              <a:rPr lang="zh-CN" altLang="en-US" sz="2400" dirty="0"/>
              <a:t>域名服务器</a:t>
            </a:r>
            <a:endParaRPr lang="en-US" altLang="zh-CN" sz="2400" dirty="0"/>
          </a:p>
          <a:p>
            <a:pPr fontAlgn="auto">
              <a:lnSpc>
                <a:spcPct val="150000"/>
              </a:lnSpc>
            </a:pPr>
            <a:endParaRPr lang="en-US" altLang="zh-CN" sz="2400" dirty="0"/>
          </a:p>
          <a:p>
            <a:pPr fontAlgn="auto">
              <a:lnSpc>
                <a:spcPct val="150000"/>
              </a:lnSpc>
            </a:pPr>
            <a:br>
              <a:rPr lang="zh-CN" altLang="en-US" sz="2400" dirty="0"/>
            </a:br>
            <a:r>
              <a:rPr lang="zh-CN" altLang="en-US" sz="2400" dirty="0"/>
              <a:t>域名解析过程</a:t>
            </a:r>
            <a:endParaRPr lang="zh-CN" altLang="en-US" dirty="0"/>
          </a:p>
        </p:txBody>
      </p:sp>
      <p:sp>
        <p:nvSpPr>
          <p:cNvPr id="2" name="矩形 1"/>
          <p:cNvSpPr/>
          <p:nvPr/>
        </p:nvSpPr>
        <p:spPr>
          <a:xfrm>
            <a:off x="3688080" y="571607"/>
            <a:ext cx="6096000" cy="1134413"/>
          </a:xfrm>
          <a:prstGeom prst="rect">
            <a:avLst/>
          </a:prstGeom>
          <a:ln>
            <a:solidFill>
              <a:schemeClr val="tx1"/>
            </a:solidFill>
          </a:ln>
        </p:spPr>
        <p:txBody>
          <a:bodyPr>
            <a:spAutoFit/>
          </a:bodyPr>
          <a:lstStyle/>
          <a:p>
            <a:pPr fontAlgn="auto">
              <a:lnSpc>
                <a:spcPct val="150000"/>
              </a:lnSpc>
            </a:pPr>
            <a:r>
              <a:rPr lang="zh-CN" altLang="en-US" sz="2400" dirty="0">
                <a:latin typeface="Microsoft YaHei" charset="-122"/>
                <a:ea typeface="Microsoft YaHei" charset="-122"/>
                <a:cs typeface="Microsoft YaHei" charset="-122"/>
              </a:rPr>
              <a:t>域名系统：将</a:t>
            </a:r>
            <a:r>
              <a:rPr lang="zh-CN" altLang="en-US" sz="2400" dirty="0">
                <a:solidFill>
                  <a:srgbClr val="FF0000"/>
                </a:solidFill>
                <a:latin typeface="Microsoft YaHei" charset="-122"/>
                <a:ea typeface="Microsoft YaHei" charset="-122"/>
                <a:cs typeface="Microsoft YaHei" charset="-122"/>
              </a:rPr>
              <a:t>域名</a:t>
            </a:r>
            <a:r>
              <a:rPr lang="zh-CN" altLang="en-US" sz="2400" dirty="0">
                <a:latin typeface="Microsoft YaHei" charset="-122"/>
                <a:ea typeface="Microsoft YaHei" charset="-122"/>
                <a:cs typeface="Microsoft YaHei" charset="-122"/>
              </a:rPr>
              <a:t>映射为</a:t>
            </a:r>
            <a:r>
              <a:rPr lang="en-US" altLang="zh-CN" sz="2400" dirty="0">
                <a:solidFill>
                  <a:srgbClr val="FF0000"/>
                </a:solidFill>
                <a:latin typeface="Microsoft YaHei" charset="-122"/>
                <a:ea typeface="Microsoft YaHei" charset="-122"/>
                <a:cs typeface="Microsoft YaHei" charset="-122"/>
              </a:rPr>
              <a:t>IP</a:t>
            </a:r>
            <a:r>
              <a:rPr lang="zh-CN" altLang="en-US" sz="2400" dirty="0">
                <a:solidFill>
                  <a:srgbClr val="FF0000"/>
                </a:solidFill>
                <a:latin typeface="Microsoft YaHei" charset="-122"/>
                <a:ea typeface="Microsoft YaHei" charset="-122"/>
                <a:cs typeface="Microsoft YaHei" charset="-122"/>
              </a:rPr>
              <a:t>地址</a:t>
            </a:r>
            <a:r>
              <a:rPr lang="zh-CN" altLang="en-US" sz="2400" dirty="0">
                <a:latin typeface="Microsoft YaHei" charset="-122"/>
                <a:ea typeface="Microsoft YaHei" charset="-122"/>
                <a:cs typeface="Microsoft YaHei" charset="-122"/>
              </a:rPr>
              <a:t>。</a:t>
            </a:r>
            <a:endParaRPr lang="en-US" altLang="zh-CN" sz="2400" dirty="0">
              <a:latin typeface="Microsoft YaHei" charset="-122"/>
              <a:ea typeface="Microsoft YaHei" charset="-122"/>
              <a:cs typeface="Microsoft YaHei" charset="-122"/>
            </a:endParaRPr>
          </a:p>
          <a:p>
            <a:pPr fontAlgn="auto">
              <a:lnSpc>
                <a:spcPct val="150000"/>
              </a:lnSpc>
            </a:pPr>
            <a:r>
              <a:rPr lang="zh-CN" altLang="en-US" sz="2400" dirty="0">
                <a:latin typeface="Microsoft YaHei" charset="-122"/>
                <a:ea typeface="Microsoft YaHei" charset="-122"/>
                <a:cs typeface="Microsoft YaHei" charset="-122"/>
              </a:rPr>
              <a:t>域名解析：实现映射的过程。</a:t>
            </a:r>
          </a:p>
        </p:txBody>
      </p:sp>
    </p:spTree>
    <p:extLst>
      <p:ext uri="{BB962C8B-B14F-4D97-AF65-F5344CB8AC3E}">
        <p14:creationId xmlns:p14="http://schemas.microsoft.com/office/powerpoint/2010/main" val="17315836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文本框 7"/>
          <p:cNvSpPr txBox="1"/>
          <p:nvPr/>
        </p:nvSpPr>
        <p:spPr>
          <a:xfrm>
            <a:off x="5321935" y="2071370"/>
            <a:ext cx="10140315" cy="746760"/>
          </a:xfrm>
          <a:prstGeom prst="rect">
            <a:avLst/>
          </a:prstGeom>
          <a:noFill/>
        </p:spPr>
        <p:txBody>
          <a:bodyPr wrap="square" rtlCol="0">
            <a:spAutoFit/>
          </a:bodyPr>
          <a:lstStyle/>
          <a:p>
            <a:endParaRPr lang="zh-CN" altLang="en-US" sz="2125">
              <a:solidFill>
                <a:schemeClr val="accent6"/>
              </a:solidFill>
            </a:endParaRPr>
          </a:p>
          <a:p>
            <a:endParaRPr lang="zh-CN" altLang="en-US" sz="2130">
              <a:solidFill>
                <a:schemeClr val="accent6"/>
              </a:solidFill>
            </a:endParaRPr>
          </a:p>
        </p:txBody>
      </p:sp>
      <p:sp>
        <p:nvSpPr>
          <p:cNvPr id="2" name="文本框 1"/>
          <p:cNvSpPr txBox="1"/>
          <p:nvPr/>
        </p:nvSpPr>
        <p:spPr>
          <a:xfrm>
            <a:off x="3561461" y="2433955"/>
            <a:ext cx="4540250" cy="768350"/>
          </a:xfrm>
          <a:prstGeom prst="rect">
            <a:avLst/>
          </a:prstGeom>
          <a:noFill/>
        </p:spPr>
        <p:txBody>
          <a:bodyPr wrap="square" rtlCol="0">
            <a:spAutoFit/>
          </a:bodyPr>
          <a:lstStyle/>
          <a:p>
            <a:r>
              <a:rPr lang="en-US" altLang="zh-CN" sz="4400" dirty="0"/>
              <a:t>www .</a:t>
            </a:r>
            <a:r>
              <a:rPr lang="en-US" altLang="zh-CN" sz="4400" dirty="0" err="1"/>
              <a:t>baidu</a:t>
            </a:r>
            <a:r>
              <a:rPr lang="en-US" altLang="zh-CN" sz="4400" dirty="0"/>
              <a:t> .com</a:t>
            </a:r>
          </a:p>
        </p:txBody>
      </p:sp>
      <p:cxnSp>
        <p:nvCxnSpPr>
          <p:cNvPr id="3" name="直接箭头连接符 2"/>
          <p:cNvCxnSpPr/>
          <p:nvPr/>
        </p:nvCxnSpPr>
        <p:spPr>
          <a:xfrm flipH="1">
            <a:off x="5774436" y="3195320"/>
            <a:ext cx="6985" cy="119380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4" name="文本框 3"/>
          <p:cNvSpPr txBox="1"/>
          <p:nvPr/>
        </p:nvSpPr>
        <p:spPr>
          <a:xfrm>
            <a:off x="6662801" y="3856990"/>
            <a:ext cx="1385570" cy="419100"/>
          </a:xfrm>
          <a:prstGeom prst="rect">
            <a:avLst/>
          </a:prstGeom>
          <a:noFill/>
        </p:spPr>
        <p:txBody>
          <a:bodyPr wrap="square" rtlCol="0">
            <a:spAutoFit/>
          </a:bodyPr>
          <a:lstStyle/>
          <a:p>
            <a:r>
              <a:rPr lang="zh-CN" altLang="en-US" sz="2130" dirty="0">
                <a:solidFill>
                  <a:schemeClr val="bg1"/>
                </a:solidFill>
              </a:rPr>
              <a:t>顶级</a:t>
            </a:r>
            <a:r>
              <a:rPr lang="zh-CN" altLang="en-US" sz="2130" dirty="0"/>
              <a:t>域名</a:t>
            </a:r>
          </a:p>
        </p:txBody>
      </p:sp>
      <p:cxnSp>
        <p:nvCxnSpPr>
          <p:cNvPr id="7" name="直接箭头连接符 6"/>
          <p:cNvCxnSpPr/>
          <p:nvPr/>
        </p:nvCxnSpPr>
        <p:spPr>
          <a:xfrm flipH="1">
            <a:off x="7187946" y="3148965"/>
            <a:ext cx="14605" cy="70802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5056251" y="4629150"/>
            <a:ext cx="1606550" cy="419100"/>
          </a:xfrm>
          <a:prstGeom prst="rect">
            <a:avLst/>
          </a:prstGeom>
          <a:noFill/>
        </p:spPr>
        <p:txBody>
          <a:bodyPr wrap="square" rtlCol="0">
            <a:spAutoFit/>
          </a:bodyPr>
          <a:lstStyle/>
          <a:p>
            <a:r>
              <a:rPr lang="zh-CN" altLang="en-US" sz="2130" dirty="0">
                <a:solidFill>
                  <a:schemeClr val="bg1"/>
                </a:solidFill>
              </a:rPr>
              <a:t>二级</a:t>
            </a:r>
            <a:r>
              <a:rPr lang="zh-CN" altLang="en-US" sz="2130" dirty="0"/>
              <a:t>域名</a:t>
            </a:r>
          </a:p>
        </p:txBody>
      </p:sp>
      <p:cxnSp>
        <p:nvCxnSpPr>
          <p:cNvPr id="11" name="直接箭头连接符 10"/>
          <p:cNvCxnSpPr/>
          <p:nvPr/>
        </p:nvCxnSpPr>
        <p:spPr>
          <a:xfrm>
            <a:off x="4247261" y="3195320"/>
            <a:ext cx="27305" cy="199390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12" name="文本框 11"/>
          <p:cNvSpPr txBox="1"/>
          <p:nvPr/>
        </p:nvSpPr>
        <p:spPr>
          <a:xfrm>
            <a:off x="3191891" y="5189220"/>
            <a:ext cx="2402840" cy="419100"/>
          </a:xfrm>
          <a:prstGeom prst="rect">
            <a:avLst/>
          </a:prstGeom>
          <a:noFill/>
        </p:spPr>
        <p:txBody>
          <a:bodyPr wrap="square" rtlCol="0">
            <a:spAutoFit/>
          </a:bodyPr>
          <a:lstStyle/>
          <a:p>
            <a:r>
              <a:rPr lang="en-US" altLang="zh-CN" dirty="0">
                <a:solidFill>
                  <a:schemeClr val="bg1"/>
                </a:solidFill>
              </a:rPr>
              <a:t>        </a:t>
            </a:r>
            <a:r>
              <a:rPr lang="zh-CN" altLang="en-US" sz="2130" dirty="0">
                <a:solidFill>
                  <a:schemeClr val="bg1"/>
                </a:solidFill>
              </a:rPr>
              <a:t>三级</a:t>
            </a:r>
            <a:r>
              <a:rPr lang="zh-CN" altLang="en-US" sz="2130" dirty="0"/>
              <a:t>域名</a:t>
            </a:r>
          </a:p>
        </p:txBody>
      </p:sp>
      <p:sp>
        <p:nvSpPr>
          <p:cNvPr id="10" name="文本框 9"/>
          <p:cNvSpPr txBox="1"/>
          <p:nvPr/>
        </p:nvSpPr>
        <p:spPr>
          <a:xfrm>
            <a:off x="708024" y="636281"/>
            <a:ext cx="10173335" cy="1200329"/>
          </a:xfrm>
          <a:prstGeom prst="rect">
            <a:avLst/>
          </a:prstGeom>
          <a:noFill/>
        </p:spPr>
        <p:txBody>
          <a:bodyPr wrap="square" rtlCol="0">
            <a:spAutoFit/>
          </a:bodyPr>
          <a:lstStyle/>
          <a:p>
            <a:pPr fontAlgn="auto">
              <a:lnSpc>
                <a:spcPct val="150000"/>
              </a:lnSpc>
            </a:pPr>
            <a:r>
              <a:rPr lang="zh-CN" altLang="en-US" sz="2400" dirty="0">
                <a:latin typeface="+mn-ea"/>
                <a:sym typeface="+mn-ea"/>
              </a:rPr>
              <a:t>域名的命名方式：</a:t>
            </a:r>
            <a:r>
              <a:rPr lang="zh-CN" altLang="en-US" sz="2400" dirty="0">
                <a:solidFill>
                  <a:schemeClr val="accent6"/>
                </a:solidFill>
                <a:latin typeface="+mn-ea"/>
                <a:sym typeface="+mn-ea"/>
              </a:rPr>
              <a:t>层次树状结构命名方式</a:t>
            </a:r>
            <a:r>
              <a:rPr lang="zh-CN" altLang="en-US" sz="2400" dirty="0">
                <a:latin typeface="+mn-ea"/>
                <a:sym typeface="+mn-ea"/>
              </a:rPr>
              <a:t>，</a:t>
            </a:r>
            <a:r>
              <a:rPr lang="zh-CN" altLang="en-US" sz="2400" dirty="0">
                <a:solidFill>
                  <a:schemeClr val="tx1"/>
                </a:solidFill>
                <a:latin typeface="+mn-ea"/>
              </a:rPr>
              <a:t>每个域名由不同级别的域名构成，</a:t>
            </a:r>
            <a:r>
              <a:rPr lang="zh-CN" altLang="en-US" sz="2400" dirty="0">
                <a:solidFill>
                  <a:schemeClr val="tx1"/>
                </a:solidFill>
                <a:latin typeface="+mn-ea"/>
                <a:sym typeface="+mn-ea"/>
              </a:rPr>
              <a:t>各个层级域名之间用</a:t>
            </a:r>
            <a:r>
              <a:rPr lang="zh-CN" altLang="en-US" sz="2400" dirty="0">
                <a:solidFill>
                  <a:schemeClr val="accent6"/>
                </a:solidFill>
                <a:latin typeface="+mn-ea"/>
                <a:sym typeface="+mn-ea"/>
              </a:rPr>
              <a:t>点</a:t>
            </a:r>
            <a:r>
              <a:rPr lang="zh-CN" altLang="en-US" sz="2400" dirty="0">
                <a:solidFill>
                  <a:schemeClr val="tx1"/>
                </a:solidFill>
                <a:latin typeface="+mn-ea"/>
                <a:sym typeface="+mn-ea"/>
              </a:rPr>
              <a:t>分隔。</a:t>
            </a:r>
            <a:r>
              <a:rPr lang="zh-CN" altLang="en-US" sz="2400" dirty="0">
                <a:solidFill>
                  <a:schemeClr val="accent6"/>
                </a:solidFill>
                <a:latin typeface="+mn-ea"/>
              </a:rPr>
              <a:t> </a:t>
            </a:r>
          </a:p>
        </p:txBody>
      </p:sp>
    </p:spTree>
    <p:extLst>
      <p:ext uri="{BB962C8B-B14F-4D97-AF65-F5344CB8AC3E}">
        <p14:creationId xmlns:p14="http://schemas.microsoft.com/office/powerpoint/2010/main" val="14708584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文本框 7"/>
          <p:cNvSpPr txBox="1"/>
          <p:nvPr/>
        </p:nvSpPr>
        <p:spPr>
          <a:xfrm>
            <a:off x="5321935" y="2071370"/>
            <a:ext cx="10140315" cy="746760"/>
          </a:xfrm>
          <a:prstGeom prst="rect">
            <a:avLst/>
          </a:prstGeom>
          <a:noFill/>
        </p:spPr>
        <p:txBody>
          <a:bodyPr wrap="square" rtlCol="0">
            <a:spAutoFit/>
          </a:bodyPr>
          <a:lstStyle/>
          <a:p>
            <a:endParaRPr lang="zh-CN" altLang="en-US" sz="2125">
              <a:solidFill>
                <a:schemeClr val="accent6"/>
              </a:solidFill>
            </a:endParaRPr>
          </a:p>
          <a:p>
            <a:endParaRPr lang="zh-CN" altLang="en-US" sz="2130">
              <a:solidFill>
                <a:schemeClr val="accent6"/>
              </a:solidFill>
            </a:endParaRPr>
          </a:p>
        </p:txBody>
      </p:sp>
      <p:sp>
        <p:nvSpPr>
          <p:cNvPr id="2" name="文本框 1"/>
          <p:cNvSpPr txBox="1"/>
          <p:nvPr/>
        </p:nvSpPr>
        <p:spPr>
          <a:xfrm>
            <a:off x="3561461" y="2433955"/>
            <a:ext cx="4540250" cy="768350"/>
          </a:xfrm>
          <a:prstGeom prst="rect">
            <a:avLst/>
          </a:prstGeom>
          <a:noFill/>
        </p:spPr>
        <p:txBody>
          <a:bodyPr wrap="square" rtlCol="0">
            <a:spAutoFit/>
          </a:bodyPr>
          <a:lstStyle/>
          <a:p>
            <a:r>
              <a:rPr lang="en-US" altLang="zh-CN" sz="4400" dirty="0"/>
              <a:t>www .</a:t>
            </a:r>
            <a:r>
              <a:rPr lang="en-US" altLang="zh-CN" sz="4400" dirty="0" err="1"/>
              <a:t>baidu</a:t>
            </a:r>
            <a:r>
              <a:rPr lang="en-US" altLang="zh-CN" sz="4400" dirty="0"/>
              <a:t> .com</a:t>
            </a:r>
          </a:p>
        </p:txBody>
      </p:sp>
      <p:cxnSp>
        <p:nvCxnSpPr>
          <p:cNvPr id="3" name="直接箭头连接符 2"/>
          <p:cNvCxnSpPr/>
          <p:nvPr/>
        </p:nvCxnSpPr>
        <p:spPr>
          <a:xfrm flipH="1">
            <a:off x="5774436" y="3195320"/>
            <a:ext cx="6985" cy="119380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4" name="文本框 3"/>
          <p:cNvSpPr txBox="1"/>
          <p:nvPr/>
        </p:nvSpPr>
        <p:spPr>
          <a:xfrm>
            <a:off x="6662801" y="3856990"/>
            <a:ext cx="1385570" cy="419100"/>
          </a:xfrm>
          <a:prstGeom prst="rect">
            <a:avLst/>
          </a:prstGeom>
          <a:noFill/>
        </p:spPr>
        <p:txBody>
          <a:bodyPr wrap="square" rtlCol="0">
            <a:spAutoFit/>
          </a:bodyPr>
          <a:lstStyle/>
          <a:p>
            <a:r>
              <a:rPr lang="zh-CN" altLang="en-US" sz="2130"/>
              <a:t>顶级域名</a:t>
            </a:r>
          </a:p>
        </p:txBody>
      </p:sp>
      <p:cxnSp>
        <p:nvCxnSpPr>
          <p:cNvPr id="7" name="直接箭头连接符 6"/>
          <p:cNvCxnSpPr/>
          <p:nvPr/>
        </p:nvCxnSpPr>
        <p:spPr>
          <a:xfrm flipH="1">
            <a:off x="7187946" y="3148965"/>
            <a:ext cx="14605" cy="70802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5056251" y="4629150"/>
            <a:ext cx="1606550" cy="419100"/>
          </a:xfrm>
          <a:prstGeom prst="rect">
            <a:avLst/>
          </a:prstGeom>
          <a:noFill/>
        </p:spPr>
        <p:txBody>
          <a:bodyPr wrap="square" rtlCol="0">
            <a:spAutoFit/>
          </a:bodyPr>
          <a:lstStyle/>
          <a:p>
            <a:r>
              <a:rPr lang="zh-CN" altLang="en-US" sz="2130"/>
              <a:t>二级域名</a:t>
            </a:r>
          </a:p>
        </p:txBody>
      </p:sp>
      <p:cxnSp>
        <p:nvCxnSpPr>
          <p:cNvPr id="11" name="直接箭头连接符 10"/>
          <p:cNvCxnSpPr/>
          <p:nvPr/>
        </p:nvCxnSpPr>
        <p:spPr>
          <a:xfrm>
            <a:off x="4247261" y="3195320"/>
            <a:ext cx="27305" cy="199390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12" name="文本框 11"/>
          <p:cNvSpPr txBox="1"/>
          <p:nvPr/>
        </p:nvSpPr>
        <p:spPr>
          <a:xfrm>
            <a:off x="3191891" y="5189220"/>
            <a:ext cx="2402840" cy="419100"/>
          </a:xfrm>
          <a:prstGeom prst="rect">
            <a:avLst/>
          </a:prstGeom>
          <a:noFill/>
        </p:spPr>
        <p:txBody>
          <a:bodyPr wrap="square" rtlCol="0">
            <a:spAutoFit/>
          </a:bodyPr>
          <a:lstStyle/>
          <a:p>
            <a:r>
              <a:rPr lang="en-US" altLang="zh-CN"/>
              <a:t>        </a:t>
            </a:r>
            <a:r>
              <a:rPr lang="zh-CN" altLang="en-US" sz="2130"/>
              <a:t>三级域名</a:t>
            </a:r>
          </a:p>
        </p:txBody>
      </p:sp>
      <p:sp>
        <p:nvSpPr>
          <p:cNvPr id="10" name="文本框 9"/>
          <p:cNvSpPr txBox="1"/>
          <p:nvPr/>
        </p:nvSpPr>
        <p:spPr>
          <a:xfrm>
            <a:off x="708024" y="636281"/>
            <a:ext cx="10173335" cy="1200329"/>
          </a:xfrm>
          <a:prstGeom prst="rect">
            <a:avLst/>
          </a:prstGeom>
          <a:noFill/>
        </p:spPr>
        <p:txBody>
          <a:bodyPr wrap="square" rtlCol="0">
            <a:spAutoFit/>
          </a:bodyPr>
          <a:lstStyle/>
          <a:p>
            <a:pPr fontAlgn="auto">
              <a:lnSpc>
                <a:spcPct val="150000"/>
              </a:lnSpc>
            </a:pPr>
            <a:r>
              <a:rPr lang="zh-CN" altLang="en-US" sz="2400" dirty="0">
                <a:latin typeface="+mn-ea"/>
                <a:sym typeface="+mn-ea"/>
              </a:rPr>
              <a:t>域名的命名方式：</a:t>
            </a:r>
            <a:r>
              <a:rPr lang="zh-CN" altLang="en-US" sz="2400" dirty="0">
                <a:solidFill>
                  <a:schemeClr val="accent6"/>
                </a:solidFill>
                <a:latin typeface="+mn-ea"/>
                <a:sym typeface="+mn-ea"/>
              </a:rPr>
              <a:t>层次树状结构命名方式</a:t>
            </a:r>
            <a:r>
              <a:rPr lang="zh-CN" altLang="en-US" sz="2400" dirty="0">
                <a:latin typeface="+mn-ea"/>
                <a:sym typeface="+mn-ea"/>
              </a:rPr>
              <a:t>，</a:t>
            </a:r>
            <a:r>
              <a:rPr lang="zh-CN" altLang="en-US" sz="2400" dirty="0">
                <a:solidFill>
                  <a:schemeClr val="tx1"/>
                </a:solidFill>
                <a:latin typeface="+mn-ea"/>
              </a:rPr>
              <a:t>每个域名由不同级别的域名构成，</a:t>
            </a:r>
            <a:r>
              <a:rPr lang="zh-CN" altLang="en-US" sz="2400" dirty="0">
                <a:solidFill>
                  <a:schemeClr val="tx1"/>
                </a:solidFill>
                <a:latin typeface="+mn-ea"/>
                <a:sym typeface="+mn-ea"/>
              </a:rPr>
              <a:t>各个层级域名之间用</a:t>
            </a:r>
            <a:r>
              <a:rPr lang="zh-CN" altLang="en-US" sz="2400" dirty="0">
                <a:solidFill>
                  <a:schemeClr val="accent6"/>
                </a:solidFill>
                <a:latin typeface="+mn-ea"/>
                <a:sym typeface="+mn-ea"/>
              </a:rPr>
              <a:t>点</a:t>
            </a:r>
            <a:r>
              <a:rPr lang="zh-CN" altLang="en-US" sz="2400" dirty="0">
                <a:solidFill>
                  <a:schemeClr val="tx1"/>
                </a:solidFill>
                <a:latin typeface="+mn-ea"/>
                <a:sym typeface="+mn-ea"/>
              </a:rPr>
              <a:t>分隔。</a:t>
            </a:r>
            <a:r>
              <a:rPr lang="zh-CN" altLang="en-US" sz="2400" dirty="0">
                <a:solidFill>
                  <a:schemeClr val="accent6"/>
                </a:solidFill>
                <a:latin typeface="+mn-ea"/>
              </a:rPr>
              <a:t> </a:t>
            </a:r>
          </a:p>
        </p:txBody>
      </p:sp>
    </p:spTree>
    <p:extLst>
      <p:ext uri="{BB962C8B-B14F-4D97-AF65-F5344CB8AC3E}">
        <p14:creationId xmlns:p14="http://schemas.microsoft.com/office/powerpoint/2010/main" val="6514696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文本框 12"/>
          <p:cNvSpPr txBox="1"/>
          <p:nvPr/>
        </p:nvSpPr>
        <p:spPr>
          <a:xfrm>
            <a:off x="0" y="3225292"/>
            <a:ext cx="1499616" cy="461665"/>
          </a:xfrm>
          <a:prstGeom prst="rect">
            <a:avLst/>
          </a:prstGeom>
          <a:noFill/>
        </p:spPr>
        <p:txBody>
          <a:bodyPr wrap="square" rtlCol="0">
            <a:spAutoFit/>
          </a:bodyPr>
          <a:lstStyle/>
          <a:p>
            <a:r>
              <a:rPr lang="zh-CN" altLang="en-US" sz="2400"/>
              <a:t>域名</a:t>
            </a:r>
            <a:r>
              <a:rPr lang="zh-CN" altLang="en-US" sz="2400" dirty="0"/>
              <a:t>系统</a:t>
            </a:r>
          </a:p>
        </p:txBody>
      </p:sp>
      <p:sp>
        <p:nvSpPr>
          <p:cNvPr id="16" name="左大括号 15"/>
          <p:cNvSpPr/>
          <p:nvPr/>
        </p:nvSpPr>
        <p:spPr>
          <a:xfrm>
            <a:off x="1499616" y="772795"/>
            <a:ext cx="378206" cy="542683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7" name="文本框 16"/>
          <p:cNvSpPr txBox="1"/>
          <p:nvPr/>
        </p:nvSpPr>
        <p:spPr>
          <a:xfrm>
            <a:off x="1877822" y="772795"/>
            <a:ext cx="2462530" cy="5632311"/>
          </a:xfrm>
          <a:prstGeom prst="rect">
            <a:avLst/>
          </a:prstGeom>
          <a:noFill/>
        </p:spPr>
        <p:txBody>
          <a:bodyPr wrap="square" rtlCol="0">
            <a:spAutoFit/>
          </a:bodyPr>
          <a:lstStyle/>
          <a:p>
            <a:pPr fontAlgn="auto">
              <a:lnSpc>
                <a:spcPct val="150000"/>
              </a:lnSpc>
            </a:pPr>
            <a:r>
              <a:rPr lang="zh-CN" altLang="en-US" sz="2400" dirty="0"/>
              <a:t>域名系统</a:t>
            </a:r>
            <a:endParaRPr lang="en-US" altLang="zh-CN" sz="2400" dirty="0"/>
          </a:p>
          <a:p>
            <a:pPr fontAlgn="auto">
              <a:lnSpc>
                <a:spcPct val="150000"/>
              </a:lnSpc>
            </a:pPr>
            <a:endParaRPr lang="en-US" altLang="zh-CN" sz="2400" dirty="0">
              <a:solidFill>
                <a:schemeClr val="accent6"/>
              </a:solidFill>
            </a:endParaRPr>
          </a:p>
          <a:p>
            <a:pPr fontAlgn="auto">
              <a:lnSpc>
                <a:spcPct val="150000"/>
              </a:lnSpc>
            </a:pPr>
            <a:endParaRPr lang="zh-CN" altLang="en-US" sz="2400" dirty="0">
              <a:solidFill>
                <a:schemeClr val="tx1"/>
              </a:solidFill>
            </a:endParaRPr>
          </a:p>
          <a:p>
            <a:pPr fontAlgn="auto">
              <a:lnSpc>
                <a:spcPct val="150000"/>
              </a:lnSpc>
            </a:pPr>
            <a:r>
              <a:rPr lang="zh-CN" altLang="en-US" sz="2400" dirty="0">
                <a:solidFill>
                  <a:schemeClr val="tx1"/>
                </a:solidFill>
              </a:rPr>
              <a:t>层次化域名空间</a:t>
            </a:r>
            <a:endParaRPr lang="en-US" altLang="zh-CN" sz="2400" dirty="0">
              <a:solidFill>
                <a:schemeClr val="tx1"/>
              </a:solidFill>
            </a:endParaRPr>
          </a:p>
          <a:p>
            <a:pPr fontAlgn="auto">
              <a:lnSpc>
                <a:spcPct val="150000"/>
              </a:lnSpc>
            </a:pPr>
            <a:endParaRPr lang="en-US" altLang="zh-CN" sz="2400" dirty="0">
              <a:solidFill>
                <a:schemeClr val="tx1"/>
              </a:solidFill>
            </a:endParaRPr>
          </a:p>
          <a:p>
            <a:pPr fontAlgn="auto">
              <a:lnSpc>
                <a:spcPct val="150000"/>
              </a:lnSpc>
            </a:pPr>
            <a:endParaRPr lang="zh-CN" altLang="en-US" sz="2400" dirty="0"/>
          </a:p>
          <a:p>
            <a:pPr fontAlgn="auto">
              <a:lnSpc>
                <a:spcPct val="150000"/>
              </a:lnSpc>
            </a:pPr>
            <a:r>
              <a:rPr lang="zh-CN" altLang="en-US" sz="2400" dirty="0"/>
              <a:t>域名服务器</a:t>
            </a:r>
            <a:endParaRPr lang="en-US" altLang="zh-CN" sz="2400" dirty="0"/>
          </a:p>
          <a:p>
            <a:pPr fontAlgn="auto">
              <a:lnSpc>
                <a:spcPct val="150000"/>
              </a:lnSpc>
            </a:pPr>
            <a:endParaRPr lang="en-US" altLang="zh-CN" sz="2400" dirty="0"/>
          </a:p>
          <a:p>
            <a:pPr fontAlgn="auto">
              <a:lnSpc>
                <a:spcPct val="150000"/>
              </a:lnSpc>
            </a:pPr>
            <a:br>
              <a:rPr lang="zh-CN" altLang="en-US" sz="2400" dirty="0"/>
            </a:br>
            <a:r>
              <a:rPr lang="zh-CN" altLang="en-US" sz="2400" dirty="0"/>
              <a:t>域名解析过程</a:t>
            </a:r>
            <a:endParaRPr lang="zh-CN" altLang="en-US" dirty="0"/>
          </a:p>
        </p:txBody>
      </p:sp>
      <p:sp>
        <p:nvSpPr>
          <p:cNvPr id="2" name="矩形 1"/>
          <p:cNvSpPr/>
          <p:nvPr/>
        </p:nvSpPr>
        <p:spPr>
          <a:xfrm>
            <a:off x="4340352" y="1542239"/>
            <a:ext cx="6096000" cy="2308324"/>
          </a:xfrm>
          <a:prstGeom prst="rect">
            <a:avLst/>
          </a:prstGeom>
          <a:ln>
            <a:solidFill>
              <a:schemeClr val="tx1"/>
            </a:solidFill>
          </a:ln>
        </p:spPr>
        <p:txBody>
          <a:bodyPr>
            <a:spAutoFit/>
          </a:bodyPr>
          <a:lstStyle/>
          <a:p>
            <a:pPr>
              <a:lnSpc>
                <a:spcPct val="150000"/>
              </a:lnSpc>
            </a:pPr>
            <a:r>
              <a:rPr lang="zh-CN" altLang="en-US" sz="2400" b="1" dirty="0"/>
              <a:t>顶级域名的分类 </a:t>
            </a:r>
            <a:endParaRPr lang="en-US" altLang="zh-CN" sz="2400" b="1" dirty="0">
              <a:latin typeface="Microsoft YaHei" charset="-122"/>
              <a:ea typeface="Microsoft YaHei" charset="-122"/>
              <a:cs typeface="Microsoft YaHei" charset="-122"/>
            </a:endParaRPr>
          </a:p>
          <a:p>
            <a:pPr fontAlgn="auto">
              <a:lnSpc>
                <a:spcPct val="150000"/>
              </a:lnSpc>
            </a:pPr>
            <a:r>
              <a:rPr lang="zh-CN" altLang="en-US" sz="2400" dirty="0">
                <a:solidFill>
                  <a:schemeClr val="bg1"/>
                </a:solidFill>
                <a:latin typeface="Microsoft YaHei" charset="-122"/>
                <a:ea typeface="Microsoft YaHei" charset="-122"/>
                <a:cs typeface="Microsoft YaHei" charset="-122"/>
              </a:rPr>
              <a:t>国家</a:t>
            </a:r>
            <a:r>
              <a:rPr lang="zh-CN" altLang="en-US" sz="2400" dirty="0">
                <a:latin typeface="Microsoft YaHei" charset="-122"/>
                <a:ea typeface="Microsoft YaHei" charset="-122"/>
                <a:cs typeface="Microsoft YaHei" charset="-122"/>
              </a:rPr>
              <a:t>顶级域名：</a:t>
            </a:r>
            <a:r>
              <a:rPr lang="en-US" altLang="zh-CN" sz="2400" dirty="0" err="1">
                <a:latin typeface="Microsoft YaHei" charset="-122"/>
                <a:ea typeface="Microsoft YaHei" charset="-122"/>
                <a:cs typeface="Microsoft YaHei" charset="-122"/>
              </a:rPr>
              <a:t>cn</a:t>
            </a: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us</a:t>
            </a: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 </a:t>
            </a:r>
            <a:r>
              <a:rPr lang="en-US" altLang="zh-CN" sz="2400" dirty="0" err="1">
                <a:latin typeface="Microsoft YaHei" charset="-122"/>
                <a:ea typeface="Microsoft YaHei" charset="-122"/>
                <a:cs typeface="Microsoft YaHei" charset="-122"/>
              </a:rPr>
              <a:t>uk</a:t>
            </a:r>
            <a:r>
              <a:rPr lang="zh-CN" altLang="en-US" sz="2400" dirty="0">
                <a:latin typeface="Microsoft YaHei" charset="-122"/>
                <a:ea typeface="Microsoft YaHei" charset="-122"/>
                <a:cs typeface="Microsoft YaHei" charset="-122"/>
              </a:rPr>
              <a:t>等</a:t>
            </a:r>
          </a:p>
          <a:p>
            <a:pPr fontAlgn="auto">
              <a:lnSpc>
                <a:spcPct val="150000"/>
              </a:lnSpc>
            </a:pPr>
            <a:r>
              <a:rPr lang="zh-CN" altLang="en-US" sz="2400" dirty="0">
                <a:solidFill>
                  <a:schemeClr val="bg1"/>
                </a:solidFill>
                <a:latin typeface="Microsoft YaHei" charset="-122"/>
                <a:ea typeface="Microsoft YaHei" charset="-122"/>
                <a:cs typeface="Microsoft YaHei" charset="-122"/>
              </a:rPr>
              <a:t>通用</a:t>
            </a:r>
            <a:r>
              <a:rPr lang="zh-CN" altLang="en-US" sz="2400" dirty="0">
                <a:latin typeface="Microsoft YaHei" charset="-122"/>
                <a:ea typeface="Microsoft YaHei" charset="-122"/>
                <a:cs typeface="Microsoft YaHei" charset="-122"/>
              </a:rPr>
              <a:t>顶级域名：</a:t>
            </a:r>
            <a:r>
              <a:rPr lang="en-US" altLang="zh-CN" sz="2400" dirty="0">
                <a:latin typeface="Microsoft YaHei" charset="-122"/>
                <a:ea typeface="Microsoft YaHei" charset="-122"/>
                <a:cs typeface="Microsoft YaHei" charset="-122"/>
              </a:rPr>
              <a:t>com</a:t>
            </a: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org</a:t>
            </a: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 </a:t>
            </a:r>
            <a:r>
              <a:rPr lang="en-US" altLang="zh-CN" sz="2400" dirty="0" err="1">
                <a:latin typeface="Microsoft YaHei" charset="-122"/>
                <a:ea typeface="Microsoft YaHei" charset="-122"/>
                <a:cs typeface="Microsoft YaHei" charset="-122"/>
              </a:rPr>
              <a:t>gov</a:t>
            </a: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 </a:t>
            </a:r>
            <a:r>
              <a:rPr lang="en-US" altLang="zh-CN" sz="2400" dirty="0" err="1">
                <a:latin typeface="Microsoft YaHei" charset="-122"/>
                <a:ea typeface="Microsoft YaHei" charset="-122"/>
                <a:cs typeface="Microsoft YaHei" charset="-122"/>
              </a:rPr>
              <a:t>edu</a:t>
            </a:r>
            <a:r>
              <a:rPr lang="zh-CN" altLang="en-US" sz="2400" dirty="0">
                <a:latin typeface="Microsoft YaHei" charset="-122"/>
                <a:ea typeface="Microsoft YaHei" charset="-122"/>
                <a:cs typeface="Microsoft YaHei" charset="-122"/>
              </a:rPr>
              <a:t>等</a:t>
            </a:r>
          </a:p>
          <a:p>
            <a:pPr fontAlgn="auto">
              <a:lnSpc>
                <a:spcPct val="150000"/>
              </a:lnSpc>
            </a:pPr>
            <a:r>
              <a:rPr lang="zh-CN" altLang="en-US" sz="2400" dirty="0">
                <a:solidFill>
                  <a:schemeClr val="bg1"/>
                </a:solidFill>
                <a:latin typeface="Microsoft YaHei" charset="-122"/>
                <a:ea typeface="Microsoft YaHei" charset="-122"/>
                <a:cs typeface="Microsoft YaHei" charset="-122"/>
              </a:rPr>
              <a:t>基础</a:t>
            </a:r>
            <a:r>
              <a:rPr lang="zh-CN" altLang="en-US" sz="2400" dirty="0">
                <a:latin typeface="Microsoft YaHei" charset="-122"/>
                <a:ea typeface="Microsoft YaHei" charset="-122"/>
                <a:cs typeface="Microsoft YaHei" charset="-122"/>
              </a:rPr>
              <a:t>结构域名：只有一个， </a:t>
            </a:r>
            <a:r>
              <a:rPr lang="en-US" altLang="zh-CN" sz="2400" dirty="0" err="1">
                <a:latin typeface="Microsoft YaHei" charset="-122"/>
                <a:ea typeface="Microsoft YaHei" charset="-122"/>
                <a:cs typeface="Microsoft YaHei" charset="-122"/>
              </a:rPr>
              <a:t>arpa</a:t>
            </a:r>
            <a:r>
              <a:rPr lang="zh-CN" altLang="en-US" sz="2400" dirty="0">
                <a:latin typeface="Microsoft YaHei" charset="-122"/>
                <a:ea typeface="Microsoft YaHei" charset="-122"/>
                <a:cs typeface="Microsoft YaHei" charset="-122"/>
              </a:rPr>
              <a:t>。</a:t>
            </a:r>
          </a:p>
        </p:txBody>
      </p:sp>
    </p:spTree>
    <p:extLst>
      <p:ext uri="{BB962C8B-B14F-4D97-AF65-F5344CB8AC3E}">
        <p14:creationId xmlns:p14="http://schemas.microsoft.com/office/powerpoint/2010/main" val="6015394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文本框 12"/>
          <p:cNvSpPr txBox="1"/>
          <p:nvPr/>
        </p:nvSpPr>
        <p:spPr>
          <a:xfrm>
            <a:off x="0" y="3225292"/>
            <a:ext cx="1499616" cy="461665"/>
          </a:xfrm>
          <a:prstGeom prst="rect">
            <a:avLst/>
          </a:prstGeom>
          <a:noFill/>
        </p:spPr>
        <p:txBody>
          <a:bodyPr wrap="square" rtlCol="0">
            <a:spAutoFit/>
          </a:bodyPr>
          <a:lstStyle/>
          <a:p>
            <a:r>
              <a:rPr lang="zh-CN" altLang="en-US" sz="2400"/>
              <a:t>域名</a:t>
            </a:r>
            <a:r>
              <a:rPr lang="zh-CN" altLang="en-US" sz="2400" dirty="0"/>
              <a:t>系统</a:t>
            </a:r>
          </a:p>
        </p:txBody>
      </p:sp>
      <p:sp>
        <p:nvSpPr>
          <p:cNvPr id="16" name="左大括号 15"/>
          <p:cNvSpPr/>
          <p:nvPr/>
        </p:nvSpPr>
        <p:spPr>
          <a:xfrm>
            <a:off x="1499616" y="772795"/>
            <a:ext cx="378206" cy="542683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7" name="文本框 16"/>
          <p:cNvSpPr txBox="1"/>
          <p:nvPr/>
        </p:nvSpPr>
        <p:spPr>
          <a:xfrm>
            <a:off x="1877822" y="772795"/>
            <a:ext cx="2462530" cy="5632311"/>
          </a:xfrm>
          <a:prstGeom prst="rect">
            <a:avLst/>
          </a:prstGeom>
          <a:noFill/>
        </p:spPr>
        <p:txBody>
          <a:bodyPr wrap="square" rtlCol="0">
            <a:spAutoFit/>
          </a:bodyPr>
          <a:lstStyle/>
          <a:p>
            <a:pPr fontAlgn="auto">
              <a:lnSpc>
                <a:spcPct val="150000"/>
              </a:lnSpc>
            </a:pPr>
            <a:r>
              <a:rPr lang="zh-CN" altLang="en-US" sz="2400" dirty="0"/>
              <a:t>域名系统</a:t>
            </a:r>
            <a:endParaRPr lang="en-US" altLang="zh-CN" sz="2400" dirty="0"/>
          </a:p>
          <a:p>
            <a:pPr fontAlgn="auto">
              <a:lnSpc>
                <a:spcPct val="150000"/>
              </a:lnSpc>
            </a:pPr>
            <a:endParaRPr lang="en-US" altLang="zh-CN" sz="2400" dirty="0">
              <a:solidFill>
                <a:schemeClr val="accent6"/>
              </a:solidFill>
            </a:endParaRPr>
          </a:p>
          <a:p>
            <a:pPr fontAlgn="auto">
              <a:lnSpc>
                <a:spcPct val="150000"/>
              </a:lnSpc>
            </a:pPr>
            <a:endParaRPr lang="zh-CN" altLang="en-US" sz="2400" dirty="0">
              <a:solidFill>
                <a:schemeClr val="tx1"/>
              </a:solidFill>
            </a:endParaRPr>
          </a:p>
          <a:p>
            <a:pPr fontAlgn="auto">
              <a:lnSpc>
                <a:spcPct val="150000"/>
              </a:lnSpc>
            </a:pPr>
            <a:r>
              <a:rPr lang="zh-CN" altLang="en-US" sz="2400" dirty="0">
                <a:solidFill>
                  <a:schemeClr val="tx1"/>
                </a:solidFill>
              </a:rPr>
              <a:t>层次化域名空间</a:t>
            </a:r>
            <a:endParaRPr lang="en-US" altLang="zh-CN" sz="2400" dirty="0">
              <a:solidFill>
                <a:schemeClr val="tx1"/>
              </a:solidFill>
            </a:endParaRPr>
          </a:p>
          <a:p>
            <a:pPr fontAlgn="auto">
              <a:lnSpc>
                <a:spcPct val="150000"/>
              </a:lnSpc>
            </a:pPr>
            <a:endParaRPr lang="en-US" altLang="zh-CN" sz="2400" dirty="0">
              <a:solidFill>
                <a:schemeClr val="tx1"/>
              </a:solidFill>
            </a:endParaRPr>
          </a:p>
          <a:p>
            <a:pPr fontAlgn="auto">
              <a:lnSpc>
                <a:spcPct val="150000"/>
              </a:lnSpc>
            </a:pPr>
            <a:endParaRPr lang="zh-CN" altLang="en-US" sz="2400" dirty="0"/>
          </a:p>
          <a:p>
            <a:pPr fontAlgn="auto">
              <a:lnSpc>
                <a:spcPct val="150000"/>
              </a:lnSpc>
            </a:pPr>
            <a:r>
              <a:rPr lang="zh-CN" altLang="en-US" sz="2400" dirty="0"/>
              <a:t>域名服务器</a:t>
            </a:r>
            <a:endParaRPr lang="en-US" altLang="zh-CN" sz="2400" dirty="0"/>
          </a:p>
          <a:p>
            <a:pPr fontAlgn="auto">
              <a:lnSpc>
                <a:spcPct val="150000"/>
              </a:lnSpc>
            </a:pPr>
            <a:endParaRPr lang="en-US" altLang="zh-CN" sz="2400" dirty="0"/>
          </a:p>
          <a:p>
            <a:pPr fontAlgn="auto">
              <a:lnSpc>
                <a:spcPct val="150000"/>
              </a:lnSpc>
            </a:pPr>
            <a:br>
              <a:rPr lang="zh-CN" altLang="en-US" sz="2400" dirty="0"/>
            </a:br>
            <a:r>
              <a:rPr lang="zh-CN" altLang="en-US" sz="2400" dirty="0"/>
              <a:t>域名解析过程</a:t>
            </a:r>
            <a:endParaRPr lang="zh-CN" altLang="en-US" dirty="0"/>
          </a:p>
        </p:txBody>
      </p:sp>
      <p:sp>
        <p:nvSpPr>
          <p:cNvPr id="2" name="矩形 1"/>
          <p:cNvSpPr/>
          <p:nvPr/>
        </p:nvSpPr>
        <p:spPr>
          <a:xfrm>
            <a:off x="4340352" y="1542239"/>
            <a:ext cx="6096000" cy="2308324"/>
          </a:xfrm>
          <a:prstGeom prst="rect">
            <a:avLst/>
          </a:prstGeom>
          <a:ln>
            <a:solidFill>
              <a:schemeClr val="tx1"/>
            </a:solidFill>
          </a:ln>
        </p:spPr>
        <p:txBody>
          <a:bodyPr>
            <a:spAutoFit/>
          </a:bodyPr>
          <a:lstStyle/>
          <a:p>
            <a:pPr>
              <a:lnSpc>
                <a:spcPct val="150000"/>
              </a:lnSpc>
            </a:pPr>
            <a:r>
              <a:rPr lang="zh-CN" altLang="en-US" sz="2400" b="1" dirty="0"/>
              <a:t>顶级域名的分类 </a:t>
            </a:r>
            <a:endParaRPr lang="en-US" altLang="zh-CN" sz="2400" b="1" dirty="0">
              <a:latin typeface="Microsoft YaHei" charset="-122"/>
              <a:ea typeface="Microsoft YaHei" charset="-122"/>
              <a:cs typeface="Microsoft YaHei" charset="-122"/>
            </a:endParaRPr>
          </a:p>
          <a:p>
            <a:pPr fontAlgn="auto">
              <a:lnSpc>
                <a:spcPct val="150000"/>
              </a:lnSpc>
            </a:pPr>
            <a:r>
              <a:rPr lang="zh-CN" altLang="en-US" sz="2400" dirty="0">
                <a:latin typeface="Microsoft YaHei" charset="-122"/>
                <a:ea typeface="Microsoft YaHei" charset="-122"/>
                <a:cs typeface="Microsoft YaHei" charset="-122"/>
              </a:rPr>
              <a:t>国家顶级域名：</a:t>
            </a:r>
            <a:r>
              <a:rPr lang="en-US" altLang="zh-CN" sz="2400" dirty="0" err="1">
                <a:latin typeface="Microsoft YaHei" charset="-122"/>
                <a:ea typeface="Microsoft YaHei" charset="-122"/>
                <a:cs typeface="Microsoft YaHei" charset="-122"/>
              </a:rPr>
              <a:t>cn</a:t>
            </a: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us</a:t>
            </a: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 </a:t>
            </a:r>
            <a:r>
              <a:rPr lang="en-US" altLang="zh-CN" sz="2400" dirty="0" err="1">
                <a:latin typeface="Microsoft YaHei" charset="-122"/>
                <a:ea typeface="Microsoft YaHei" charset="-122"/>
                <a:cs typeface="Microsoft YaHei" charset="-122"/>
              </a:rPr>
              <a:t>uk</a:t>
            </a:r>
            <a:r>
              <a:rPr lang="zh-CN" altLang="en-US" sz="2400" dirty="0">
                <a:latin typeface="Microsoft YaHei" charset="-122"/>
                <a:ea typeface="Microsoft YaHei" charset="-122"/>
                <a:cs typeface="Microsoft YaHei" charset="-122"/>
              </a:rPr>
              <a:t>等</a:t>
            </a:r>
          </a:p>
          <a:p>
            <a:pPr fontAlgn="auto">
              <a:lnSpc>
                <a:spcPct val="150000"/>
              </a:lnSpc>
            </a:pPr>
            <a:r>
              <a:rPr lang="zh-CN" altLang="en-US" sz="2400" dirty="0">
                <a:latin typeface="Microsoft YaHei" charset="-122"/>
                <a:ea typeface="Microsoft YaHei" charset="-122"/>
                <a:cs typeface="Microsoft YaHei" charset="-122"/>
              </a:rPr>
              <a:t>通用顶级域名：</a:t>
            </a:r>
            <a:r>
              <a:rPr lang="en-US" altLang="zh-CN" sz="2400" dirty="0">
                <a:latin typeface="Microsoft YaHei" charset="-122"/>
                <a:ea typeface="Microsoft YaHei" charset="-122"/>
                <a:cs typeface="Microsoft YaHei" charset="-122"/>
              </a:rPr>
              <a:t>com</a:t>
            </a: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org</a:t>
            </a: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 </a:t>
            </a:r>
            <a:r>
              <a:rPr lang="en-US" altLang="zh-CN" sz="2400" dirty="0" err="1">
                <a:latin typeface="Microsoft YaHei" charset="-122"/>
                <a:ea typeface="Microsoft YaHei" charset="-122"/>
                <a:cs typeface="Microsoft YaHei" charset="-122"/>
              </a:rPr>
              <a:t>gov</a:t>
            </a: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 </a:t>
            </a:r>
            <a:r>
              <a:rPr lang="en-US" altLang="zh-CN" sz="2400" dirty="0" err="1">
                <a:latin typeface="Microsoft YaHei" charset="-122"/>
                <a:ea typeface="Microsoft YaHei" charset="-122"/>
                <a:cs typeface="Microsoft YaHei" charset="-122"/>
              </a:rPr>
              <a:t>edu</a:t>
            </a:r>
            <a:r>
              <a:rPr lang="zh-CN" altLang="en-US" sz="2400" dirty="0">
                <a:latin typeface="Microsoft YaHei" charset="-122"/>
                <a:ea typeface="Microsoft YaHei" charset="-122"/>
                <a:cs typeface="Microsoft YaHei" charset="-122"/>
              </a:rPr>
              <a:t>等</a:t>
            </a:r>
          </a:p>
          <a:p>
            <a:pPr fontAlgn="auto">
              <a:lnSpc>
                <a:spcPct val="150000"/>
              </a:lnSpc>
            </a:pPr>
            <a:r>
              <a:rPr lang="zh-CN" altLang="en-US" sz="2400" dirty="0">
                <a:latin typeface="Microsoft YaHei" charset="-122"/>
                <a:ea typeface="Microsoft YaHei" charset="-122"/>
                <a:cs typeface="Microsoft YaHei" charset="-122"/>
              </a:rPr>
              <a:t>基础结构域名：只有一个， </a:t>
            </a:r>
            <a:r>
              <a:rPr lang="en-US" altLang="zh-CN" sz="2400" dirty="0" err="1">
                <a:latin typeface="Microsoft YaHei" charset="-122"/>
                <a:ea typeface="Microsoft YaHei" charset="-122"/>
                <a:cs typeface="Microsoft YaHei" charset="-122"/>
              </a:rPr>
              <a:t>arpa</a:t>
            </a:r>
            <a:r>
              <a:rPr lang="zh-CN" altLang="en-US" sz="2400" dirty="0">
                <a:latin typeface="Microsoft YaHei" charset="-122"/>
                <a:ea typeface="Microsoft YaHei" charset="-122"/>
                <a:cs typeface="Microsoft YaHei" charset="-122"/>
              </a:rPr>
              <a:t>。</a:t>
            </a:r>
          </a:p>
        </p:txBody>
      </p:sp>
    </p:spTree>
    <p:extLst>
      <p:ext uri="{BB962C8B-B14F-4D97-AF65-F5344CB8AC3E}">
        <p14:creationId xmlns:p14="http://schemas.microsoft.com/office/powerpoint/2010/main" val="7175882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文本框 12"/>
          <p:cNvSpPr txBox="1"/>
          <p:nvPr/>
        </p:nvSpPr>
        <p:spPr>
          <a:xfrm>
            <a:off x="0" y="3225292"/>
            <a:ext cx="1499616" cy="461665"/>
          </a:xfrm>
          <a:prstGeom prst="rect">
            <a:avLst/>
          </a:prstGeom>
          <a:noFill/>
        </p:spPr>
        <p:txBody>
          <a:bodyPr wrap="square" rtlCol="0">
            <a:spAutoFit/>
          </a:bodyPr>
          <a:lstStyle/>
          <a:p>
            <a:r>
              <a:rPr lang="zh-CN" altLang="en-US" sz="2400"/>
              <a:t>域名</a:t>
            </a:r>
            <a:r>
              <a:rPr lang="zh-CN" altLang="en-US" sz="2400" dirty="0"/>
              <a:t>系统</a:t>
            </a:r>
          </a:p>
        </p:txBody>
      </p:sp>
      <p:sp>
        <p:nvSpPr>
          <p:cNvPr id="16" name="左大括号 15"/>
          <p:cNvSpPr/>
          <p:nvPr/>
        </p:nvSpPr>
        <p:spPr>
          <a:xfrm>
            <a:off x="1499616" y="772795"/>
            <a:ext cx="378206" cy="542683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7" name="文本框 16"/>
          <p:cNvSpPr txBox="1"/>
          <p:nvPr/>
        </p:nvSpPr>
        <p:spPr>
          <a:xfrm>
            <a:off x="1877822" y="772795"/>
            <a:ext cx="2462530" cy="5632311"/>
          </a:xfrm>
          <a:prstGeom prst="rect">
            <a:avLst/>
          </a:prstGeom>
          <a:noFill/>
        </p:spPr>
        <p:txBody>
          <a:bodyPr wrap="square" rtlCol="0">
            <a:spAutoFit/>
          </a:bodyPr>
          <a:lstStyle/>
          <a:p>
            <a:pPr fontAlgn="auto">
              <a:lnSpc>
                <a:spcPct val="150000"/>
              </a:lnSpc>
            </a:pPr>
            <a:r>
              <a:rPr lang="zh-CN" altLang="en-US" sz="2400" dirty="0"/>
              <a:t>域名系统</a:t>
            </a:r>
            <a:endParaRPr lang="en-US" altLang="zh-CN" sz="2400" dirty="0"/>
          </a:p>
          <a:p>
            <a:pPr fontAlgn="auto">
              <a:lnSpc>
                <a:spcPct val="150000"/>
              </a:lnSpc>
            </a:pPr>
            <a:endParaRPr lang="en-US" altLang="zh-CN" sz="2400" dirty="0">
              <a:solidFill>
                <a:schemeClr val="accent6"/>
              </a:solidFill>
            </a:endParaRPr>
          </a:p>
          <a:p>
            <a:pPr fontAlgn="auto">
              <a:lnSpc>
                <a:spcPct val="150000"/>
              </a:lnSpc>
            </a:pPr>
            <a:endParaRPr lang="zh-CN" altLang="en-US" sz="2400" dirty="0">
              <a:solidFill>
                <a:schemeClr val="tx1"/>
              </a:solidFill>
            </a:endParaRPr>
          </a:p>
          <a:p>
            <a:pPr fontAlgn="auto">
              <a:lnSpc>
                <a:spcPct val="150000"/>
              </a:lnSpc>
            </a:pPr>
            <a:r>
              <a:rPr lang="zh-CN" altLang="en-US" sz="2400" dirty="0">
                <a:solidFill>
                  <a:schemeClr val="tx1"/>
                </a:solidFill>
              </a:rPr>
              <a:t>层次化域名空间</a:t>
            </a:r>
            <a:endParaRPr lang="en-US" altLang="zh-CN" sz="2400" dirty="0">
              <a:solidFill>
                <a:schemeClr val="tx1"/>
              </a:solidFill>
            </a:endParaRPr>
          </a:p>
          <a:p>
            <a:pPr fontAlgn="auto">
              <a:lnSpc>
                <a:spcPct val="150000"/>
              </a:lnSpc>
            </a:pPr>
            <a:endParaRPr lang="en-US" altLang="zh-CN" sz="2400" dirty="0">
              <a:solidFill>
                <a:schemeClr val="tx1"/>
              </a:solidFill>
            </a:endParaRPr>
          </a:p>
          <a:p>
            <a:pPr fontAlgn="auto">
              <a:lnSpc>
                <a:spcPct val="150000"/>
              </a:lnSpc>
            </a:pPr>
            <a:endParaRPr lang="zh-CN" altLang="en-US" sz="2400" dirty="0"/>
          </a:p>
          <a:p>
            <a:pPr fontAlgn="auto">
              <a:lnSpc>
                <a:spcPct val="150000"/>
              </a:lnSpc>
            </a:pPr>
            <a:r>
              <a:rPr lang="zh-CN" altLang="en-US" sz="2400" dirty="0"/>
              <a:t>域名服务器</a:t>
            </a:r>
            <a:endParaRPr lang="en-US" altLang="zh-CN" sz="2400" dirty="0"/>
          </a:p>
          <a:p>
            <a:pPr fontAlgn="auto">
              <a:lnSpc>
                <a:spcPct val="150000"/>
              </a:lnSpc>
            </a:pPr>
            <a:endParaRPr lang="en-US" altLang="zh-CN" sz="2400" dirty="0"/>
          </a:p>
          <a:p>
            <a:pPr fontAlgn="auto">
              <a:lnSpc>
                <a:spcPct val="150000"/>
              </a:lnSpc>
            </a:pPr>
            <a:br>
              <a:rPr lang="zh-CN" altLang="en-US" sz="2400" dirty="0"/>
            </a:br>
            <a:r>
              <a:rPr lang="zh-CN" altLang="en-US" sz="2400" dirty="0"/>
              <a:t>域名解析过程</a:t>
            </a:r>
            <a:endParaRPr lang="zh-CN" altLang="en-US" dirty="0"/>
          </a:p>
        </p:txBody>
      </p:sp>
      <p:sp>
        <p:nvSpPr>
          <p:cNvPr id="2" name="矩形 1"/>
          <p:cNvSpPr/>
          <p:nvPr/>
        </p:nvSpPr>
        <p:spPr>
          <a:xfrm>
            <a:off x="4340352" y="4071005"/>
            <a:ext cx="7851648" cy="646331"/>
          </a:xfrm>
          <a:prstGeom prst="rect">
            <a:avLst/>
          </a:prstGeom>
          <a:ln>
            <a:solidFill>
              <a:schemeClr val="tx1"/>
            </a:solidFill>
          </a:ln>
        </p:spPr>
        <p:txBody>
          <a:bodyPr wrap="square">
            <a:spAutoFit/>
          </a:bodyPr>
          <a:lstStyle/>
          <a:p>
            <a:pPr>
              <a:lnSpc>
                <a:spcPct val="150000"/>
              </a:lnSpc>
            </a:pPr>
            <a:r>
              <a:rPr lang="zh-CN" altLang="en-US" sz="2400" dirty="0"/>
              <a:t> 存储着自己所管辖范围内主机的域名到</a:t>
            </a:r>
            <a:r>
              <a:rPr lang="en-US" altLang="zh-CN" sz="2400" dirty="0"/>
              <a:t>IP </a:t>
            </a:r>
            <a:r>
              <a:rPr lang="zh-CN" altLang="en-US" sz="2400" dirty="0"/>
              <a:t>地址的映射。</a:t>
            </a:r>
            <a:endParaRPr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6661710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文本框 12"/>
          <p:cNvSpPr txBox="1"/>
          <p:nvPr/>
        </p:nvSpPr>
        <p:spPr>
          <a:xfrm>
            <a:off x="0" y="3225292"/>
            <a:ext cx="1499616" cy="461665"/>
          </a:xfrm>
          <a:prstGeom prst="rect">
            <a:avLst/>
          </a:prstGeom>
          <a:noFill/>
        </p:spPr>
        <p:txBody>
          <a:bodyPr wrap="square" rtlCol="0">
            <a:spAutoFit/>
          </a:bodyPr>
          <a:lstStyle/>
          <a:p>
            <a:r>
              <a:rPr lang="zh-CN" altLang="en-US" sz="2400"/>
              <a:t>域名</a:t>
            </a:r>
            <a:r>
              <a:rPr lang="zh-CN" altLang="en-US" sz="2400" dirty="0"/>
              <a:t>系统</a:t>
            </a:r>
          </a:p>
        </p:txBody>
      </p:sp>
      <p:sp>
        <p:nvSpPr>
          <p:cNvPr id="16" name="左大括号 15"/>
          <p:cNvSpPr/>
          <p:nvPr/>
        </p:nvSpPr>
        <p:spPr>
          <a:xfrm>
            <a:off x="1499616" y="772795"/>
            <a:ext cx="378206" cy="542683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7" name="文本框 16"/>
          <p:cNvSpPr txBox="1"/>
          <p:nvPr/>
        </p:nvSpPr>
        <p:spPr>
          <a:xfrm>
            <a:off x="1877822" y="772795"/>
            <a:ext cx="2462530" cy="5632311"/>
          </a:xfrm>
          <a:prstGeom prst="rect">
            <a:avLst/>
          </a:prstGeom>
          <a:noFill/>
        </p:spPr>
        <p:txBody>
          <a:bodyPr wrap="square" rtlCol="0">
            <a:spAutoFit/>
          </a:bodyPr>
          <a:lstStyle/>
          <a:p>
            <a:pPr fontAlgn="auto">
              <a:lnSpc>
                <a:spcPct val="150000"/>
              </a:lnSpc>
            </a:pPr>
            <a:r>
              <a:rPr lang="zh-CN" altLang="en-US" sz="2400" dirty="0"/>
              <a:t>域名系统</a:t>
            </a:r>
            <a:endParaRPr lang="en-US" altLang="zh-CN" sz="2400" dirty="0"/>
          </a:p>
          <a:p>
            <a:pPr fontAlgn="auto">
              <a:lnSpc>
                <a:spcPct val="150000"/>
              </a:lnSpc>
            </a:pPr>
            <a:endParaRPr lang="en-US" altLang="zh-CN" sz="2400" dirty="0">
              <a:solidFill>
                <a:schemeClr val="accent6"/>
              </a:solidFill>
            </a:endParaRPr>
          </a:p>
          <a:p>
            <a:pPr fontAlgn="auto">
              <a:lnSpc>
                <a:spcPct val="150000"/>
              </a:lnSpc>
            </a:pPr>
            <a:endParaRPr lang="zh-CN" altLang="en-US" sz="2400" dirty="0">
              <a:solidFill>
                <a:schemeClr val="tx1"/>
              </a:solidFill>
            </a:endParaRPr>
          </a:p>
          <a:p>
            <a:pPr fontAlgn="auto">
              <a:lnSpc>
                <a:spcPct val="150000"/>
              </a:lnSpc>
            </a:pPr>
            <a:r>
              <a:rPr lang="zh-CN" altLang="en-US" sz="2400" dirty="0">
                <a:solidFill>
                  <a:schemeClr val="tx1"/>
                </a:solidFill>
              </a:rPr>
              <a:t>层次化域名空间</a:t>
            </a:r>
            <a:endParaRPr lang="en-US" altLang="zh-CN" sz="2400" dirty="0">
              <a:solidFill>
                <a:schemeClr val="tx1"/>
              </a:solidFill>
            </a:endParaRPr>
          </a:p>
          <a:p>
            <a:pPr fontAlgn="auto">
              <a:lnSpc>
                <a:spcPct val="150000"/>
              </a:lnSpc>
            </a:pPr>
            <a:endParaRPr lang="en-US" altLang="zh-CN" sz="2400" dirty="0">
              <a:solidFill>
                <a:schemeClr val="tx1"/>
              </a:solidFill>
            </a:endParaRPr>
          </a:p>
          <a:p>
            <a:pPr fontAlgn="auto">
              <a:lnSpc>
                <a:spcPct val="150000"/>
              </a:lnSpc>
            </a:pPr>
            <a:endParaRPr lang="zh-CN" altLang="en-US" sz="2400" dirty="0"/>
          </a:p>
          <a:p>
            <a:pPr fontAlgn="auto">
              <a:lnSpc>
                <a:spcPct val="150000"/>
              </a:lnSpc>
            </a:pPr>
            <a:r>
              <a:rPr lang="zh-CN" altLang="en-US" sz="2400" dirty="0"/>
              <a:t>域名服务器</a:t>
            </a:r>
            <a:endParaRPr lang="en-US" altLang="zh-CN" sz="2400" dirty="0"/>
          </a:p>
          <a:p>
            <a:pPr fontAlgn="auto">
              <a:lnSpc>
                <a:spcPct val="150000"/>
              </a:lnSpc>
            </a:pPr>
            <a:endParaRPr lang="en-US" altLang="zh-CN" sz="2400" dirty="0"/>
          </a:p>
          <a:p>
            <a:pPr fontAlgn="auto">
              <a:lnSpc>
                <a:spcPct val="150000"/>
              </a:lnSpc>
            </a:pPr>
            <a:br>
              <a:rPr lang="zh-CN" altLang="en-US" sz="2400" dirty="0"/>
            </a:br>
            <a:r>
              <a:rPr lang="zh-CN" altLang="en-US" sz="2400" dirty="0"/>
              <a:t>域名解析过程</a:t>
            </a:r>
            <a:endParaRPr lang="zh-CN" altLang="en-US" dirty="0"/>
          </a:p>
        </p:txBody>
      </p:sp>
      <p:sp>
        <p:nvSpPr>
          <p:cNvPr id="2" name="矩形 1"/>
          <p:cNvSpPr/>
          <p:nvPr/>
        </p:nvSpPr>
        <p:spPr>
          <a:xfrm>
            <a:off x="4212336" y="3236361"/>
            <a:ext cx="6096000" cy="2242409"/>
          </a:xfrm>
          <a:prstGeom prst="rect">
            <a:avLst/>
          </a:prstGeom>
          <a:ln>
            <a:solidFill>
              <a:schemeClr val="tx1"/>
            </a:solidFill>
          </a:ln>
        </p:spPr>
        <p:txBody>
          <a:bodyPr>
            <a:spAutoFit/>
          </a:bodyPr>
          <a:lstStyle/>
          <a:p>
            <a:pPr>
              <a:lnSpc>
                <a:spcPct val="150000"/>
              </a:lnSpc>
            </a:pPr>
            <a:r>
              <a:rPr lang="zh-CN" altLang="mr-IN" sz="2400" dirty="0"/>
              <a:t>根域名服务器 </a:t>
            </a:r>
          </a:p>
          <a:p>
            <a:pPr>
              <a:lnSpc>
                <a:spcPct val="150000"/>
              </a:lnSpc>
            </a:pPr>
            <a:r>
              <a:rPr lang="zh-CN" altLang="mr-IN" sz="2400" dirty="0"/>
              <a:t>顶级域名服务器 </a:t>
            </a:r>
          </a:p>
          <a:p>
            <a:pPr>
              <a:lnSpc>
                <a:spcPct val="150000"/>
              </a:lnSpc>
            </a:pPr>
            <a:r>
              <a:rPr lang="zh-CN" altLang="mr-IN" sz="2400" dirty="0"/>
              <a:t>权威域名服务器 </a:t>
            </a:r>
          </a:p>
          <a:p>
            <a:pPr>
              <a:lnSpc>
                <a:spcPct val="150000"/>
              </a:lnSpc>
            </a:pPr>
            <a:r>
              <a:rPr lang="zh-CN" altLang="mr-IN" sz="2400" dirty="0"/>
              <a:t>中间域名服务器 </a:t>
            </a:r>
            <a:endParaRPr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46662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6" name="文本框 5"/>
          <p:cNvSpPr txBox="1"/>
          <p:nvPr/>
        </p:nvSpPr>
        <p:spPr>
          <a:xfrm>
            <a:off x="892010" y="3311580"/>
            <a:ext cx="2168525" cy="746760"/>
          </a:xfrm>
          <a:prstGeom prst="rect">
            <a:avLst/>
          </a:prstGeom>
          <a:noFill/>
        </p:spPr>
        <p:txBody>
          <a:bodyPr wrap="square" rtlCol="0">
            <a:spAutoFit/>
          </a:bodyPr>
          <a:lstStyle/>
          <a:p>
            <a:r>
              <a:rPr lang="en-US" altLang="zh-CN" sz="2130"/>
              <a:t> </a:t>
            </a:r>
            <a:r>
              <a:rPr lang="zh-CN" altLang="en-US" sz="2125" dirty="0">
                <a:sym typeface="+mn-ea"/>
              </a:rPr>
              <a:t>计算机网络概述</a:t>
            </a:r>
            <a:endParaRPr lang="zh-CN" altLang="en-US" sz="2125" dirty="0">
              <a:solidFill>
                <a:schemeClr val="tx1"/>
              </a:solidFill>
            </a:endParaRPr>
          </a:p>
          <a:p>
            <a:endParaRPr lang="zh-CN" altLang="en-US" sz="2130" dirty="0"/>
          </a:p>
        </p:txBody>
      </p:sp>
      <p:sp>
        <p:nvSpPr>
          <p:cNvPr id="7" name="文本框 6"/>
          <p:cNvSpPr txBox="1"/>
          <p:nvPr/>
        </p:nvSpPr>
        <p:spPr>
          <a:xfrm>
            <a:off x="3177375" y="1744400"/>
            <a:ext cx="5137150" cy="4023360"/>
          </a:xfrm>
          <a:prstGeom prst="rect">
            <a:avLst/>
          </a:prstGeom>
          <a:noFill/>
        </p:spPr>
        <p:txBody>
          <a:bodyPr wrap="square" rtlCol="0">
            <a:spAutoFit/>
          </a:bodyPr>
          <a:lstStyle/>
          <a:p>
            <a:r>
              <a:rPr lang="zh-CN" altLang="en-US" sz="2130">
                <a:solidFill>
                  <a:srgbClr val="FF0000"/>
                </a:solidFill>
              </a:rPr>
              <a:t>第一节 计算机网络基本概念</a:t>
            </a:r>
            <a:endParaRPr lang="zh-CN" altLang="en-US" sz="2130">
              <a:solidFill>
                <a:schemeClr val="tx1"/>
              </a:solidFill>
            </a:endParaRPr>
          </a:p>
          <a:p>
            <a:endParaRPr lang="zh-CN" altLang="en-US" sz="2130"/>
          </a:p>
          <a:p>
            <a:r>
              <a:rPr lang="zh-CN" altLang="en-US" sz="2130"/>
              <a:t>第二节 计算机网络结构</a:t>
            </a:r>
          </a:p>
          <a:p>
            <a:endParaRPr lang="zh-CN" altLang="en-US" sz="2130"/>
          </a:p>
          <a:p>
            <a:r>
              <a:rPr lang="zh-CN" altLang="en-US" sz="2130"/>
              <a:t>第三节 数据交换技术</a:t>
            </a:r>
          </a:p>
          <a:p>
            <a:endParaRPr lang="zh-CN" altLang="en-US" sz="2130"/>
          </a:p>
          <a:p>
            <a:r>
              <a:rPr lang="zh-CN" altLang="en-US" sz="2130"/>
              <a:t>第四节 计算机网络性能</a:t>
            </a:r>
          </a:p>
          <a:p>
            <a:endParaRPr lang="zh-CN" altLang="en-US" sz="2130"/>
          </a:p>
          <a:p>
            <a:r>
              <a:rPr lang="zh-CN" altLang="en-US" sz="2130"/>
              <a:t>第五节 计算机网络体系结构</a:t>
            </a:r>
          </a:p>
          <a:p>
            <a:endParaRPr lang="zh-CN" altLang="en-US" sz="2130"/>
          </a:p>
          <a:p>
            <a:r>
              <a:rPr lang="zh-CN" altLang="en-US" sz="2130"/>
              <a:t>第六节 计算机网络与因特网发展简史</a:t>
            </a:r>
          </a:p>
          <a:p>
            <a:endParaRPr lang="zh-CN" altLang="en-US" sz="2130"/>
          </a:p>
        </p:txBody>
      </p:sp>
      <p:sp>
        <p:nvSpPr>
          <p:cNvPr id="2" name="左大括号 1"/>
          <p:cNvSpPr/>
          <p:nvPr/>
        </p:nvSpPr>
        <p:spPr>
          <a:xfrm>
            <a:off x="3060535" y="1835205"/>
            <a:ext cx="116840" cy="339534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5" name="左大括号 4"/>
          <p:cNvSpPr/>
          <p:nvPr/>
        </p:nvSpPr>
        <p:spPr>
          <a:xfrm>
            <a:off x="6722478" y="959358"/>
            <a:ext cx="524178" cy="205602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8" name="文本框 7"/>
          <p:cNvSpPr txBox="1"/>
          <p:nvPr/>
        </p:nvSpPr>
        <p:spPr>
          <a:xfrm>
            <a:off x="7567165" y="833206"/>
            <a:ext cx="3564661" cy="2308324"/>
          </a:xfrm>
          <a:prstGeom prst="rect">
            <a:avLst/>
          </a:prstGeom>
          <a:noFill/>
        </p:spPr>
        <p:txBody>
          <a:bodyPr wrap="square" rtlCol="0">
            <a:spAutoFit/>
          </a:bodyPr>
          <a:lstStyle/>
          <a:p>
            <a:pPr fontAlgn="auto">
              <a:lnSpc>
                <a:spcPct val="150000"/>
              </a:lnSpc>
            </a:pPr>
            <a:r>
              <a:rPr lang="zh-CN" altLang="en-US" sz="2400" dirty="0">
                <a:solidFill>
                  <a:schemeClr val="tx1"/>
                </a:solidFill>
              </a:rPr>
              <a:t>计算机网络的定义</a:t>
            </a:r>
            <a:endParaRPr lang="en-US" altLang="zh-CN" sz="2400" dirty="0">
              <a:solidFill>
                <a:schemeClr val="tx1"/>
              </a:solidFill>
            </a:endParaRPr>
          </a:p>
          <a:p>
            <a:pPr fontAlgn="auto">
              <a:lnSpc>
                <a:spcPct val="150000"/>
              </a:lnSpc>
            </a:pPr>
            <a:r>
              <a:rPr lang="zh-CN" altLang="en-US" sz="2400" dirty="0">
                <a:solidFill>
                  <a:srgbClr val="FF0000"/>
                </a:solidFill>
              </a:rPr>
              <a:t>协议的定义</a:t>
            </a:r>
            <a:endParaRPr lang="en-US" altLang="zh-CN" sz="2400" dirty="0">
              <a:solidFill>
                <a:srgbClr val="FF0000"/>
              </a:solidFill>
            </a:endParaRPr>
          </a:p>
          <a:p>
            <a:pPr fontAlgn="auto">
              <a:lnSpc>
                <a:spcPct val="150000"/>
              </a:lnSpc>
            </a:pPr>
            <a:r>
              <a:rPr lang="zh-CN" altLang="en-US" sz="2400" dirty="0"/>
              <a:t>计算机网络的功能</a:t>
            </a:r>
            <a:endParaRPr lang="en-US" altLang="zh-CN" sz="2400" dirty="0">
              <a:solidFill>
                <a:schemeClr val="tx1"/>
              </a:solidFill>
            </a:endParaRPr>
          </a:p>
          <a:p>
            <a:pPr fontAlgn="auto">
              <a:lnSpc>
                <a:spcPct val="150000"/>
              </a:lnSpc>
            </a:pPr>
            <a:r>
              <a:rPr lang="zh-CN" altLang="en-US" sz="2400" dirty="0"/>
              <a:t>计算机网络的分类</a:t>
            </a:r>
            <a:endParaRPr lang="en-US" altLang="zh-CN" sz="2400" dirty="0">
              <a:solidFill>
                <a:schemeClr val="tx1"/>
              </a:solidFill>
            </a:endParaRPr>
          </a:p>
        </p:txBody>
      </p:sp>
    </p:spTree>
    <p:custDataLst>
      <p:tags r:id="rId1"/>
    </p:custDataLst>
    <p:extLst>
      <p:ext uri="{BB962C8B-B14F-4D97-AF65-F5344CB8AC3E}">
        <p14:creationId xmlns:p14="http://schemas.microsoft.com/office/powerpoint/2010/main" val="15843360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文本框 7"/>
          <p:cNvSpPr txBox="1"/>
          <p:nvPr/>
        </p:nvSpPr>
        <p:spPr>
          <a:xfrm>
            <a:off x="5321935" y="2071370"/>
            <a:ext cx="10140315" cy="746760"/>
          </a:xfrm>
          <a:prstGeom prst="rect">
            <a:avLst/>
          </a:prstGeom>
          <a:noFill/>
        </p:spPr>
        <p:txBody>
          <a:bodyPr wrap="square" rtlCol="0">
            <a:spAutoFit/>
          </a:bodyPr>
          <a:lstStyle/>
          <a:p>
            <a:endParaRPr lang="zh-CN" altLang="en-US" sz="2125">
              <a:solidFill>
                <a:schemeClr val="accent6"/>
              </a:solidFill>
            </a:endParaRPr>
          </a:p>
          <a:p>
            <a:endParaRPr lang="zh-CN" altLang="en-US" sz="2130">
              <a:solidFill>
                <a:schemeClr val="accent6"/>
              </a:solidFill>
            </a:endParaRPr>
          </a:p>
        </p:txBody>
      </p:sp>
      <p:sp>
        <p:nvSpPr>
          <p:cNvPr id="13" name="文本框 12"/>
          <p:cNvSpPr txBox="1"/>
          <p:nvPr/>
        </p:nvSpPr>
        <p:spPr>
          <a:xfrm>
            <a:off x="864770" y="769227"/>
            <a:ext cx="11080750" cy="3351046"/>
          </a:xfrm>
          <a:prstGeom prst="rect">
            <a:avLst/>
          </a:prstGeom>
          <a:noFill/>
        </p:spPr>
        <p:txBody>
          <a:bodyPr wrap="square" rtlCol="0">
            <a:spAutoFit/>
          </a:bodyPr>
          <a:lstStyle/>
          <a:p>
            <a:pPr fontAlgn="auto">
              <a:lnSpc>
                <a:spcPct val="150000"/>
              </a:lnSpc>
            </a:pPr>
            <a:r>
              <a:rPr lang="zh-CN" altLang="en-US" sz="2400" b="1" dirty="0">
                <a:solidFill>
                  <a:schemeClr val="tx1"/>
                </a:solidFill>
                <a:latin typeface="Microsoft YaHei" charset="-122"/>
                <a:ea typeface="Microsoft YaHei" charset="-122"/>
                <a:cs typeface="Microsoft YaHei" charset="-122"/>
              </a:rPr>
              <a:t>根域名服务器</a:t>
            </a:r>
            <a:r>
              <a:rPr lang="zh-CN" altLang="en-US" sz="2400" dirty="0">
                <a:solidFill>
                  <a:schemeClr val="tx1"/>
                </a:solidFill>
                <a:latin typeface="Microsoft YaHei" charset="-122"/>
                <a:ea typeface="Microsoft YaHei" charset="-122"/>
                <a:cs typeface="Microsoft YaHei" charset="-122"/>
              </a:rPr>
              <a:t>：根域名服务器是</a:t>
            </a:r>
            <a:r>
              <a:rPr lang="zh-CN" altLang="en-US" sz="2400" dirty="0">
                <a:solidFill>
                  <a:schemeClr val="accent6"/>
                </a:solidFill>
                <a:latin typeface="Microsoft YaHei" charset="-122"/>
                <a:ea typeface="Microsoft YaHei" charset="-122"/>
                <a:cs typeface="Microsoft YaHei" charset="-122"/>
              </a:rPr>
              <a:t>最重要</a:t>
            </a:r>
            <a:r>
              <a:rPr lang="zh-CN" altLang="en-US" sz="2400" dirty="0">
                <a:solidFill>
                  <a:schemeClr val="tx1"/>
                </a:solidFill>
                <a:latin typeface="Microsoft YaHei" charset="-122"/>
                <a:ea typeface="Microsoft YaHei" charset="-122"/>
                <a:cs typeface="Microsoft YaHei" charset="-122"/>
              </a:rPr>
              <a:t>的服务器，全球有</a:t>
            </a:r>
            <a:r>
              <a:rPr lang="en-US" altLang="zh-CN" sz="2400" dirty="0">
                <a:solidFill>
                  <a:schemeClr val="tx1"/>
                </a:solidFill>
                <a:latin typeface="Microsoft YaHei" charset="-122"/>
                <a:ea typeface="Microsoft YaHei" charset="-122"/>
                <a:cs typeface="Microsoft YaHei" charset="-122"/>
              </a:rPr>
              <a:t>13</a:t>
            </a:r>
            <a:r>
              <a:rPr lang="zh-CN" altLang="en-US" sz="2400" dirty="0">
                <a:solidFill>
                  <a:schemeClr val="tx1"/>
                </a:solidFill>
                <a:latin typeface="Microsoft YaHei" charset="-122"/>
                <a:ea typeface="Microsoft YaHei" charset="-122"/>
                <a:cs typeface="Microsoft YaHei" charset="-122"/>
              </a:rPr>
              <a:t>个，保存所有顶级域名服务器的域名和</a:t>
            </a:r>
            <a:r>
              <a:rPr lang="en-US" altLang="zh-CN" sz="2400" dirty="0">
                <a:solidFill>
                  <a:schemeClr val="tx1"/>
                </a:solidFill>
                <a:latin typeface="Microsoft YaHei" charset="-122"/>
                <a:ea typeface="Microsoft YaHei" charset="-122"/>
                <a:cs typeface="Microsoft YaHei" charset="-122"/>
              </a:rPr>
              <a:t>IP</a:t>
            </a:r>
            <a:r>
              <a:rPr lang="zh-CN" altLang="en-US" sz="2400" dirty="0">
                <a:solidFill>
                  <a:schemeClr val="tx1"/>
                </a:solidFill>
                <a:latin typeface="Microsoft YaHei" charset="-122"/>
                <a:ea typeface="Microsoft YaHei" charset="-122"/>
                <a:cs typeface="Microsoft YaHei" charset="-122"/>
              </a:rPr>
              <a:t>地址。</a:t>
            </a:r>
          </a:p>
          <a:p>
            <a:pPr>
              <a:lnSpc>
                <a:spcPct val="150000"/>
              </a:lnSpc>
            </a:pPr>
            <a:r>
              <a:rPr lang="zh-CN" altLang="en-US" sz="2400" b="1" dirty="0">
                <a:solidFill>
                  <a:schemeClr val="tx1"/>
                </a:solidFill>
                <a:latin typeface="Microsoft YaHei" charset="-122"/>
                <a:ea typeface="Microsoft YaHei" charset="-122"/>
                <a:cs typeface="Microsoft YaHei" charset="-122"/>
              </a:rPr>
              <a:t>顶级域名服务器</a:t>
            </a:r>
            <a:r>
              <a:rPr lang="zh-CN" altLang="en-US" sz="2400" dirty="0">
                <a:latin typeface="Microsoft YaHei" charset="-122"/>
                <a:ea typeface="Microsoft YaHei" charset="-122"/>
                <a:cs typeface="Microsoft YaHei" charset="-122"/>
              </a:rPr>
              <a:t>：负责管理在该顶级域名服务器注册的所有二级域名</a:t>
            </a:r>
            <a:r>
              <a:rPr lang="zh-CN" altLang="en-US" sz="2400" dirty="0">
                <a:solidFill>
                  <a:schemeClr val="tx1"/>
                </a:solidFill>
                <a:latin typeface="Microsoft YaHei" charset="-122"/>
                <a:ea typeface="Microsoft YaHei" charset="-122"/>
                <a:cs typeface="Microsoft YaHei" charset="-122"/>
              </a:rPr>
              <a:t>。</a:t>
            </a:r>
          </a:p>
          <a:p>
            <a:pPr fontAlgn="auto">
              <a:lnSpc>
                <a:spcPct val="150000"/>
              </a:lnSpc>
            </a:pPr>
            <a:r>
              <a:rPr lang="zh-CN" altLang="en-US" sz="2400" b="1" dirty="0">
                <a:latin typeface="Microsoft YaHei" charset="-122"/>
                <a:ea typeface="Microsoft YaHei" charset="-122"/>
                <a:cs typeface="Microsoft YaHei" charset="-122"/>
              </a:rPr>
              <a:t>权威域名服务器</a:t>
            </a:r>
            <a:r>
              <a:rPr lang="zh-CN" altLang="en-US" sz="2400" dirty="0">
                <a:latin typeface="Microsoft YaHei" charset="-122"/>
                <a:ea typeface="Microsoft YaHei" charset="-122"/>
                <a:cs typeface="Microsoft YaHei" charset="-122"/>
              </a:rPr>
              <a:t>：负责一个区的域名服务器，保存该区中的所有</a:t>
            </a:r>
            <a:r>
              <a:rPr lang="zh-CN" altLang="en-US" sz="2400" dirty="0">
                <a:solidFill>
                  <a:srgbClr val="FF0000"/>
                </a:solidFill>
                <a:latin typeface="Microsoft YaHei" charset="-122"/>
                <a:ea typeface="Microsoft YaHei" charset="-122"/>
                <a:cs typeface="Microsoft YaHei" charset="-122"/>
              </a:rPr>
              <a:t>主机的域名和</a:t>
            </a:r>
            <a:r>
              <a:rPr lang="en-US" altLang="zh-CN" sz="2400" dirty="0">
                <a:solidFill>
                  <a:srgbClr val="FF0000"/>
                </a:solidFill>
                <a:latin typeface="Microsoft YaHei" charset="-122"/>
                <a:ea typeface="Microsoft YaHei" charset="-122"/>
                <a:cs typeface="Microsoft YaHei" charset="-122"/>
              </a:rPr>
              <a:t>IP</a:t>
            </a:r>
            <a:r>
              <a:rPr lang="zh-CN" altLang="en-US" sz="2400" dirty="0">
                <a:solidFill>
                  <a:srgbClr val="FF0000"/>
                </a:solidFill>
                <a:latin typeface="Microsoft YaHei" charset="-122"/>
                <a:ea typeface="Microsoft YaHei" charset="-122"/>
                <a:cs typeface="Microsoft YaHei" charset="-122"/>
              </a:rPr>
              <a:t>地址的映射。</a:t>
            </a:r>
          </a:p>
          <a:p>
            <a:pPr fontAlgn="auto">
              <a:lnSpc>
                <a:spcPct val="150000"/>
              </a:lnSpc>
            </a:pPr>
            <a:r>
              <a:rPr lang="zh-CN" altLang="en-US" sz="2400" b="1" dirty="0">
                <a:solidFill>
                  <a:schemeClr val="tx1"/>
                </a:solidFill>
                <a:latin typeface="Microsoft YaHei" charset="-122"/>
                <a:ea typeface="Microsoft YaHei" charset="-122"/>
                <a:cs typeface="Microsoft YaHei" charset="-122"/>
              </a:rPr>
              <a:t>中间域名服务器</a:t>
            </a:r>
            <a:r>
              <a:rPr lang="zh-CN" altLang="en-US" sz="2400" dirty="0">
                <a:solidFill>
                  <a:schemeClr val="tx1"/>
                </a:solidFill>
                <a:latin typeface="Microsoft YaHei" charset="-122"/>
                <a:ea typeface="Microsoft YaHei" charset="-122"/>
                <a:cs typeface="Microsoft YaHei" charset="-122"/>
              </a:rPr>
              <a:t>：不是以上三种的域名服务器。</a:t>
            </a:r>
          </a:p>
        </p:txBody>
      </p:sp>
      <p:sp>
        <p:nvSpPr>
          <p:cNvPr id="41" name="文本框 40"/>
          <p:cNvSpPr txBox="1"/>
          <p:nvPr/>
        </p:nvSpPr>
        <p:spPr>
          <a:xfrm>
            <a:off x="864770" y="4841359"/>
            <a:ext cx="10949278" cy="581057"/>
          </a:xfrm>
          <a:prstGeom prst="rect">
            <a:avLst/>
          </a:prstGeom>
          <a:noFill/>
        </p:spPr>
        <p:txBody>
          <a:bodyPr wrap="square" rtlCol="0">
            <a:spAutoFit/>
          </a:bodyPr>
          <a:lstStyle/>
          <a:p>
            <a:pPr>
              <a:lnSpc>
                <a:spcPct val="150000"/>
              </a:lnSpc>
            </a:pPr>
            <a:r>
              <a:rPr lang="zh-CN" altLang="en-US" sz="2400" b="1" dirty="0">
                <a:latin typeface="+mn-ea"/>
              </a:rPr>
              <a:t>本地域名服务器：</a:t>
            </a:r>
            <a:r>
              <a:rPr lang="zh-CN" altLang="en-US" sz="2400" dirty="0">
                <a:latin typeface="+mn-ea"/>
              </a:rPr>
              <a:t>主机进行域名查询时</a:t>
            </a:r>
            <a:r>
              <a:rPr lang="zh-CN" altLang="en-US" sz="2400" dirty="0">
                <a:solidFill>
                  <a:srgbClr val="FF0000"/>
                </a:solidFill>
                <a:latin typeface="+mn-ea"/>
              </a:rPr>
              <a:t>首先</a:t>
            </a:r>
            <a:r>
              <a:rPr lang="zh-CN" altLang="en-US" sz="2400" dirty="0">
                <a:latin typeface="+mn-ea"/>
              </a:rPr>
              <a:t>被查询的域名服务器。</a:t>
            </a:r>
          </a:p>
        </p:txBody>
      </p:sp>
    </p:spTree>
    <p:extLst>
      <p:ext uri="{BB962C8B-B14F-4D97-AF65-F5344CB8AC3E}">
        <p14:creationId xmlns:p14="http://schemas.microsoft.com/office/powerpoint/2010/main" val="1852192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 name="直线连接符 2"/>
          <p:cNvCxnSpPr/>
          <p:nvPr/>
        </p:nvCxnSpPr>
        <p:spPr>
          <a:xfrm>
            <a:off x="-542544" y="2071370"/>
            <a:ext cx="13716000" cy="0"/>
          </a:xfrm>
          <a:prstGeom prst="line">
            <a:avLst/>
          </a:prstGeom>
        </p:spPr>
        <p:style>
          <a:lnRef idx="1">
            <a:schemeClr val="dk1"/>
          </a:lnRef>
          <a:fillRef idx="0">
            <a:schemeClr val="dk1"/>
          </a:fillRef>
          <a:effectRef idx="0">
            <a:schemeClr val="dk1"/>
          </a:effectRef>
          <a:fontRef idx="minor">
            <a:schemeClr val="tx1"/>
          </a:fontRef>
        </p:style>
      </p:cxnSp>
      <p:sp>
        <p:nvSpPr>
          <p:cNvPr id="4" name="文本框 3"/>
          <p:cNvSpPr txBox="1"/>
          <p:nvPr/>
        </p:nvSpPr>
        <p:spPr>
          <a:xfrm>
            <a:off x="4440936" y="18288"/>
            <a:ext cx="3273552" cy="461665"/>
          </a:xfrm>
          <a:prstGeom prst="rect">
            <a:avLst/>
          </a:prstGeom>
          <a:noFill/>
        </p:spPr>
        <p:txBody>
          <a:bodyPr wrap="square" rtlCol="0">
            <a:spAutoFit/>
          </a:bodyPr>
          <a:lstStyle/>
          <a:p>
            <a:r>
              <a:rPr kumimoji="1" lang="en-US" altLang="zh-CN" sz="2400" dirty="0" err="1">
                <a:latin typeface="Microsoft YaHei" charset="-122"/>
                <a:ea typeface="Microsoft YaHei" charset="-122"/>
                <a:cs typeface="Microsoft YaHei" charset="-122"/>
              </a:rPr>
              <a:t>www.tsinghua.edu.cn</a:t>
            </a:r>
            <a:endParaRPr kumimoji="1" lang="zh-CN" altLang="en-US" sz="2400" dirty="0">
              <a:latin typeface="Microsoft YaHei" charset="-122"/>
              <a:ea typeface="Microsoft YaHei" charset="-122"/>
              <a:cs typeface="Microsoft YaHei" charset="-122"/>
            </a:endParaRPr>
          </a:p>
        </p:txBody>
      </p:sp>
      <p:sp>
        <p:nvSpPr>
          <p:cNvPr id="11" name="文本框 10"/>
          <p:cNvSpPr txBox="1"/>
          <p:nvPr/>
        </p:nvSpPr>
        <p:spPr>
          <a:xfrm>
            <a:off x="0" y="1607366"/>
            <a:ext cx="3273552"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根域名服务器</a:t>
            </a:r>
          </a:p>
        </p:txBody>
      </p:sp>
      <p:sp>
        <p:nvSpPr>
          <p:cNvPr id="16" name="文本框 15"/>
          <p:cNvSpPr txBox="1"/>
          <p:nvPr/>
        </p:nvSpPr>
        <p:spPr>
          <a:xfrm>
            <a:off x="4949952" y="770062"/>
            <a:ext cx="2526792" cy="461665"/>
          </a:xfrm>
          <a:prstGeom prst="rect">
            <a:avLst/>
          </a:prstGeom>
          <a:noFill/>
          <a:ln>
            <a:solidFill>
              <a:srgbClr val="FF0000"/>
            </a:solidFill>
          </a:ln>
        </p:spPr>
        <p:txBody>
          <a:bodyPr wrap="square" rtlCol="0">
            <a:spAutoFit/>
          </a:bodyPr>
          <a:lstStyle/>
          <a:p>
            <a:r>
              <a:rPr kumimoji="1" lang="zh-CN" altLang="en-US" sz="2400" dirty="0">
                <a:latin typeface="Microsoft YaHei" charset="-122"/>
                <a:ea typeface="Microsoft YaHei" charset="-122"/>
                <a:cs typeface="Microsoft YaHei" charset="-122"/>
              </a:rPr>
              <a:t>本地域名服务器</a:t>
            </a:r>
          </a:p>
        </p:txBody>
      </p:sp>
      <p:sp>
        <p:nvSpPr>
          <p:cNvPr id="17" name="文本框 16"/>
          <p:cNvSpPr txBox="1"/>
          <p:nvPr/>
        </p:nvSpPr>
        <p:spPr>
          <a:xfrm>
            <a:off x="4949952" y="1511608"/>
            <a:ext cx="2255520" cy="461665"/>
          </a:xfrm>
          <a:prstGeom prst="rect">
            <a:avLst/>
          </a:prstGeom>
          <a:noFill/>
          <a:ln>
            <a:solidFill>
              <a:srgbClr val="FF0000"/>
            </a:solidFill>
          </a:ln>
        </p:spPr>
        <p:txBody>
          <a:bodyPr wrap="square" rtlCol="0">
            <a:spAutoFit/>
          </a:bodyPr>
          <a:lstStyle/>
          <a:p>
            <a:r>
              <a:rPr kumimoji="1" lang="zh-CN" altLang="en-US" sz="2400" dirty="0">
                <a:latin typeface="Microsoft YaHei" charset="-122"/>
                <a:ea typeface="Microsoft YaHei" charset="-122"/>
                <a:cs typeface="Microsoft YaHei" charset="-122"/>
              </a:rPr>
              <a:t>根域名服务器</a:t>
            </a:r>
          </a:p>
        </p:txBody>
      </p:sp>
      <p:cxnSp>
        <p:nvCxnSpPr>
          <p:cNvPr id="6" name="直线箭头连接符 5"/>
          <p:cNvCxnSpPr>
            <a:stCxn id="4" idx="2"/>
          </p:cNvCxnSpPr>
          <p:nvPr/>
        </p:nvCxnSpPr>
        <p:spPr>
          <a:xfrm>
            <a:off x="6077712" y="479953"/>
            <a:ext cx="0" cy="290109"/>
          </a:xfrm>
          <a:prstGeom prst="straightConnector1">
            <a:avLst/>
          </a:prstGeom>
          <a:ln w="5715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9" name="直线箭头连接符 18"/>
          <p:cNvCxnSpPr/>
          <p:nvPr/>
        </p:nvCxnSpPr>
        <p:spPr>
          <a:xfrm>
            <a:off x="6047232" y="1217569"/>
            <a:ext cx="0" cy="290109"/>
          </a:xfrm>
          <a:prstGeom prst="straightConnector1">
            <a:avLst/>
          </a:prstGeom>
          <a:ln w="5715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4" name="直线箭头连接符 23"/>
          <p:cNvCxnSpPr>
            <a:stCxn id="17" idx="2"/>
          </p:cNvCxnSpPr>
          <p:nvPr/>
        </p:nvCxnSpPr>
        <p:spPr>
          <a:xfrm flipH="1">
            <a:off x="3822192" y="1973273"/>
            <a:ext cx="2255520" cy="819384"/>
          </a:xfrm>
          <a:prstGeom prst="straightConnector1">
            <a:avLst/>
          </a:prstGeom>
          <a:ln w="5715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37" name="直线箭头连接符 36"/>
          <p:cNvCxnSpPr>
            <a:stCxn id="17" idx="2"/>
          </p:cNvCxnSpPr>
          <p:nvPr/>
        </p:nvCxnSpPr>
        <p:spPr>
          <a:xfrm>
            <a:off x="6077712" y="1973273"/>
            <a:ext cx="352107" cy="822237"/>
          </a:xfrm>
          <a:prstGeom prst="straightConnector1">
            <a:avLst/>
          </a:prstGeom>
          <a:ln w="5715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40" name="直线箭头连接符 39"/>
          <p:cNvCxnSpPr>
            <a:stCxn id="17" idx="2"/>
          </p:cNvCxnSpPr>
          <p:nvPr/>
        </p:nvCxnSpPr>
        <p:spPr>
          <a:xfrm>
            <a:off x="6077712" y="1973273"/>
            <a:ext cx="3260629" cy="819384"/>
          </a:xfrm>
          <a:prstGeom prst="straightConnector1">
            <a:avLst/>
          </a:prstGeom>
          <a:ln w="57150">
            <a:solidFill>
              <a:schemeClr val="tx1"/>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423116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 name="直线连接符 2"/>
          <p:cNvCxnSpPr/>
          <p:nvPr/>
        </p:nvCxnSpPr>
        <p:spPr>
          <a:xfrm>
            <a:off x="-542544" y="2071370"/>
            <a:ext cx="13716000" cy="0"/>
          </a:xfrm>
          <a:prstGeom prst="line">
            <a:avLst/>
          </a:prstGeom>
        </p:spPr>
        <p:style>
          <a:lnRef idx="1">
            <a:schemeClr val="dk1"/>
          </a:lnRef>
          <a:fillRef idx="0">
            <a:schemeClr val="dk1"/>
          </a:fillRef>
          <a:effectRef idx="0">
            <a:schemeClr val="dk1"/>
          </a:effectRef>
          <a:fontRef idx="minor">
            <a:schemeClr val="tx1"/>
          </a:fontRef>
        </p:style>
      </p:cxnSp>
      <p:sp>
        <p:nvSpPr>
          <p:cNvPr id="4" name="文本框 3"/>
          <p:cNvSpPr txBox="1"/>
          <p:nvPr/>
        </p:nvSpPr>
        <p:spPr>
          <a:xfrm>
            <a:off x="4440936" y="18288"/>
            <a:ext cx="3273552" cy="461665"/>
          </a:xfrm>
          <a:prstGeom prst="rect">
            <a:avLst/>
          </a:prstGeom>
          <a:noFill/>
        </p:spPr>
        <p:txBody>
          <a:bodyPr wrap="square" rtlCol="0">
            <a:spAutoFit/>
          </a:bodyPr>
          <a:lstStyle/>
          <a:p>
            <a:r>
              <a:rPr kumimoji="1" lang="en-US" altLang="zh-CN" sz="2400" dirty="0" err="1">
                <a:latin typeface="Microsoft YaHei" charset="-122"/>
                <a:ea typeface="Microsoft YaHei" charset="-122"/>
                <a:cs typeface="Microsoft YaHei" charset="-122"/>
              </a:rPr>
              <a:t>www.tsinghua.edu.cn</a:t>
            </a:r>
            <a:endParaRPr kumimoji="1" lang="zh-CN" altLang="en-US" sz="2400" dirty="0">
              <a:latin typeface="Microsoft YaHei" charset="-122"/>
              <a:ea typeface="Microsoft YaHei" charset="-122"/>
              <a:cs typeface="Microsoft YaHei" charset="-122"/>
            </a:endParaRPr>
          </a:p>
        </p:txBody>
      </p:sp>
      <p:sp>
        <p:nvSpPr>
          <p:cNvPr id="11" name="文本框 10"/>
          <p:cNvSpPr txBox="1"/>
          <p:nvPr/>
        </p:nvSpPr>
        <p:spPr>
          <a:xfrm>
            <a:off x="0" y="1607366"/>
            <a:ext cx="3273552"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根域名服务器</a:t>
            </a:r>
          </a:p>
        </p:txBody>
      </p:sp>
      <p:sp>
        <p:nvSpPr>
          <p:cNvPr id="12" name="文本框 11"/>
          <p:cNvSpPr txBox="1"/>
          <p:nvPr/>
        </p:nvSpPr>
        <p:spPr>
          <a:xfrm>
            <a:off x="0" y="2820469"/>
            <a:ext cx="3273552"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顶级域名服务器</a:t>
            </a:r>
          </a:p>
        </p:txBody>
      </p:sp>
      <p:sp>
        <p:nvSpPr>
          <p:cNvPr id="16" name="文本框 15"/>
          <p:cNvSpPr txBox="1"/>
          <p:nvPr/>
        </p:nvSpPr>
        <p:spPr>
          <a:xfrm>
            <a:off x="4949952" y="770062"/>
            <a:ext cx="2526792" cy="461665"/>
          </a:xfrm>
          <a:prstGeom prst="rect">
            <a:avLst/>
          </a:prstGeom>
          <a:noFill/>
          <a:ln>
            <a:solidFill>
              <a:srgbClr val="FF0000"/>
            </a:solidFill>
          </a:ln>
        </p:spPr>
        <p:txBody>
          <a:bodyPr wrap="square" rtlCol="0">
            <a:spAutoFit/>
          </a:bodyPr>
          <a:lstStyle/>
          <a:p>
            <a:r>
              <a:rPr kumimoji="1" lang="zh-CN" altLang="en-US" sz="2400" dirty="0">
                <a:latin typeface="Microsoft YaHei" charset="-122"/>
                <a:ea typeface="Microsoft YaHei" charset="-122"/>
                <a:cs typeface="Microsoft YaHei" charset="-122"/>
              </a:rPr>
              <a:t>本地域名服务器</a:t>
            </a:r>
          </a:p>
        </p:txBody>
      </p:sp>
      <p:sp>
        <p:nvSpPr>
          <p:cNvPr id="17" name="文本框 16"/>
          <p:cNvSpPr txBox="1"/>
          <p:nvPr/>
        </p:nvSpPr>
        <p:spPr>
          <a:xfrm>
            <a:off x="4949952" y="1511608"/>
            <a:ext cx="2255520" cy="461665"/>
          </a:xfrm>
          <a:prstGeom prst="rect">
            <a:avLst/>
          </a:prstGeom>
          <a:noFill/>
          <a:ln>
            <a:solidFill>
              <a:srgbClr val="FF0000"/>
            </a:solidFill>
          </a:ln>
        </p:spPr>
        <p:txBody>
          <a:bodyPr wrap="square" rtlCol="0">
            <a:spAutoFit/>
          </a:bodyPr>
          <a:lstStyle/>
          <a:p>
            <a:r>
              <a:rPr kumimoji="1" lang="zh-CN" altLang="en-US" sz="2400" dirty="0">
                <a:latin typeface="Microsoft YaHei" charset="-122"/>
                <a:ea typeface="Microsoft YaHei" charset="-122"/>
                <a:cs typeface="Microsoft YaHei" charset="-122"/>
              </a:rPr>
              <a:t>根域名服务器</a:t>
            </a:r>
          </a:p>
        </p:txBody>
      </p:sp>
      <p:cxnSp>
        <p:nvCxnSpPr>
          <p:cNvPr id="6" name="直线箭头连接符 5"/>
          <p:cNvCxnSpPr>
            <a:stCxn id="4" idx="2"/>
          </p:cNvCxnSpPr>
          <p:nvPr/>
        </p:nvCxnSpPr>
        <p:spPr>
          <a:xfrm>
            <a:off x="6077712" y="479953"/>
            <a:ext cx="0" cy="290109"/>
          </a:xfrm>
          <a:prstGeom prst="straightConnector1">
            <a:avLst/>
          </a:prstGeom>
          <a:ln w="5715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9" name="直线箭头连接符 18"/>
          <p:cNvCxnSpPr/>
          <p:nvPr/>
        </p:nvCxnSpPr>
        <p:spPr>
          <a:xfrm>
            <a:off x="6047232" y="1217569"/>
            <a:ext cx="0" cy="290109"/>
          </a:xfrm>
          <a:prstGeom prst="straightConnector1">
            <a:avLst/>
          </a:prstGeom>
          <a:ln w="57150">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1" name="文本框 20"/>
          <p:cNvSpPr txBox="1"/>
          <p:nvPr/>
        </p:nvSpPr>
        <p:spPr>
          <a:xfrm>
            <a:off x="2694432" y="2792657"/>
            <a:ext cx="2255520" cy="400110"/>
          </a:xfrm>
          <a:prstGeom prst="rect">
            <a:avLst/>
          </a:prstGeom>
          <a:noFill/>
          <a:ln>
            <a:solidFill>
              <a:srgbClr val="FF0000"/>
            </a:solidFill>
          </a:ln>
        </p:spPr>
        <p:txBody>
          <a:bodyPr wrap="square" rtlCol="0">
            <a:spAutoFit/>
          </a:bodyPr>
          <a:lstStyle/>
          <a:p>
            <a:r>
              <a:rPr kumimoji="1" lang="en-US" altLang="zh-CN" sz="2000">
                <a:latin typeface="Microsoft YaHei" charset="-122"/>
                <a:ea typeface="Microsoft YaHei" charset="-122"/>
                <a:cs typeface="Microsoft YaHei" charset="-122"/>
              </a:rPr>
              <a:t>cn</a:t>
            </a:r>
            <a:r>
              <a:rPr kumimoji="1" lang="zh-CN" altLang="en-US" sz="2000" dirty="0">
                <a:latin typeface="Microsoft YaHei" charset="-122"/>
                <a:ea typeface="Microsoft YaHei" charset="-122"/>
                <a:cs typeface="Microsoft YaHei" charset="-122"/>
              </a:rPr>
              <a:t>顶级域名服务器</a:t>
            </a:r>
          </a:p>
        </p:txBody>
      </p:sp>
      <p:sp>
        <p:nvSpPr>
          <p:cNvPr id="22" name="文本框 21"/>
          <p:cNvSpPr txBox="1"/>
          <p:nvPr/>
        </p:nvSpPr>
        <p:spPr>
          <a:xfrm>
            <a:off x="5233542" y="2795510"/>
            <a:ext cx="2392554" cy="397257"/>
          </a:xfrm>
          <a:prstGeom prst="rect">
            <a:avLst/>
          </a:prstGeom>
          <a:noFill/>
          <a:ln>
            <a:solidFill>
              <a:srgbClr val="FF0000"/>
            </a:solidFill>
          </a:ln>
        </p:spPr>
        <p:txBody>
          <a:bodyPr wrap="square" rtlCol="0">
            <a:spAutoFit/>
          </a:bodyPr>
          <a:lstStyle/>
          <a:p>
            <a:r>
              <a:rPr kumimoji="1" lang="en-US" altLang="zh-CN" sz="2000">
                <a:latin typeface="Microsoft YaHei" charset="-122"/>
                <a:ea typeface="Microsoft YaHei" charset="-122"/>
                <a:cs typeface="Microsoft YaHei" charset="-122"/>
              </a:rPr>
              <a:t>org</a:t>
            </a:r>
            <a:r>
              <a:rPr kumimoji="1" lang="zh-CN" altLang="en-US" sz="2000" dirty="0">
                <a:latin typeface="Microsoft YaHei" charset="-122"/>
                <a:ea typeface="Microsoft YaHei" charset="-122"/>
                <a:cs typeface="Microsoft YaHei" charset="-122"/>
              </a:rPr>
              <a:t>顶级域名服务器</a:t>
            </a:r>
          </a:p>
        </p:txBody>
      </p:sp>
      <p:sp>
        <p:nvSpPr>
          <p:cNvPr id="23" name="文本框 22"/>
          <p:cNvSpPr txBox="1"/>
          <p:nvPr/>
        </p:nvSpPr>
        <p:spPr>
          <a:xfrm>
            <a:off x="8087930" y="2792657"/>
            <a:ext cx="2500821" cy="400110"/>
          </a:xfrm>
          <a:prstGeom prst="rect">
            <a:avLst/>
          </a:prstGeom>
          <a:noFill/>
          <a:ln>
            <a:solidFill>
              <a:srgbClr val="FF0000"/>
            </a:solidFill>
          </a:ln>
        </p:spPr>
        <p:txBody>
          <a:bodyPr wrap="square" rtlCol="0">
            <a:spAutoFit/>
          </a:bodyPr>
          <a:lstStyle/>
          <a:p>
            <a:r>
              <a:rPr kumimoji="1" lang="en-US" altLang="zh-CN" sz="2000" dirty="0">
                <a:latin typeface="Microsoft YaHei" charset="-122"/>
                <a:ea typeface="Microsoft YaHei" charset="-122"/>
                <a:cs typeface="Microsoft YaHei" charset="-122"/>
              </a:rPr>
              <a:t>com</a:t>
            </a:r>
            <a:r>
              <a:rPr kumimoji="1" lang="zh-CN" altLang="en-US" sz="2000" dirty="0">
                <a:latin typeface="Microsoft YaHei" charset="-122"/>
                <a:ea typeface="Microsoft YaHei" charset="-122"/>
                <a:cs typeface="Microsoft YaHei" charset="-122"/>
              </a:rPr>
              <a:t>顶级域名服务器</a:t>
            </a:r>
          </a:p>
        </p:txBody>
      </p:sp>
      <p:cxnSp>
        <p:nvCxnSpPr>
          <p:cNvPr id="24" name="直线箭头连接符 23"/>
          <p:cNvCxnSpPr>
            <a:stCxn id="17" idx="2"/>
            <a:endCxn id="21" idx="0"/>
          </p:cNvCxnSpPr>
          <p:nvPr/>
        </p:nvCxnSpPr>
        <p:spPr>
          <a:xfrm flipH="1">
            <a:off x="3822192" y="1973273"/>
            <a:ext cx="2255520" cy="819384"/>
          </a:xfrm>
          <a:prstGeom prst="straightConnector1">
            <a:avLst/>
          </a:prstGeom>
          <a:ln w="5715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37" name="直线箭头连接符 36"/>
          <p:cNvCxnSpPr>
            <a:stCxn id="17" idx="2"/>
            <a:endCxn id="22" idx="0"/>
          </p:cNvCxnSpPr>
          <p:nvPr/>
        </p:nvCxnSpPr>
        <p:spPr>
          <a:xfrm>
            <a:off x="6077712" y="1973273"/>
            <a:ext cx="352107" cy="822237"/>
          </a:xfrm>
          <a:prstGeom prst="straightConnector1">
            <a:avLst/>
          </a:prstGeom>
          <a:ln w="5715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40" name="直线箭头连接符 39"/>
          <p:cNvCxnSpPr>
            <a:stCxn id="17" idx="2"/>
            <a:endCxn id="23" idx="0"/>
          </p:cNvCxnSpPr>
          <p:nvPr/>
        </p:nvCxnSpPr>
        <p:spPr>
          <a:xfrm>
            <a:off x="6077712" y="1973273"/>
            <a:ext cx="3260629" cy="819384"/>
          </a:xfrm>
          <a:prstGeom prst="straightConnector1">
            <a:avLst/>
          </a:prstGeom>
          <a:ln w="5715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30" name="直线连接符 29"/>
          <p:cNvCxnSpPr/>
          <p:nvPr/>
        </p:nvCxnSpPr>
        <p:spPr>
          <a:xfrm>
            <a:off x="-542544" y="3284474"/>
            <a:ext cx="137160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797093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 name="直线连接符 2"/>
          <p:cNvCxnSpPr/>
          <p:nvPr/>
        </p:nvCxnSpPr>
        <p:spPr>
          <a:xfrm>
            <a:off x="-542544" y="2071370"/>
            <a:ext cx="13716000" cy="0"/>
          </a:xfrm>
          <a:prstGeom prst="line">
            <a:avLst/>
          </a:prstGeom>
        </p:spPr>
        <p:style>
          <a:lnRef idx="1">
            <a:schemeClr val="dk1"/>
          </a:lnRef>
          <a:fillRef idx="0">
            <a:schemeClr val="dk1"/>
          </a:fillRef>
          <a:effectRef idx="0">
            <a:schemeClr val="dk1"/>
          </a:effectRef>
          <a:fontRef idx="minor">
            <a:schemeClr val="tx1"/>
          </a:fontRef>
        </p:style>
      </p:cxnSp>
      <p:cxnSp>
        <p:nvCxnSpPr>
          <p:cNvPr id="7" name="直线连接符 6"/>
          <p:cNvCxnSpPr/>
          <p:nvPr/>
        </p:nvCxnSpPr>
        <p:spPr>
          <a:xfrm>
            <a:off x="-542544" y="3284474"/>
            <a:ext cx="13716000" cy="0"/>
          </a:xfrm>
          <a:prstGeom prst="line">
            <a:avLst/>
          </a:prstGeom>
        </p:spPr>
        <p:style>
          <a:lnRef idx="1">
            <a:schemeClr val="dk1"/>
          </a:lnRef>
          <a:fillRef idx="0">
            <a:schemeClr val="dk1"/>
          </a:fillRef>
          <a:effectRef idx="0">
            <a:schemeClr val="dk1"/>
          </a:effectRef>
          <a:fontRef idx="minor">
            <a:schemeClr val="tx1"/>
          </a:fontRef>
        </p:style>
      </p:cxnSp>
      <p:sp>
        <p:nvSpPr>
          <p:cNvPr id="4" name="文本框 3"/>
          <p:cNvSpPr txBox="1"/>
          <p:nvPr/>
        </p:nvSpPr>
        <p:spPr>
          <a:xfrm>
            <a:off x="4440936" y="18288"/>
            <a:ext cx="3273552" cy="461665"/>
          </a:xfrm>
          <a:prstGeom prst="rect">
            <a:avLst/>
          </a:prstGeom>
          <a:noFill/>
        </p:spPr>
        <p:txBody>
          <a:bodyPr wrap="square" rtlCol="0">
            <a:spAutoFit/>
          </a:bodyPr>
          <a:lstStyle/>
          <a:p>
            <a:r>
              <a:rPr kumimoji="1" lang="en-US" altLang="zh-CN" sz="2400" dirty="0" err="1">
                <a:latin typeface="Microsoft YaHei" charset="-122"/>
                <a:ea typeface="Microsoft YaHei" charset="-122"/>
                <a:cs typeface="Microsoft YaHei" charset="-122"/>
              </a:rPr>
              <a:t>www.tsinghua.edu.cn</a:t>
            </a:r>
            <a:endParaRPr kumimoji="1" lang="zh-CN" altLang="en-US" sz="2400" dirty="0">
              <a:latin typeface="Microsoft YaHei" charset="-122"/>
              <a:ea typeface="Microsoft YaHei" charset="-122"/>
              <a:cs typeface="Microsoft YaHei" charset="-122"/>
            </a:endParaRPr>
          </a:p>
        </p:txBody>
      </p:sp>
      <p:sp>
        <p:nvSpPr>
          <p:cNvPr id="11" name="文本框 10"/>
          <p:cNvSpPr txBox="1"/>
          <p:nvPr/>
        </p:nvSpPr>
        <p:spPr>
          <a:xfrm>
            <a:off x="0" y="1607366"/>
            <a:ext cx="3273552"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根域名服务器</a:t>
            </a:r>
          </a:p>
        </p:txBody>
      </p:sp>
      <p:sp>
        <p:nvSpPr>
          <p:cNvPr id="12" name="文本框 11"/>
          <p:cNvSpPr txBox="1"/>
          <p:nvPr/>
        </p:nvSpPr>
        <p:spPr>
          <a:xfrm>
            <a:off x="0" y="2820469"/>
            <a:ext cx="3273552"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顶级域名服务器</a:t>
            </a:r>
          </a:p>
        </p:txBody>
      </p:sp>
      <p:sp>
        <p:nvSpPr>
          <p:cNvPr id="14" name="文本框 13"/>
          <p:cNvSpPr txBox="1"/>
          <p:nvPr/>
        </p:nvSpPr>
        <p:spPr>
          <a:xfrm>
            <a:off x="0" y="4015284"/>
            <a:ext cx="3273552"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中间域名服务器</a:t>
            </a:r>
          </a:p>
        </p:txBody>
      </p:sp>
      <p:sp>
        <p:nvSpPr>
          <p:cNvPr id="16" name="文本框 15"/>
          <p:cNvSpPr txBox="1"/>
          <p:nvPr/>
        </p:nvSpPr>
        <p:spPr>
          <a:xfrm>
            <a:off x="4949952" y="770062"/>
            <a:ext cx="2526792" cy="461665"/>
          </a:xfrm>
          <a:prstGeom prst="rect">
            <a:avLst/>
          </a:prstGeom>
          <a:noFill/>
          <a:ln>
            <a:solidFill>
              <a:srgbClr val="FF0000"/>
            </a:solidFill>
          </a:ln>
        </p:spPr>
        <p:txBody>
          <a:bodyPr wrap="square" rtlCol="0">
            <a:spAutoFit/>
          </a:bodyPr>
          <a:lstStyle/>
          <a:p>
            <a:r>
              <a:rPr kumimoji="1" lang="zh-CN" altLang="en-US" sz="2400" dirty="0">
                <a:latin typeface="Microsoft YaHei" charset="-122"/>
                <a:ea typeface="Microsoft YaHei" charset="-122"/>
                <a:cs typeface="Microsoft YaHei" charset="-122"/>
              </a:rPr>
              <a:t>本地域名服务器</a:t>
            </a:r>
          </a:p>
        </p:txBody>
      </p:sp>
      <p:sp>
        <p:nvSpPr>
          <p:cNvPr id="17" name="文本框 16"/>
          <p:cNvSpPr txBox="1"/>
          <p:nvPr/>
        </p:nvSpPr>
        <p:spPr>
          <a:xfrm>
            <a:off x="4949952" y="1511608"/>
            <a:ext cx="2255520" cy="461665"/>
          </a:xfrm>
          <a:prstGeom prst="rect">
            <a:avLst/>
          </a:prstGeom>
          <a:noFill/>
          <a:ln>
            <a:solidFill>
              <a:srgbClr val="FF0000"/>
            </a:solidFill>
          </a:ln>
        </p:spPr>
        <p:txBody>
          <a:bodyPr wrap="square" rtlCol="0">
            <a:spAutoFit/>
          </a:bodyPr>
          <a:lstStyle/>
          <a:p>
            <a:r>
              <a:rPr kumimoji="1" lang="zh-CN" altLang="en-US" sz="2400" dirty="0">
                <a:latin typeface="Microsoft YaHei" charset="-122"/>
                <a:ea typeface="Microsoft YaHei" charset="-122"/>
                <a:cs typeface="Microsoft YaHei" charset="-122"/>
              </a:rPr>
              <a:t>根域名服务器</a:t>
            </a:r>
          </a:p>
        </p:txBody>
      </p:sp>
      <p:cxnSp>
        <p:nvCxnSpPr>
          <p:cNvPr id="6" name="直线箭头连接符 5"/>
          <p:cNvCxnSpPr>
            <a:stCxn id="4" idx="2"/>
          </p:cNvCxnSpPr>
          <p:nvPr/>
        </p:nvCxnSpPr>
        <p:spPr>
          <a:xfrm>
            <a:off x="6077712" y="479953"/>
            <a:ext cx="0" cy="290109"/>
          </a:xfrm>
          <a:prstGeom prst="straightConnector1">
            <a:avLst/>
          </a:prstGeom>
          <a:ln w="5715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9" name="直线箭头连接符 18"/>
          <p:cNvCxnSpPr/>
          <p:nvPr/>
        </p:nvCxnSpPr>
        <p:spPr>
          <a:xfrm>
            <a:off x="6047232" y="1217569"/>
            <a:ext cx="0" cy="290109"/>
          </a:xfrm>
          <a:prstGeom prst="straightConnector1">
            <a:avLst/>
          </a:prstGeom>
          <a:ln w="57150">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1" name="文本框 20"/>
          <p:cNvSpPr txBox="1"/>
          <p:nvPr/>
        </p:nvSpPr>
        <p:spPr>
          <a:xfrm>
            <a:off x="2694432" y="2792657"/>
            <a:ext cx="2255520" cy="400110"/>
          </a:xfrm>
          <a:prstGeom prst="rect">
            <a:avLst/>
          </a:prstGeom>
          <a:noFill/>
          <a:ln>
            <a:solidFill>
              <a:srgbClr val="FF0000"/>
            </a:solidFill>
          </a:ln>
        </p:spPr>
        <p:txBody>
          <a:bodyPr wrap="square" rtlCol="0">
            <a:spAutoFit/>
          </a:bodyPr>
          <a:lstStyle/>
          <a:p>
            <a:r>
              <a:rPr kumimoji="1" lang="en-US" altLang="zh-CN" sz="2000">
                <a:latin typeface="Microsoft YaHei" charset="-122"/>
                <a:ea typeface="Microsoft YaHei" charset="-122"/>
                <a:cs typeface="Microsoft YaHei" charset="-122"/>
              </a:rPr>
              <a:t>cn</a:t>
            </a:r>
            <a:r>
              <a:rPr kumimoji="1" lang="zh-CN" altLang="en-US" sz="2000" dirty="0">
                <a:latin typeface="Microsoft YaHei" charset="-122"/>
                <a:ea typeface="Microsoft YaHei" charset="-122"/>
                <a:cs typeface="Microsoft YaHei" charset="-122"/>
              </a:rPr>
              <a:t>顶级域名服务器</a:t>
            </a:r>
          </a:p>
        </p:txBody>
      </p:sp>
      <p:sp>
        <p:nvSpPr>
          <p:cNvPr id="22" name="文本框 21"/>
          <p:cNvSpPr txBox="1"/>
          <p:nvPr/>
        </p:nvSpPr>
        <p:spPr>
          <a:xfrm>
            <a:off x="5233542" y="2795510"/>
            <a:ext cx="2392554" cy="397257"/>
          </a:xfrm>
          <a:prstGeom prst="rect">
            <a:avLst/>
          </a:prstGeom>
          <a:noFill/>
          <a:ln>
            <a:solidFill>
              <a:srgbClr val="FF0000"/>
            </a:solidFill>
          </a:ln>
        </p:spPr>
        <p:txBody>
          <a:bodyPr wrap="square" rtlCol="0">
            <a:spAutoFit/>
          </a:bodyPr>
          <a:lstStyle/>
          <a:p>
            <a:r>
              <a:rPr kumimoji="1" lang="en-US" altLang="zh-CN" sz="2000">
                <a:latin typeface="Microsoft YaHei" charset="-122"/>
                <a:ea typeface="Microsoft YaHei" charset="-122"/>
                <a:cs typeface="Microsoft YaHei" charset="-122"/>
              </a:rPr>
              <a:t>org</a:t>
            </a:r>
            <a:r>
              <a:rPr kumimoji="1" lang="zh-CN" altLang="en-US" sz="2000" dirty="0">
                <a:latin typeface="Microsoft YaHei" charset="-122"/>
                <a:ea typeface="Microsoft YaHei" charset="-122"/>
                <a:cs typeface="Microsoft YaHei" charset="-122"/>
              </a:rPr>
              <a:t>顶级域名服务器</a:t>
            </a:r>
          </a:p>
        </p:txBody>
      </p:sp>
      <p:sp>
        <p:nvSpPr>
          <p:cNvPr id="23" name="文本框 22"/>
          <p:cNvSpPr txBox="1"/>
          <p:nvPr/>
        </p:nvSpPr>
        <p:spPr>
          <a:xfrm>
            <a:off x="8087930" y="2792657"/>
            <a:ext cx="2500821" cy="400110"/>
          </a:xfrm>
          <a:prstGeom prst="rect">
            <a:avLst/>
          </a:prstGeom>
          <a:noFill/>
          <a:ln>
            <a:solidFill>
              <a:srgbClr val="FF0000"/>
            </a:solidFill>
          </a:ln>
        </p:spPr>
        <p:txBody>
          <a:bodyPr wrap="square" rtlCol="0">
            <a:spAutoFit/>
          </a:bodyPr>
          <a:lstStyle/>
          <a:p>
            <a:r>
              <a:rPr kumimoji="1" lang="en-US" altLang="zh-CN" sz="2000" dirty="0">
                <a:latin typeface="Microsoft YaHei" charset="-122"/>
                <a:ea typeface="Microsoft YaHei" charset="-122"/>
                <a:cs typeface="Microsoft YaHei" charset="-122"/>
              </a:rPr>
              <a:t>com</a:t>
            </a:r>
            <a:r>
              <a:rPr kumimoji="1" lang="zh-CN" altLang="en-US" sz="2000" dirty="0">
                <a:latin typeface="Microsoft YaHei" charset="-122"/>
                <a:ea typeface="Microsoft YaHei" charset="-122"/>
                <a:cs typeface="Microsoft YaHei" charset="-122"/>
              </a:rPr>
              <a:t>顶级域名服务器</a:t>
            </a:r>
          </a:p>
        </p:txBody>
      </p:sp>
      <p:cxnSp>
        <p:nvCxnSpPr>
          <p:cNvPr id="24" name="直线箭头连接符 23"/>
          <p:cNvCxnSpPr>
            <a:stCxn id="17" idx="2"/>
            <a:endCxn id="21" idx="0"/>
          </p:cNvCxnSpPr>
          <p:nvPr/>
        </p:nvCxnSpPr>
        <p:spPr>
          <a:xfrm flipH="1">
            <a:off x="3822192" y="1973273"/>
            <a:ext cx="2255520" cy="819384"/>
          </a:xfrm>
          <a:prstGeom prst="straightConnector1">
            <a:avLst/>
          </a:prstGeom>
          <a:ln w="57150">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7" name="文本框 26"/>
          <p:cNvSpPr txBox="1"/>
          <p:nvPr/>
        </p:nvSpPr>
        <p:spPr>
          <a:xfrm>
            <a:off x="2688336" y="4046061"/>
            <a:ext cx="1127760" cy="400110"/>
          </a:xfrm>
          <a:prstGeom prst="rect">
            <a:avLst/>
          </a:prstGeom>
          <a:noFill/>
          <a:ln>
            <a:solidFill>
              <a:srgbClr val="FF0000"/>
            </a:solidFill>
          </a:ln>
        </p:spPr>
        <p:txBody>
          <a:bodyPr wrap="square" rtlCol="0">
            <a:spAutoFit/>
          </a:bodyPr>
          <a:lstStyle/>
          <a:p>
            <a:r>
              <a:rPr kumimoji="1" lang="en-US" altLang="zh-CN" sz="2000">
                <a:latin typeface="Microsoft YaHei" charset="-122"/>
                <a:ea typeface="Microsoft YaHei" charset="-122"/>
                <a:cs typeface="Microsoft YaHei" charset="-122"/>
              </a:rPr>
              <a:t>edu.cn</a:t>
            </a:r>
            <a:endParaRPr kumimoji="1" lang="zh-CN" altLang="en-US" sz="2000" dirty="0">
              <a:latin typeface="Microsoft YaHei" charset="-122"/>
              <a:ea typeface="Microsoft YaHei" charset="-122"/>
              <a:cs typeface="Microsoft YaHei" charset="-122"/>
            </a:endParaRPr>
          </a:p>
        </p:txBody>
      </p:sp>
      <p:sp>
        <p:nvSpPr>
          <p:cNvPr id="28" name="文本框 27"/>
          <p:cNvSpPr txBox="1"/>
          <p:nvPr/>
        </p:nvSpPr>
        <p:spPr>
          <a:xfrm>
            <a:off x="4105782" y="4044676"/>
            <a:ext cx="1127760" cy="400110"/>
          </a:xfrm>
          <a:prstGeom prst="rect">
            <a:avLst/>
          </a:prstGeom>
          <a:noFill/>
          <a:ln>
            <a:solidFill>
              <a:srgbClr val="FF0000"/>
            </a:solidFill>
          </a:ln>
        </p:spPr>
        <p:txBody>
          <a:bodyPr wrap="square" rtlCol="0">
            <a:spAutoFit/>
          </a:bodyPr>
          <a:lstStyle/>
          <a:p>
            <a:r>
              <a:rPr kumimoji="1" lang="en-US" altLang="zh-CN" sz="2000">
                <a:latin typeface="Microsoft YaHei" charset="-122"/>
                <a:ea typeface="Microsoft YaHei" charset="-122"/>
                <a:cs typeface="Microsoft YaHei" charset="-122"/>
              </a:rPr>
              <a:t>gov.cn</a:t>
            </a:r>
            <a:endParaRPr kumimoji="1" lang="zh-CN" altLang="en-US" sz="2000" dirty="0">
              <a:latin typeface="Microsoft YaHei" charset="-122"/>
              <a:ea typeface="Microsoft YaHei" charset="-122"/>
              <a:cs typeface="Microsoft YaHei" charset="-122"/>
            </a:endParaRPr>
          </a:p>
        </p:txBody>
      </p:sp>
      <p:cxnSp>
        <p:nvCxnSpPr>
          <p:cNvPr id="29" name="直线箭头连接符 28"/>
          <p:cNvCxnSpPr>
            <a:stCxn id="21" idx="2"/>
          </p:cNvCxnSpPr>
          <p:nvPr/>
        </p:nvCxnSpPr>
        <p:spPr>
          <a:xfrm flipH="1">
            <a:off x="3252216" y="3192767"/>
            <a:ext cx="569976" cy="812993"/>
          </a:xfrm>
          <a:prstGeom prst="straightConnector1">
            <a:avLst/>
          </a:prstGeom>
          <a:ln w="5715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34" name="直线箭头连接符 33"/>
          <p:cNvCxnSpPr>
            <a:stCxn id="21" idx="2"/>
            <a:endCxn id="28" idx="0"/>
          </p:cNvCxnSpPr>
          <p:nvPr/>
        </p:nvCxnSpPr>
        <p:spPr>
          <a:xfrm>
            <a:off x="3822192" y="3192767"/>
            <a:ext cx="847470" cy="851909"/>
          </a:xfrm>
          <a:prstGeom prst="straightConnector1">
            <a:avLst/>
          </a:prstGeom>
          <a:ln w="5715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37" name="直线箭头连接符 36"/>
          <p:cNvCxnSpPr>
            <a:stCxn id="17" idx="2"/>
            <a:endCxn id="22" idx="0"/>
          </p:cNvCxnSpPr>
          <p:nvPr/>
        </p:nvCxnSpPr>
        <p:spPr>
          <a:xfrm>
            <a:off x="6077712" y="1973273"/>
            <a:ext cx="352107" cy="822237"/>
          </a:xfrm>
          <a:prstGeom prst="straightConnector1">
            <a:avLst/>
          </a:prstGeom>
          <a:ln w="5715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40" name="直线箭头连接符 39"/>
          <p:cNvCxnSpPr>
            <a:stCxn id="17" idx="2"/>
            <a:endCxn id="23" idx="0"/>
          </p:cNvCxnSpPr>
          <p:nvPr/>
        </p:nvCxnSpPr>
        <p:spPr>
          <a:xfrm>
            <a:off x="6077712" y="1973273"/>
            <a:ext cx="3260629" cy="819384"/>
          </a:xfrm>
          <a:prstGeom prst="straightConnector1">
            <a:avLst/>
          </a:prstGeom>
          <a:ln w="5715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30" name="直线连接符 29"/>
          <p:cNvCxnSpPr/>
          <p:nvPr/>
        </p:nvCxnSpPr>
        <p:spPr>
          <a:xfrm>
            <a:off x="-542544" y="4479290"/>
            <a:ext cx="137160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344072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 name="直线连接符 2"/>
          <p:cNvCxnSpPr/>
          <p:nvPr/>
        </p:nvCxnSpPr>
        <p:spPr>
          <a:xfrm>
            <a:off x="-542544" y="2071370"/>
            <a:ext cx="13716000" cy="0"/>
          </a:xfrm>
          <a:prstGeom prst="line">
            <a:avLst/>
          </a:prstGeom>
        </p:spPr>
        <p:style>
          <a:lnRef idx="1">
            <a:schemeClr val="dk1"/>
          </a:lnRef>
          <a:fillRef idx="0">
            <a:schemeClr val="dk1"/>
          </a:fillRef>
          <a:effectRef idx="0">
            <a:schemeClr val="dk1"/>
          </a:effectRef>
          <a:fontRef idx="minor">
            <a:schemeClr val="tx1"/>
          </a:fontRef>
        </p:style>
      </p:cxnSp>
      <p:cxnSp>
        <p:nvCxnSpPr>
          <p:cNvPr id="7" name="直线连接符 6"/>
          <p:cNvCxnSpPr/>
          <p:nvPr/>
        </p:nvCxnSpPr>
        <p:spPr>
          <a:xfrm>
            <a:off x="-542544" y="3284474"/>
            <a:ext cx="13716000" cy="0"/>
          </a:xfrm>
          <a:prstGeom prst="line">
            <a:avLst/>
          </a:prstGeom>
        </p:spPr>
        <p:style>
          <a:lnRef idx="1">
            <a:schemeClr val="dk1"/>
          </a:lnRef>
          <a:fillRef idx="0">
            <a:schemeClr val="dk1"/>
          </a:fillRef>
          <a:effectRef idx="0">
            <a:schemeClr val="dk1"/>
          </a:effectRef>
          <a:fontRef idx="minor">
            <a:schemeClr val="tx1"/>
          </a:fontRef>
        </p:style>
      </p:cxnSp>
      <p:sp>
        <p:nvSpPr>
          <p:cNvPr id="4" name="文本框 3"/>
          <p:cNvSpPr txBox="1"/>
          <p:nvPr/>
        </p:nvSpPr>
        <p:spPr>
          <a:xfrm>
            <a:off x="4440936" y="18288"/>
            <a:ext cx="3273552" cy="461665"/>
          </a:xfrm>
          <a:prstGeom prst="rect">
            <a:avLst/>
          </a:prstGeom>
          <a:noFill/>
        </p:spPr>
        <p:txBody>
          <a:bodyPr wrap="square" rtlCol="0">
            <a:spAutoFit/>
          </a:bodyPr>
          <a:lstStyle/>
          <a:p>
            <a:r>
              <a:rPr kumimoji="1" lang="en-US" altLang="zh-CN" sz="2400" dirty="0" err="1">
                <a:latin typeface="Microsoft YaHei" charset="-122"/>
                <a:ea typeface="Microsoft YaHei" charset="-122"/>
                <a:cs typeface="Microsoft YaHei" charset="-122"/>
              </a:rPr>
              <a:t>www.tsinghua.edu.cn</a:t>
            </a:r>
            <a:endParaRPr kumimoji="1" lang="zh-CN" altLang="en-US" sz="2400" dirty="0">
              <a:latin typeface="Microsoft YaHei" charset="-122"/>
              <a:ea typeface="Microsoft YaHei" charset="-122"/>
              <a:cs typeface="Microsoft YaHei" charset="-122"/>
            </a:endParaRPr>
          </a:p>
        </p:txBody>
      </p:sp>
      <p:sp>
        <p:nvSpPr>
          <p:cNvPr id="11" name="文本框 10"/>
          <p:cNvSpPr txBox="1"/>
          <p:nvPr/>
        </p:nvSpPr>
        <p:spPr>
          <a:xfrm>
            <a:off x="0" y="1607366"/>
            <a:ext cx="3273552"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根域名服务器</a:t>
            </a:r>
          </a:p>
        </p:txBody>
      </p:sp>
      <p:sp>
        <p:nvSpPr>
          <p:cNvPr id="12" name="文本框 11"/>
          <p:cNvSpPr txBox="1"/>
          <p:nvPr/>
        </p:nvSpPr>
        <p:spPr>
          <a:xfrm>
            <a:off x="0" y="2820469"/>
            <a:ext cx="3273552"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顶级域名服务器</a:t>
            </a:r>
          </a:p>
        </p:txBody>
      </p:sp>
      <p:sp>
        <p:nvSpPr>
          <p:cNvPr id="14" name="文本框 13"/>
          <p:cNvSpPr txBox="1"/>
          <p:nvPr/>
        </p:nvSpPr>
        <p:spPr>
          <a:xfrm>
            <a:off x="0" y="4015284"/>
            <a:ext cx="3273552"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中间域名服务器</a:t>
            </a:r>
          </a:p>
        </p:txBody>
      </p:sp>
      <p:sp>
        <p:nvSpPr>
          <p:cNvPr id="16" name="文本框 15"/>
          <p:cNvSpPr txBox="1"/>
          <p:nvPr/>
        </p:nvSpPr>
        <p:spPr>
          <a:xfrm>
            <a:off x="4949952" y="770062"/>
            <a:ext cx="2526792" cy="461665"/>
          </a:xfrm>
          <a:prstGeom prst="rect">
            <a:avLst/>
          </a:prstGeom>
          <a:noFill/>
          <a:ln>
            <a:solidFill>
              <a:srgbClr val="FF0000"/>
            </a:solidFill>
          </a:ln>
        </p:spPr>
        <p:txBody>
          <a:bodyPr wrap="square" rtlCol="0">
            <a:spAutoFit/>
          </a:bodyPr>
          <a:lstStyle/>
          <a:p>
            <a:r>
              <a:rPr kumimoji="1" lang="zh-CN" altLang="en-US" sz="2400" dirty="0">
                <a:latin typeface="Microsoft YaHei" charset="-122"/>
                <a:ea typeface="Microsoft YaHei" charset="-122"/>
                <a:cs typeface="Microsoft YaHei" charset="-122"/>
              </a:rPr>
              <a:t>本地域名服务器</a:t>
            </a:r>
          </a:p>
        </p:txBody>
      </p:sp>
      <p:sp>
        <p:nvSpPr>
          <p:cNvPr id="17" name="文本框 16"/>
          <p:cNvSpPr txBox="1"/>
          <p:nvPr/>
        </p:nvSpPr>
        <p:spPr>
          <a:xfrm>
            <a:off x="4949952" y="1511608"/>
            <a:ext cx="2255520" cy="461665"/>
          </a:xfrm>
          <a:prstGeom prst="rect">
            <a:avLst/>
          </a:prstGeom>
          <a:noFill/>
          <a:ln>
            <a:solidFill>
              <a:srgbClr val="FF0000"/>
            </a:solidFill>
          </a:ln>
        </p:spPr>
        <p:txBody>
          <a:bodyPr wrap="square" rtlCol="0">
            <a:spAutoFit/>
          </a:bodyPr>
          <a:lstStyle/>
          <a:p>
            <a:r>
              <a:rPr kumimoji="1" lang="zh-CN" altLang="en-US" sz="2400" dirty="0">
                <a:latin typeface="Microsoft YaHei" charset="-122"/>
                <a:ea typeface="Microsoft YaHei" charset="-122"/>
                <a:cs typeface="Microsoft YaHei" charset="-122"/>
              </a:rPr>
              <a:t>根域名服务器</a:t>
            </a:r>
          </a:p>
        </p:txBody>
      </p:sp>
      <p:cxnSp>
        <p:nvCxnSpPr>
          <p:cNvPr id="6" name="直线箭头连接符 5"/>
          <p:cNvCxnSpPr>
            <a:stCxn id="4" idx="2"/>
          </p:cNvCxnSpPr>
          <p:nvPr/>
        </p:nvCxnSpPr>
        <p:spPr>
          <a:xfrm>
            <a:off x="6077712" y="479953"/>
            <a:ext cx="0" cy="290109"/>
          </a:xfrm>
          <a:prstGeom prst="straightConnector1">
            <a:avLst/>
          </a:prstGeom>
          <a:ln w="5715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9" name="直线箭头连接符 18"/>
          <p:cNvCxnSpPr/>
          <p:nvPr/>
        </p:nvCxnSpPr>
        <p:spPr>
          <a:xfrm>
            <a:off x="6047232" y="1217569"/>
            <a:ext cx="0" cy="290109"/>
          </a:xfrm>
          <a:prstGeom prst="straightConnector1">
            <a:avLst/>
          </a:prstGeom>
          <a:ln w="57150">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1" name="文本框 20"/>
          <p:cNvSpPr txBox="1"/>
          <p:nvPr/>
        </p:nvSpPr>
        <p:spPr>
          <a:xfrm>
            <a:off x="2694432" y="2792657"/>
            <a:ext cx="2255520" cy="400110"/>
          </a:xfrm>
          <a:prstGeom prst="rect">
            <a:avLst/>
          </a:prstGeom>
          <a:noFill/>
          <a:ln>
            <a:solidFill>
              <a:srgbClr val="FF0000"/>
            </a:solidFill>
          </a:ln>
        </p:spPr>
        <p:txBody>
          <a:bodyPr wrap="square" rtlCol="0">
            <a:spAutoFit/>
          </a:bodyPr>
          <a:lstStyle/>
          <a:p>
            <a:r>
              <a:rPr kumimoji="1" lang="en-US" altLang="zh-CN" sz="2000">
                <a:latin typeface="Microsoft YaHei" charset="-122"/>
                <a:ea typeface="Microsoft YaHei" charset="-122"/>
                <a:cs typeface="Microsoft YaHei" charset="-122"/>
              </a:rPr>
              <a:t>cn</a:t>
            </a:r>
            <a:r>
              <a:rPr kumimoji="1" lang="zh-CN" altLang="en-US" sz="2000" dirty="0">
                <a:latin typeface="Microsoft YaHei" charset="-122"/>
                <a:ea typeface="Microsoft YaHei" charset="-122"/>
                <a:cs typeface="Microsoft YaHei" charset="-122"/>
              </a:rPr>
              <a:t>顶级域名服务器</a:t>
            </a:r>
          </a:p>
        </p:txBody>
      </p:sp>
      <p:sp>
        <p:nvSpPr>
          <p:cNvPr id="22" name="文本框 21"/>
          <p:cNvSpPr txBox="1"/>
          <p:nvPr/>
        </p:nvSpPr>
        <p:spPr>
          <a:xfrm>
            <a:off x="5233542" y="2795510"/>
            <a:ext cx="2392554" cy="397257"/>
          </a:xfrm>
          <a:prstGeom prst="rect">
            <a:avLst/>
          </a:prstGeom>
          <a:noFill/>
          <a:ln>
            <a:solidFill>
              <a:srgbClr val="FF0000"/>
            </a:solidFill>
          </a:ln>
        </p:spPr>
        <p:txBody>
          <a:bodyPr wrap="square" rtlCol="0">
            <a:spAutoFit/>
          </a:bodyPr>
          <a:lstStyle/>
          <a:p>
            <a:r>
              <a:rPr kumimoji="1" lang="en-US" altLang="zh-CN" sz="2000">
                <a:latin typeface="Microsoft YaHei" charset="-122"/>
                <a:ea typeface="Microsoft YaHei" charset="-122"/>
                <a:cs typeface="Microsoft YaHei" charset="-122"/>
              </a:rPr>
              <a:t>org</a:t>
            </a:r>
            <a:r>
              <a:rPr kumimoji="1" lang="zh-CN" altLang="en-US" sz="2000" dirty="0">
                <a:latin typeface="Microsoft YaHei" charset="-122"/>
                <a:ea typeface="Microsoft YaHei" charset="-122"/>
                <a:cs typeface="Microsoft YaHei" charset="-122"/>
              </a:rPr>
              <a:t>顶级域名服务器</a:t>
            </a:r>
          </a:p>
        </p:txBody>
      </p:sp>
      <p:sp>
        <p:nvSpPr>
          <p:cNvPr id="23" name="文本框 22"/>
          <p:cNvSpPr txBox="1"/>
          <p:nvPr/>
        </p:nvSpPr>
        <p:spPr>
          <a:xfrm>
            <a:off x="8087930" y="2792657"/>
            <a:ext cx="2500821" cy="400110"/>
          </a:xfrm>
          <a:prstGeom prst="rect">
            <a:avLst/>
          </a:prstGeom>
          <a:noFill/>
          <a:ln>
            <a:solidFill>
              <a:srgbClr val="FF0000"/>
            </a:solidFill>
          </a:ln>
        </p:spPr>
        <p:txBody>
          <a:bodyPr wrap="square" rtlCol="0">
            <a:spAutoFit/>
          </a:bodyPr>
          <a:lstStyle/>
          <a:p>
            <a:r>
              <a:rPr kumimoji="1" lang="en-US" altLang="zh-CN" sz="2000" dirty="0">
                <a:latin typeface="Microsoft YaHei" charset="-122"/>
                <a:ea typeface="Microsoft YaHei" charset="-122"/>
                <a:cs typeface="Microsoft YaHei" charset="-122"/>
              </a:rPr>
              <a:t>com</a:t>
            </a:r>
            <a:r>
              <a:rPr kumimoji="1" lang="zh-CN" altLang="en-US" sz="2000" dirty="0">
                <a:latin typeface="Microsoft YaHei" charset="-122"/>
                <a:ea typeface="Microsoft YaHei" charset="-122"/>
                <a:cs typeface="Microsoft YaHei" charset="-122"/>
              </a:rPr>
              <a:t>顶级域名服务器</a:t>
            </a:r>
          </a:p>
        </p:txBody>
      </p:sp>
      <p:cxnSp>
        <p:nvCxnSpPr>
          <p:cNvPr id="24" name="直线箭头连接符 23"/>
          <p:cNvCxnSpPr>
            <a:stCxn id="17" idx="2"/>
            <a:endCxn id="21" idx="0"/>
          </p:cNvCxnSpPr>
          <p:nvPr/>
        </p:nvCxnSpPr>
        <p:spPr>
          <a:xfrm flipH="1">
            <a:off x="3822192" y="1973273"/>
            <a:ext cx="2255520" cy="819384"/>
          </a:xfrm>
          <a:prstGeom prst="straightConnector1">
            <a:avLst/>
          </a:prstGeom>
          <a:ln w="57150">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7" name="文本框 26"/>
          <p:cNvSpPr txBox="1"/>
          <p:nvPr/>
        </p:nvSpPr>
        <p:spPr>
          <a:xfrm>
            <a:off x="2688336" y="4046061"/>
            <a:ext cx="1127760" cy="400110"/>
          </a:xfrm>
          <a:prstGeom prst="rect">
            <a:avLst/>
          </a:prstGeom>
          <a:noFill/>
          <a:ln>
            <a:solidFill>
              <a:srgbClr val="FF0000"/>
            </a:solidFill>
          </a:ln>
        </p:spPr>
        <p:txBody>
          <a:bodyPr wrap="square" rtlCol="0">
            <a:spAutoFit/>
          </a:bodyPr>
          <a:lstStyle/>
          <a:p>
            <a:r>
              <a:rPr kumimoji="1" lang="en-US" altLang="zh-CN" sz="2000">
                <a:latin typeface="Microsoft YaHei" charset="-122"/>
                <a:ea typeface="Microsoft YaHei" charset="-122"/>
                <a:cs typeface="Microsoft YaHei" charset="-122"/>
              </a:rPr>
              <a:t>edu.cn</a:t>
            </a:r>
            <a:endParaRPr kumimoji="1" lang="zh-CN" altLang="en-US" sz="2000" dirty="0">
              <a:latin typeface="Microsoft YaHei" charset="-122"/>
              <a:ea typeface="Microsoft YaHei" charset="-122"/>
              <a:cs typeface="Microsoft YaHei" charset="-122"/>
            </a:endParaRPr>
          </a:p>
        </p:txBody>
      </p:sp>
      <p:sp>
        <p:nvSpPr>
          <p:cNvPr id="28" name="文本框 27"/>
          <p:cNvSpPr txBox="1"/>
          <p:nvPr/>
        </p:nvSpPr>
        <p:spPr>
          <a:xfrm>
            <a:off x="4105782" y="4044676"/>
            <a:ext cx="1127760" cy="400110"/>
          </a:xfrm>
          <a:prstGeom prst="rect">
            <a:avLst/>
          </a:prstGeom>
          <a:noFill/>
          <a:ln>
            <a:solidFill>
              <a:srgbClr val="FF0000"/>
            </a:solidFill>
          </a:ln>
        </p:spPr>
        <p:txBody>
          <a:bodyPr wrap="square" rtlCol="0">
            <a:spAutoFit/>
          </a:bodyPr>
          <a:lstStyle/>
          <a:p>
            <a:r>
              <a:rPr kumimoji="1" lang="en-US" altLang="zh-CN" sz="2000">
                <a:latin typeface="Microsoft YaHei" charset="-122"/>
                <a:ea typeface="Microsoft YaHei" charset="-122"/>
                <a:cs typeface="Microsoft YaHei" charset="-122"/>
              </a:rPr>
              <a:t>gov.cn</a:t>
            </a:r>
            <a:endParaRPr kumimoji="1" lang="zh-CN" altLang="en-US" sz="2000" dirty="0">
              <a:latin typeface="Microsoft YaHei" charset="-122"/>
              <a:ea typeface="Microsoft YaHei" charset="-122"/>
              <a:cs typeface="Microsoft YaHei" charset="-122"/>
            </a:endParaRPr>
          </a:p>
        </p:txBody>
      </p:sp>
      <p:cxnSp>
        <p:nvCxnSpPr>
          <p:cNvPr id="29" name="直线箭头连接符 28"/>
          <p:cNvCxnSpPr>
            <a:stCxn id="21" idx="2"/>
          </p:cNvCxnSpPr>
          <p:nvPr/>
        </p:nvCxnSpPr>
        <p:spPr>
          <a:xfrm flipH="1">
            <a:off x="3252216" y="3192767"/>
            <a:ext cx="569976" cy="812993"/>
          </a:xfrm>
          <a:prstGeom prst="straightConnector1">
            <a:avLst/>
          </a:prstGeom>
          <a:ln w="5715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34" name="直线箭头连接符 33"/>
          <p:cNvCxnSpPr>
            <a:stCxn id="21" idx="2"/>
            <a:endCxn id="28" idx="0"/>
          </p:cNvCxnSpPr>
          <p:nvPr/>
        </p:nvCxnSpPr>
        <p:spPr>
          <a:xfrm>
            <a:off x="3822192" y="3192767"/>
            <a:ext cx="847470" cy="851909"/>
          </a:xfrm>
          <a:prstGeom prst="straightConnector1">
            <a:avLst/>
          </a:prstGeom>
          <a:ln w="5715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37" name="直线箭头连接符 36"/>
          <p:cNvCxnSpPr>
            <a:stCxn id="17" idx="2"/>
            <a:endCxn id="22" idx="0"/>
          </p:cNvCxnSpPr>
          <p:nvPr/>
        </p:nvCxnSpPr>
        <p:spPr>
          <a:xfrm>
            <a:off x="6077712" y="1973273"/>
            <a:ext cx="352107" cy="822237"/>
          </a:xfrm>
          <a:prstGeom prst="straightConnector1">
            <a:avLst/>
          </a:prstGeom>
          <a:ln w="5715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40" name="直线箭头连接符 39"/>
          <p:cNvCxnSpPr>
            <a:stCxn id="17" idx="2"/>
            <a:endCxn id="23" idx="0"/>
          </p:cNvCxnSpPr>
          <p:nvPr/>
        </p:nvCxnSpPr>
        <p:spPr>
          <a:xfrm>
            <a:off x="6077712" y="1973273"/>
            <a:ext cx="3260629" cy="819384"/>
          </a:xfrm>
          <a:prstGeom prst="straightConnector1">
            <a:avLst/>
          </a:prstGeom>
          <a:ln w="5715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30" name="直线连接符 29"/>
          <p:cNvCxnSpPr/>
          <p:nvPr/>
        </p:nvCxnSpPr>
        <p:spPr>
          <a:xfrm>
            <a:off x="-542544" y="4479290"/>
            <a:ext cx="13716000" cy="0"/>
          </a:xfrm>
          <a:prstGeom prst="line">
            <a:avLst/>
          </a:prstGeom>
        </p:spPr>
        <p:style>
          <a:lnRef idx="1">
            <a:schemeClr val="dk1"/>
          </a:lnRef>
          <a:fillRef idx="0">
            <a:schemeClr val="dk1"/>
          </a:fillRef>
          <a:effectRef idx="0">
            <a:schemeClr val="dk1"/>
          </a:effectRef>
          <a:fontRef idx="minor">
            <a:schemeClr val="tx1"/>
          </a:fontRef>
        </p:style>
      </p:cxnSp>
      <p:cxnSp>
        <p:nvCxnSpPr>
          <p:cNvPr id="25" name="直线连接符 24"/>
          <p:cNvCxnSpPr/>
          <p:nvPr/>
        </p:nvCxnSpPr>
        <p:spPr>
          <a:xfrm>
            <a:off x="-542544" y="5692394"/>
            <a:ext cx="13716000" cy="0"/>
          </a:xfrm>
          <a:prstGeom prst="line">
            <a:avLst/>
          </a:prstGeom>
        </p:spPr>
        <p:style>
          <a:lnRef idx="1">
            <a:schemeClr val="dk1"/>
          </a:lnRef>
          <a:fillRef idx="0">
            <a:schemeClr val="dk1"/>
          </a:fillRef>
          <a:effectRef idx="0">
            <a:schemeClr val="dk1"/>
          </a:effectRef>
          <a:fontRef idx="minor">
            <a:schemeClr val="tx1"/>
          </a:fontRef>
        </p:style>
      </p:cxnSp>
      <p:sp>
        <p:nvSpPr>
          <p:cNvPr id="26" name="文本框 25"/>
          <p:cNvSpPr txBox="1"/>
          <p:nvPr/>
        </p:nvSpPr>
        <p:spPr>
          <a:xfrm>
            <a:off x="0" y="5207758"/>
            <a:ext cx="3273552"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权威域名服务器</a:t>
            </a:r>
          </a:p>
        </p:txBody>
      </p:sp>
      <p:sp>
        <p:nvSpPr>
          <p:cNvPr id="31" name="文本框 30"/>
          <p:cNvSpPr txBox="1"/>
          <p:nvPr/>
        </p:nvSpPr>
        <p:spPr>
          <a:xfrm>
            <a:off x="2688336" y="5220441"/>
            <a:ext cx="2261616" cy="400110"/>
          </a:xfrm>
          <a:prstGeom prst="rect">
            <a:avLst/>
          </a:prstGeom>
          <a:noFill/>
          <a:ln>
            <a:solidFill>
              <a:srgbClr val="FF0000"/>
            </a:solidFill>
          </a:ln>
        </p:spPr>
        <p:txBody>
          <a:bodyPr wrap="square" rtlCol="0">
            <a:spAutoFit/>
          </a:bodyPr>
          <a:lstStyle/>
          <a:p>
            <a:r>
              <a:rPr kumimoji="1" lang="en-US" altLang="zh-CN" sz="2000">
                <a:latin typeface="Microsoft YaHei" charset="-122"/>
                <a:ea typeface="Microsoft YaHei" charset="-122"/>
                <a:cs typeface="Microsoft YaHei" charset="-122"/>
              </a:rPr>
              <a:t>tsinghua.edu.cn</a:t>
            </a:r>
            <a:endParaRPr kumimoji="1" lang="zh-CN" altLang="en-US" sz="2000" dirty="0">
              <a:latin typeface="Microsoft YaHei" charset="-122"/>
              <a:ea typeface="Microsoft YaHei" charset="-122"/>
              <a:cs typeface="Microsoft YaHei" charset="-122"/>
            </a:endParaRPr>
          </a:p>
        </p:txBody>
      </p:sp>
      <p:sp>
        <p:nvSpPr>
          <p:cNvPr id="32" name="文本框 31"/>
          <p:cNvSpPr txBox="1"/>
          <p:nvPr/>
        </p:nvSpPr>
        <p:spPr>
          <a:xfrm>
            <a:off x="5215128" y="5204987"/>
            <a:ext cx="2261616" cy="400110"/>
          </a:xfrm>
          <a:prstGeom prst="rect">
            <a:avLst/>
          </a:prstGeom>
          <a:noFill/>
          <a:ln>
            <a:solidFill>
              <a:srgbClr val="FF0000"/>
            </a:solidFill>
          </a:ln>
        </p:spPr>
        <p:txBody>
          <a:bodyPr wrap="square" rtlCol="0">
            <a:spAutoFit/>
          </a:bodyPr>
          <a:lstStyle/>
          <a:p>
            <a:r>
              <a:rPr kumimoji="1" lang="en-US" altLang="zh-CN" sz="2000" dirty="0" err="1">
                <a:latin typeface="Microsoft YaHei" charset="-122"/>
                <a:ea typeface="Microsoft YaHei" charset="-122"/>
                <a:cs typeface="Microsoft YaHei" charset="-122"/>
              </a:rPr>
              <a:t>pku.edu.cn</a:t>
            </a:r>
            <a:endParaRPr kumimoji="1" lang="zh-CN" altLang="en-US" sz="2000" dirty="0">
              <a:latin typeface="Microsoft YaHei" charset="-122"/>
              <a:ea typeface="Microsoft YaHei" charset="-122"/>
              <a:cs typeface="Microsoft YaHei" charset="-122"/>
            </a:endParaRPr>
          </a:p>
        </p:txBody>
      </p:sp>
      <p:cxnSp>
        <p:nvCxnSpPr>
          <p:cNvPr id="35" name="直线箭头连接符 34"/>
          <p:cNvCxnSpPr/>
          <p:nvPr/>
        </p:nvCxnSpPr>
        <p:spPr>
          <a:xfrm>
            <a:off x="3273552" y="4458854"/>
            <a:ext cx="542544" cy="738616"/>
          </a:xfrm>
          <a:prstGeom prst="straightConnector1">
            <a:avLst/>
          </a:prstGeom>
          <a:ln w="5715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36" name="直线箭头连接符 35"/>
          <p:cNvCxnSpPr/>
          <p:nvPr/>
        </p:nvCxnSpPr>
        <p:spPr>
          <a:xfrm>
            <a:off x="3273552" y="4512410"/>
            <a:ext cx="3072384" cy="692577"/>
          </a:xfrm>
          <a:prstGeom prst="straightConnector1">
            <a:avLst/>
          </a:prstGeom>
          <a:ln w="57150">
            <a:solidFill>
              <a:schemeClr val="tx1"/>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0973007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 name="直线连接符 2"/>
          <p:cNvCxnSpPr/>
          <p:nvPr/>
        </p:nvCxnSpPr>
        <p:spPr>
          <a:xfrm>
            <a:off x="-542544" y="2071370"/>
            <a:ext cx="13716000" cy="0"/>
          </a:xfrm>
          <a:prstGeom prst="line">
            <a:avLst/>
          </a:prstGeom>
        </p:spPr>
        <p:style>
          <a:lnRef idx="1">
            <a:schemeClr val="dk1"/>
          </a:lnRef>
          <a:fillRef idx="0">
            <a:schemeClr val="dk1"/>
          </a:fillRef>
          <a:effectRef idx="0">
            <a:schemeClr val="dk1"/>
          </a:effectRef>
          <a:fontRef idx="minor">
            <a:schemeClr val="tx1"/>
          </a:fontRef>
        </p:style>
      </p:cxnSp>
      <p:cxnSp>
        <p:nvCxnSpPr>
          <p:cNvPr id="7" name="直线连接符 6"/>
          <p:cNvCxnSpPr/>
          <p:nvPr/>
        </p:nvCxnSpPr>
        <p:spPr>
          <a:xfrm>
            <a:off x="-542544" y="3284474"/>
            <a:ext cx="13716000" cy="0"/>
          </a:xfrm>
          <a:prstGeom prst="line">
            <a:avLst/>
          </a:prstGeom>
        </p:spPr>
        <p:style>
          <a:lnRef idx="1">
            <a:schemeClr val="dk1"/>
          </a:lnRef>
          <a:fillRef idx="0">
            <a:schemeClr val="dk1"/>
          </a:fillRef>
          <a:effectRef idx="0">
            <a:schemeClr val="dk1"/>
          </a:effectRef>
          <a:fontRef idx="minor">
            <a:schemeClr val="tx1"/>
          </a:fontRef>
        </p:style>
      </p:cxnSp>
      <p:cxnSp>
        <p:nvCxnSpPr>
          <p:cNvPr id="9" name="直线连接符 8"/>
          <p:cNvCxnSpPr/>
          <p:nvPr/>
        </p:nvCxnSpPr>
        <p:spPr>
          <a:xfrm>
            <a:off x="-542544" y="4479290"/>
            <a:ext cx="13716000" cy="0"/>
          </a:xfrm>
          <a:prstGeom prst="line">
            <a:avLst/>
          </a:prstGeom>
        </p:spPr>
        <p:style>
          <a:lnRef idx="1">
            <a:schemeClr val="dk1"/>
          </a:lnRef>
          <a:fillRef idx="0">
            <a:schemeClr val="dk1"/>
          </a:fillRef>
          <a:effectRef idx="0">
            <a:schemeClr val="dk1"/>
          </a:effectRef>
          <a:fontRef idx="minor">
            <a:schemeClr val="tx1"/>
          </a:fontRef>
        </p:style>
      </p:cxnSp>
      <p:cxnSp>
        <p:nvCxnSpPr>
          <p:cNvPr id="10" name="直线连接符 9"/>
          <p:cNvCxnSpPr/>
          <p:nvPr/>
        </p:nvCxnSpPr>
        <p:spPr>
          <a:xfrm>
            <a:off x="-542544" y="5692394"/>
            <a:ext cx="13716000" cy="0"/>
          </a:xfrm>
          <a:prstGeom prst="line">
            <a:avLst/>
          </a:prstGeom>
        </p:spPr>
        <p:style>
          <a:lnRef idx="1">
            <a:schemeClr val="dk1"/>
          </a:lnRef>
          <a:fillRef idx="0">
            <a:schemeClr val="dk1"/>
          </a:fillRef>
          <a:effectRef idx="0">
            <a:schemeClr val="dk1"/>
          </a:effectRef>
          <a:fontRef idx="minor">
            <a:schemeClr val="tx1"/>
          </a:fontRef>
        </p:style>
      </p:cxnSp>
      <p:sp>
        <p:nvSpPr>
          <p:cNvPr id="4" name="文本框 3"/>
          <p:cNvSpPr txBox="1"/>
          <p:nvPr/>
        </p:nvSpPr>
        <p:spPr>
          <a:xfrm>
            <a:off x="4440936" y="18288"/>
            <a:ext cx="3273552" cy="461665"/>
          </a:xfrm>
          <a:prstGeom prst="rect">
            <a:avLst/>
          </a:prstGeom>
          <a:noFill/>
        </p:spPr>
        <p:txBody>
          <a:bodyPr wrap="square" rtlCol="0">
            <a:spAutoFit/>
          </a:bodyPr>
          <a:lstStyle/>
          <a:p>
            <a:r>
              <a:rPr kumimoji="1" lang="en-US" altLang="zh-CN" sz="2400" dirty="0" err="1">
                <a:latin typeface="Microsoft YaHei" charset="-122"/>
                <a:ea typeface="Microsoft YaHei" charset="-122"/>
                <a:cs typeface="Microsoft YaHei" charset="-122"/>
              </a:rPr>
              <a:t>www.tsinghua.edu.cn</a:t>
            </a:r>
            <a:endParaRPr kumimoji="1" lang="zh-CN" altLang="en-US" sz="2400" dirty="0">
              <a:latin typeface="Microsoft YaHei" charset="-122"/>
              <a:ea typeface="Microsoft YaHei" charset="-122"/>
              <a:cs typeface="Microsoft YaHei" charset="-122"/>
            </a:endParaRPr>
          </a:p>
        </p:txBody>
      </p:sp>
      <p:sp>
        <p:nvSpPr>
          <p:cNvPr id="11" name="文本框 10"/>
          <p:cNvSpPr txBox="1"/>
          <p:nvPr/>
        </p:nvSpPr>
        <p:spPr>
          <a:xfrm>
            <a:off x="0" y="1607366"/>
            <a:ext cx="3273552"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根域名服务器</a:t>
            </a:r>
          </a:p>
        </p:txBody>
      </p:sp>
      <p:sp>
        <p:nvSpPr>
          <p:cNvPr id="12" name="文本框 11"/>
          <p:cNvSpPr txBox="1"/>
          <p:nvPr/>
        </p:nvSpPr>
        <p:spPr>
          <a:xfrm>
            <a:off x="0" y="2820469"/>
            <a:ext cx="3273552"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顶级域名服务器</a:t>
            </a:r>
          </a:p>
        </p:txBody>
      </p:sp>
      <p:sp>
        <p:nvSpPr>
          <p:cNvPr id="14" name="文本框 13"/>
          <p:cNvSpPr txBox="1"/>
          <p:nvPr/>
        </p:nvSpPr>
        <p:spPr>
          <a:xfrm>
            <a:off x="0" y="4015284"/>
            <a:ext cx="3273552"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中间域名服务器</a:t>
            </a:r>
          </a:p>
        </p:txBody>
      </p:sp>
      <p:sp>
        <p:nvSpPr>
          <p:cNvPr id="15" name="文本框 14"/>
          <p:cNvSpPr txBox="1"/>
          <p:nvPr/>
        </p:nvSpPr>
        <p:spPr>
          <a:xfrm>
            <a:off x="0" y="5207758"/>
            <a:ext cx="3273552"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权威域名服务器</a:t>
            </a:r>
          </a:p>
        </p:txBody>
      </p:sp>
      <p:sp>
        <p:nvSpPr>
          <p:cNvPr id="16" name="文本框 15"/>
          <p:cNvSpPr txBox="1"/>
          <p:nvPr/>
        </p:nvSpPr>
        <p:spPr>
          <a:xfrm>
            <a:off x="4949952" y="770062"/>
            <a:ext cx="2526792" cy="461665"/>
          </a:xfrm>
          <a:prstGeom prst="rect">
            <a:avLst/>
          </a:prstGeom>
          <a:noFill/>
          <a:ln>
            <a:solidFill>
              <a:srgbClr val="FF0000"/>
            </a:solidFill>
          </a:ln>
        </p:spPr>
        <p:txBody>
          <a:bodyPr wrap="square" rtlCol="0">
            <a:spAutoFit/>
          </a:bodyPr>
          <a:lstStyle/>
          <a:p>
            <a:r>
              <a:rPr kumimoji="1" lang="zh-CN" altLang="en-US" sz="2400" dirty="0">
                <a:latin typeface="Microsoft YaHei" charset="-122"/>
                <a:ea typeface="Microsoft YaHei" charset="-122"/>
                <a:cs typeface="Microsoft YaHei" charset="-122"/>
              </a:rPr>
              <a:t>本地域名服务器</a:t>
            </a:r>
          </a:p>
        </p:txBody>
      </p:sp>
      <p:sp>
        <p:nvSpPr>
          <p:cNvPr id="17" name="文本框 16"/>
          <p:cNvSpPr txBox="1"/>
          <p:nvPr/>
        </p:nvSpPr>
        <p:spPr>
          <a:xfrm>
            <a:off x="4949952" y="1511608"/>
            <a:ext cx="2255520" cy="461665"/>
          </a:xfrm>
          <a:prstGeom prst="rect">
            <a:avLst/>
          </a:prstGeom>
          <a:noFill/>
          <a:ln>
            <a:solidFill>
              <a:srgbClr val="FF0000"/>
            </a:solidFill>
          </a:ln>
        </p:spPr>
        <p:txBody>
          <a:bodyPr wrap="square" rtlCol="0">
            <a:spAutoFit/>
          </a:bodyPr>
          <a:lstStyle/>
          <a:p>
            <a:r>
              <a:rPr kumimoji="1" lang="zh-CN" altLang="en-US" sz="2400" dirty="0">
                <a:latin typeface="Microsoft YaHei" charset="-122"/>
                <a:ea typeface="Microsoft YaHei" charset="-122"/>
                <a:cs typeface="Microsoft YaHei" charset="-122"/>
              </a:rPr>
              <a:t>根域名服务器</a:t>
            </a:r>
          </a:p>
        </p:txBody>
      </p:sp>
      <p:cxnSp>
        <p:nvCxnSpPr>
          <p:cNvPr id="6" name="直线箭头连接符 5"/>
          <p:cNvCxnSpPr>
            <a:stCxn id="4" idx="2"/>
          </p:cNvCxnSpPr>
          <p:nvPr/>
        </p:nvCxnSpPr>
        <p:spPr>
          <a:xfrm>
            <a:off x="6077712" y="479953"/>
            <a:ext cx="0" cy="290109"/>
          </a:xfrm>
          <a:prstGeom prst="straightConnector1">
            <a:avLst/>
          </a:prstGeom>
          <a:ln w="5715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9" name="直线箭头连接符 18"/>
          <p:cNvCxnSpPr/>
          <p:nvPr/>
        </p:nvCxnSpPr>
        <p:spPr>
          <a:xfrm>
            <a:off x="6047232" y="1217569"/>
            <a:ext cx="0" cy="290109"/>
          </a:xfrm>
          <a:prstGeom prst="straightConnector1">
            <a:avLst/>
          </a:prstGeom>
          <a:ln w="57150">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1" name="文本框 20"/>
          <p:cNvSpPr txBox="1"/>
          <p:nvPr/>
        </p:nvSpPr>
        <p:spPr>
          <a:xfrm>
            <a:off x="2694432" y="2792657"/>
            <a:ext cx="2255520" cy="400110"/>
          </a:xfrm>
          <a:prstGeom prst="rect">
            <a:avLst/>
          </a:prstGeom>
          <a:noFill/>
          <a:ln>
            <a:solidFill>
              <a:srgbClr val="FF0000"/>
            </a:solidFill>
          </a:ln>
        </p:spPr>
        <p:txBody>
          <a:bodyPr wrap="square" rtlCol="0">
            <a:spAutoFit/>
          </a:bodyPr>
          <a:lstStyle/>
          <a:p>
            <a:r>
              <a:rPr kumimoji="1" lang="en-US" altLang="zh-CN" sz="2000">
                <a:latin typeface="Microsoft YaHei" charset="-122"/>
                <a:ea typeface="Microsoft YaHei" charset="-122"/>
                <a:cs typeface="Microsoft YaHei" charset="-122"/>
              </a:rPr>
              <a:t>cn</a:t>
            </a:r>
            <a:r>
              <a:rPr kumimoji="1" lang="zh-CN" altLang="en-US" sz="2000" dirty="0">
                <a:latin typeface="Microsoft YaHei" charset="-122"/>
                <a:ea typeface="Microsoft YaHei" charset="-122"/>
                <a:cs typeface="Microsoft YaHei" charset="-122"/>
              </a:rPr>
              <a:t>顶级域名服务器</a:t>
            </a:r>
          </a:p>
        </p:txBody>
      </p:sp>
      <p:sp>
        <p:nvSpPr>
          <p:cNvPr id="22" name="文本框 21"/>
          <p:cNvSpPr txBox="1"/>
          <p:nvPr/>
        </p:nvSpPr>
        <p:spPr>
          <a:xfrm>
            <a:off x="5233542" y="2795510"/>
            <a:ext cx="2392554" cy="397257"/>
          </a:xfrm>
          <a:prstGeom prst="rect">
            <a:avLst/>
          </a:prstGeom>
          <a:noFill/>
          <a:ln>
            <a:solidFill>
              <a:srgbClr val="FF0000"/>
            </a:solidFill>
          </a:ln>
        </p:spPr>
        <p:txBody>
          <a:bodyPr wrap="square" rtlCol="0">
            <a:spAutoFit/>
          </a:bodyPr>
          <a:lstStyle/>
          <a:p>
            <a:r>
              <a:rPr kumimoji="1" lang="en-US" altLang="zh-CN" sz="2000">
                <a:latin typeface="Microsoft YaHei" charset="-122"/>
                <a:ea typeface="Microsoft YaHei" charset="-122"/>
                <a:cs typeface="Microsoft YaHei" charset="-122"/>
              </a:rPr>
              <a:t>org</a:t>
            </a:r>
            <a:r>
              <a:rPr kumimoji="1" lang="zh-CN" altLang="en-US" sz="2000" dirty="0">
                <a:latin typeface="Microsoft YaHei" charset="-122"/>
                <a:ea typeface="Microsoft YaHei" charset="-122"/>
                <a:cs typeface="Microsoft YaHei" charset="-122"/>
              </a:rPr>
              <a:t>顶级域名服务器</a:t>
            </a:r>
          </a:p>
        </p:txBody>
      </p:sp>
      <p:sp>
        <p:nvSpPr>
          <p:cNvPr id="23" name="文本框 22"/>
          <p:cNvSpPr txBox="1"/>
          <p:nvPr/>
        </p:nvSpPr>
        <p:spPr>
          <a:xfrm>
            <a:off x="8087930" y="2792657"/>
            <a:ext cx="2500821" cy="400110"/>
          </a:xfrm>
          <a:prstGeom prst="rect">
            <a:avLst/>
          </a:prstGeom>
          <a:noFill/>
          <a:ln>
            <a:solidFill>
              <a:srgbClr val="FF0000"/>
            </a:solidFill>
          </a:ln>
        </p:spPr>
        <p:txBody>
          <a:bodyPr wrap="square" rtlCol="0">
            <a:spAutoFit/>
          </a:bodyPr>
          <a:lstStyle/>
          <a:p>
            <a:r>
              <a:rPr kumimoji="1" lang="en-US" altLang="zh-CN" sz="2000" dirty="0">
                <a:latin typeface="Microsoft YaHei" charset="-122"/>
                <a:ea typeface="Microsoft YaHei" charset="-122"/>
                <a:cs typeface="Microsoft YaHei" charset="-122"/>
              </a:rPr>
              <a:t>com</a:t>
            </a:r>
            <a:r>
              <a:rPr kumimoji="1" lang="zh-CN" altLang="en-US" sz="2000" dirty="0">
                <a:latin typeface="Microsoft YaHei" charset="-122"/>
                <a:ea typeface="Microsoft YaHei" charset="-122"/>
                <a:cs typeface="Microsoft YaHei" charset="-122"/>
              </a:rPr>
              <a:t>顶级域名服务器</a:t>
            </a:r>
          </a:p>
        </p:txBody>
      </p:sp>
      <p:cxnSp>
        <p:nvCxnSpPr>
          <p:cNvPr id="24" name="直线箭头连接符 23"/>
          <p:cNvCxnSpPr>
            <a:stCxn id="17" idx="2"/>
            <a:endCxn id="21" idx="0"/>
          </p:cNvCxnSpPr>
          <p:nvPr/>
        </p:nvCxnSpPr>
        <p:spPr>
          <a:xfrm flipH="1">
            <a:off x="3822192" y="1973273"/>
            <a:ext cx="2255520" cy="819384"/>
          </a:xfrm>
          <a:prstGeom prst="straightConnector1">
            <a:avLst/>
          </a:prstGeom>
          <a:ln w="57150">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7" name="文本框 26"/>
          <p:cNvSpPr txBox="1"/>
          <p:nvPr/>
        </p:nvSpPr>
        <p:spPr>
          <a:xfrm>
            <a:off x="2688336" y="4046061"/>
            <a:ext cx="1127760" cy="400110"/>
          </a:xfrm>
          <a:prstGeom prst="rect">
            <a:avLst/>
          </a:prstGeom>
          <a:noFill/>
          <a:ln>
            <a:solidFill>
              <a:srgbClr val="FF0000"/>
            </a:solidFill>
          </a:ln>
        </p:spPr>
        <p:txBody>
          <a:bodyPr wrap="square" rtlCol="0">
            <a:spAutoFit/>
          </a:bodyPr>
          <a:lstStyle/>
          <a:p>
            <a:r>
              <a:rPr kumimoji="1" lang="en-US" altLang="zh-CN" sz="2000">
                <a:latin typeface="Microsoft YaHei" charset="-122"/>
                <a:ea typeface="Microsoft YaHei" charset="-122"/>
                <a:cs typeface="Microsoft YaHei" charset="-122"/>
              </a:rPr>
              <a:t>edu.cn</a:t>
            </a:r>
            <a:endParaRPr kumimoji="1" lang="zh-CN" altLang="en-US" sz="2000" dirty="0">
              <a:latin typeface="Microsoft YaHei" charset="-122"/>
              <a:ea typeface="Microsoft YaHei" charset="-122"/>
              <a:cs typeface="Microsoft YaHei" charset="-122"/>
            </a:endParaRPr>
          </a:p>
        </p:txBody>
      </p:sp>
      <p:sp>
        <p:nvSpPr>
          <p:cNvPr id="28" name="文本框 27"/>
          <p:cNvSpPr txBox="1"/>
          <p:nvPr/>
        </p:nvSpPr>
        <p:spPr>
          <a:xfrm>
            <a:off x="4105782" y="4044676"/>
            <a:ext cx="1127760" cy="400110"/>
          </a:xfrm>
          <a:prstGeom prst="rect">
            <a:avLst/>
          </a:prstGeom>
          <a:noFill/>
          <a:ln>
            <a:solidFill>
              <a:srgbClr val="FF0000"/>
            </a:solidFill>
          </a:ln>
        </p:spPr>
        <p:txBody>
          <a:bodyPr wrap="square" rtlCol="0">
            <a:spAutoFit/>
          </a:bodyPr>
          <a:lstStyle/>
          <a:p>
            <a:r>
              <a:rPr kumimoji="1" lang="en-US" altLang="zh-CN" sz="2000">
                <a:latin typeface="Microsoft YaHei" charset="-122"/>
                <a:ea typeface="Microsoft YaHei" charset="-122"/>
                <a:cs typeface="Microsoft YaHei" charset="-122"/>
              </a:rPr>
              <a:t>gov.cn</a:t>
            </a:r>
            <a:endParaRPr kumimoji="1" lang="zh-CN" altLang="en-US" sz="2000" dirty="0">
              <a:latin typeface="Microsoft YaHei" charset="-122"/>
              <a:ea typeface="Microsoft YaHei" charset="-122"/>
              <a:cs typeface="Microsoft YaHei" charset="-122"/>
            </a:endParaRPr>
          </a:p>
        </p:txBody>
      </p:sp>
      <p:cxnSp>
        <p:nvCxnSpPr>
          <p:cNvPr id="29" name="直线箭头连接符 28"/>
          <p:cNvCxnSpPr>
            <a:stCxn id="21" idx="2"/>
          </p:cNvCxnSpPr>
          <p:nvPr/>
        </p:nvCxnSpPr>
        <p:spPr>
          <a:xfrm flipH="1">
            <a:off x="3252216" y="3192767"/>
            <a:ext cx="569976" cy="812993"/>
          </a:xfrm>
          <a:prstGeom prst="straightConnector1">
            <a:avLst/>
          </a:prstGeom>
          <a:ln w="57150">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32" name="文本框 31"/>
          <p:cNvSpPr txBox="1"/>
          <p:nvPr/>
        </p:nvSpPr>
        <p:spPr>
          <a:xfrm>
            <a:off x="2688336" y="5220441"/>
            <a:ext cx="2261616" cy="400110"/>
          </a:xfrm>
          <a:prstGeom prst="rect">
            <a:avLst/>
          </a:prstGeom>
          <a:noFill/>
          <a:ln>
            <a:solidFill>
              <a:srgbClr val="FF0000"/>
            </a:solidFill>
          </a:ln>
        </p:spPr>
        <p:txBody>
          <a:bodyPr wrap="square" rtlCol="0">
            <a:spAutoFit/>
          </a:bodyPr>
          <a:lstStyle/>
          <a:p>
            <a:r>
              <a:rPr kumimoji="1" lang="en-US" altLang="zh-CN" sz="2000">
                <a:latin typeface="Microsoft YaHei" charset="-122"/>
                <a:ea typeface="Microsoft YaHei" charset="-122"/>
                <a:cs typeface="Microsoft YaHei" charset="-122"/>
              </a:rPr>
              <a:t>tsinghua.edu.cn</a:t>
            </a:r>
            <a:endParaRPr kumimoji="1" lang="zh-CN" altLang="en-US" sz="2000" dirty="0">
              <a:latin typeface="Microsoft YaHei" charset="-122"/>
              <a:ea typeface="Microsoft YaHei" charset="-122"/>
              <a:cs typeface="Microsoft YaHei" charset="-122"/>
            </a:endParaRPr>
          </a:p>
        </p:txBody>
      </p:sp>
      <p:sp>
        <p:nvSpPr>
          <p:cNvPr id="33" name="文本框 32"/>
          <p:cNvSpPr txBox="1"/>
          <p:nvPr/>
        </p:nvSpPr>
        <p:spPr>
          <a:xfrm>
            <a:off x="5215128" y="5204987"/>
            <a:ext cx="2261616" cy="400110"/>
          </a:xfrm>
          <a:prstGeom prst="rect">
            <a:avLst/>
          </a:prstGeom>
          <a:noFill/>
          <a:ln>
            <a:solidFill>
              <a:srgbClr val="FF0000"/>
            </a:solidFill>
          </a:ln>
        </p:spPr>
        <p:txBody>
          <a:bodyPr wrap="square" rtlCol="0">
            <a:spAutoFit/>
          </a:bodyPr>
          <a:lstStyle/>
          <a:p>
            <a:r>
              <a:rPr kumimoji="1" lang="en-US" altLang="zh-CN" sz="2000" dirty="0" err="1">
                <a:latin typeface="Microsoft YaHei" charset="-122"/>
                <a:ea typeface="Microsoft YaHei" charset="-122"/>
                <a:cs typeface="Microsoft YaHei" charset="-122"/>
              </a:rPr>
              <a:t>pku.edu.cn</a:t>
            </a:r>
            <a:endParaRPr kumimoji="1" lang="zh-CN" altLang="en-US" sz="2000" dirty="0">
              <a:latin typeface="Microsoft YaHei" charset="-122"/>
              <a:ea typeface="Microsoft YaHei" charset="-122"/>
              <a:cs typeface="Microsoft YaHei" charset="-122"/>
            </a:endParaRPr>
          </a:p>
        </p:txBody>
      </p:sp>
      <p:cxnSp>
        <p:nvCxnSpPr>
          <p:cNvPr id="34" name="直线箭头连接符 33"/>
          <p:cNvCxnSpPr>
            <a:stCxn id="21" idx="2"/>
            <a:endCxn id="28" idx="0"/>
          </p:cNvCxnSpPr>
          <p:nvPr/>
        </p:nvCxnSpPr>
        <p:spPr>
          <a:xfrm>
            <a:off x="3822192" y="3192767"/>
            <a:ext cx="847470" cy="851909"/>
          </a:xfrm>
          <a:prstGeom prst="straightConnector1">
            <a:avLst/>
          </a:prstGeom>
          <a:ln w="5715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37" name="直线箭头连接符 36"/>
          <p:cNvCxnSpPr>
            <a:stCxn id="17" idx="2"/>
            <a:endCxn id="22" idx="0"/>
          </p:cNvCxnSpPr>
          <p:nvPr/>
        </p:nvCxnSpPr>
        <p:spPr>
          <a:xfrm>
            <a:off x="6077712" y="1973273"/>
            <a:ext cx="352107" cy="822237"/>
          </a:xfrm>
          <a:prstGeom prst="straightConnector1">
            <a:avLst/>
          </a:prstGeom>
          <a:ln w="5715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40" name="直线箭头连接符 39"/>
          <p:cNvCxnSpPr>
            <a:stCxn id="17" idx="2"/>
            <a:endCxn id="23" idx="0"/>
          </p:cNvCxnSpPr>
          <p:nvPr/>
        </p:nvCxnSpPr>
        <p:spPr>
          <a:xfrm>
            <a:off x="6077712" y="1973273"/>
            <a:ext cx="3260629" cy="819384"/>
          </a:xfrm>
          <a:prstGeom prst="straightConnector1">
            <a:avLst/>
          </a:prstGeom>
          <a:ln w="5715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43" name="直线箭头连接符 42"/>
          <p:cNvCxnSpPr/>
          <p:nvPr/>
        </p:nvCxnSpPr>
        <p:spPr>
          <a:xfrm>
            <a:off x="3273552" y="4458854"/>
            <a:ext cx="542544" cy="738616"/>
          </a:xfrm>
          <a:prstGeom prst="straightConnector1">
            <a:avLst/>
          </a:prstGeom>
          <a:ln w="5715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46" name="直线箭头连接符 45"/>
          <p:cNvCxnSpPr>
            <a:endCxn id="33" idx="0"/>
          </p:cNvCxnSpPr>
          <p:nvPr/>
        </p:nvCxnSpPr>
        <p:spPr>
          <a:xfrm>
            <a:off x="3273552" y="4512410"/>
            <a:ext cx="3072384" cy="692577"/>
          </a:xfrm>
          <a:prstGeom prst="straightConnector1">
            <a:avLst/>
          </a:prstGeom>
          <a:ln w="5715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49" name="文本框 48"/>
          <p:cNvSpPr txBox="1"/>
          <p:nvPr/>
        </p:nvSpPr>
        <p:spPr>
          <a:xfrm>
            <a:off x="1920366" y="5834497"/>
            <a:ext cx="3273552" cy="461665"/>
          </a:xfrm>
          <a:prstGeom prst="rect">
            <a:avLst/>
          </a:prstGeom>
          <a:noFill/>
        </p:spPr>
        <p:txBody>
          <a:bodyPr wrap="square" rtlCol="0">
            <a:spAutoFit/>
          </a:bodyPr>
          <a:lstStyle/>
          <a:p>
            <a:r>
              <a:rPr kumimoji="1" lang="en-US" altLang="zh-CN" sz="2400" dirty="0" err="1">
                <a:latin typeface="Microsoft YaHei" charset="-122"/>
                <a:ea typeface="Microsoft YaHei" charset="-122"/>
                <a:cs typeface="Microsoft YaHei" charset="-122"/>
              </a:rPr>
              <a:t>www.tsinghua.edu.cn</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5143828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文本框 12"/>
          <p:cNvSpPr txBox="1"/>
          <p:nvPr/>
        </p:nvSpPr>
        <p:spPr>
          <a:xfrm>
            <a:off x="0" y="3225292"/>
            <a:ext cx="1499616" cy="461665"/>
          </a:xfrm>
          <a:prstGeom prst="rect">
            <a:avLst/>
          </a:prstGeom>
          <a:noFill/>
        </p:spPr>
        <p:txBody>
          <a:bodyPr wrap="square" rtlCol="0">
            <a:spAutoFit/>
          </a:bodyPr>
          <a:lstStyle/>
          <a:p>
            <a:r>
              <a:rPr lang="zh-CN" altLang="en-US" sz="2400"/>
              <a:t>域名</a:t>
            </a:r>
            <a:r>
              <a:rPr lang="zh-CN" altLang="en-US" sz="2400" dirty="0"/>
              <a:t>系统</a:t>
            </a:r>
          </a:p>
        </p:txBody>
      </p:sp>
      <p:sp>
        <p:nvSpPr>
          <p:cNvPr id="16" name="左大括号 15"/>
          <p:cNvSpPr/>
          <p:nvPr/>
        </p:nvSpPr>
        <p:spPr>
          <a:xfrm>
            <a:off x="1499616" y="772795"/>
            <a:ext cx="378206" cy="542683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7" name="文本框 16"/>
          <p:cNvSpPr txBox="1"/>
          <p:nvPr/>
        </p:nvSpPr>
        <p:spPr>
          <a:xfrm>
            <a:off x="1877822" y="772795"/>
            <a:ext cx="2462530" cy="5632311"/>
          </a:xfrm>
          <a:prstGeom prst="rect">
            <a:avLst/>
          </a:prstGeom>
          <a:noFill/>
        </p:spPr>
        <p:txBody>
          <a:bodyPr wrap="square" rtlCol="0">
            <a:spAutoFit/>
          </a:bodyPr>
          <a:lstStyle/>
          <a:p>
            <a:pPr fontAlgn="auto">
              <a:lnSpc>
                <a:spcPct val="150000"/>
              </a:lnSpc>
            </a:pPr>
            <a:r>
              <a:rPr lang="zh-CN" altLang="en-US" sz="2400" dirty="0"/>
              <a:t>域名系统</a:t>
            </a:r>
            <a:endParaRPr lang="en-US" altLang="zh-CN" sz="2400" dirty="0"/>
          </a:p>
          <a:p>
            <a:pPr fontAlgn="auto">
              <a:lnSpc>
                <a:spcPct val="150000"/>
              </a:lnSpc>
            </a:pPr>
            <a:endParaRPr lang="en-US" altLang="zh-CN" sz="2400" dirty="0">
              <a:solidFill>
                <a:schemeClr val="accent6"/>
              </a:solidFill>
            </a:endParaRPr>
          </a:p>
          <a:p>
            <a:pPr fontAlgn="auto">
              <a:lnSpc>
                <a:spcPct val="150000"/>
              </a:lnSpc>
            </a:pPr>
            <a:endParaRPr lang="zh-CN" altLang="en-US" sz="2400" dirty="0">
              <a:solidFill>
                <a:schemeClr val="tx1"/>
              </a:solidFill>
            </a:endParaRPr>
          </a:p>
          <a:p>
            <a:pPr fontAlgn="auto">
              <a:lnSpc>
                <a:spcPct val="150000"/>
              </a:lnSpc>
            </a:pPr>
            <a:r>
              <a:rPr lang="zh-CN" altLang="en-US" sz="2400" dirty="0">
                <a:solidFill>
                  <a:schemeClr val="tx1"/>
                </a:solidFill>
              </a:rPr>
              <a:t>层次化域名空间</a:t>
            </a:r>
            <a:endParaRPr lang="en-US" altLang="zh-CN" sz="2400" dirty="0">
              <a:solidFill>
                <a:schemeClr val="tx1"/>
              </a:solidFill>
            </a:endParaRPr>
          </a:p>
          <a:p>
            <a:pPr fontAlgn="auto">
              <a:lnSpc>
                <a:spcPct val="150000"/>
              </a:lnSpc>
            </a:pPr>
            <a:endParaRPr lang="en-US" altLang="zh-CN" sz="2400" dirty="0">
              <a:solidFill>
                <a:schemeClr val="tx1"/>
              </a:solidFill>
            </a:endParaRPr>
          </a:p>
          <a:p>
            <a:pPr fontAlgn="auto">
              <a:lnSpc>
                <a:spcPct val="150000"/>
              </a:lnSpc>
            </a:pPr>
            <a:endParaRPr lang="zh-CN" altLang="en-US" sz="2400" dirty="0"/>
          </a:p>
          <a:p>
            <a:pPr fontAlgn="auto">
              <a:lnSpc>
                <a:spcPct val="150000"/>
              </a:lnSpc>
            </a:pPr>
            <a:r>
              <a:rPr lang="zh-CN" altLang="en-US" sz="2400" dirty="0"/>
              <a:t>域名服务器</a:t>
            </a:r>
            <a:endParaRPr lang="en-US" altLang="zh-CN" sz="2400" dirty="0"/>
          </a:p>
          <a:p>
            <a:pPr fontAlgn="auto">
              <a:lnSpc>
                <a:spcPct val="150000"/>
              </a:lnSpc>
            </a:pPr>
            <a:endParaRPr lang="en-US" altLang="zh-CN" sz="2400" dirty="0"/>
          </a:p>
          <a:p>
            <a:pPr fontAlgn="auto">
              <a:lnSpc>
                <a:spcPct val="150000"/>
              </a:lnSpc>
            </a:pPr>
            <a:br>
              <a:rPr lang="zh-CN" altLang="en-US" sz="2400" dirty="0"/>
            </a:br>
            <a:r>
              <a:rPr lang="zh-CN" altLang="en-US" sz="2400" dirty="0"/>
              <a:t>域名解析过程</a:t>
            </a:r>
            <a:endParaRPr lang="zh-CN" altLang="en-US" dirty="0"/>
          </a:p>
        </p:txBody>
      </p:sp>
      <p:sp>
        <p:nvSpPr>
          <p:cNvPr id="6" name="矩形 5"/>
          <p:cNvSpPr/>
          <p:nvPr/>
        </p:nvSpPr>
        <p:spPr>
          <a:xfrm>
            <a:off x="3980942" y="5249782"/>
            <a:ext cx="1475232" cy="580415"/>
          </a:xfrm>
          <a:prstGeom prst="rect">
            <a:avLst/>
          </a:prstGeom>
          <a:ln>
            <a:solidFill>
              <a:schemeClr val="tx1"/>
            </a:solidFill>
          </a:ln>
        </p:spPr>
        <p:txBody>
          <a:bodyPr wrap="square">
            <a:spAutoFit/>
          </a:bodyPr>
          <a:lstStyle/>
          <a:p>
            <a:pPr>
              <a:lnSpc>
                <a:spcPct val="150000"/>
              </a:lnSpc>
            </a:pPr>
            <a:r>
              <a:rPr lang="zh-CN" altLang="en-US" sz="2400" dirty="0">
                <a:solidFill>
                  <a:srgbClr val="FF0000"/>
                </a:solidFill>
              </a:rPr>
              <a:t>递归解析</a:t>
            </a:r>
          </a:p>
        </p:txBody>
      </p:sp>
      <p:sp>
        <p:nvSpPr>
          <p:cNvPr id="7" name="矩形 6"/>
          <p:cNvSpPr/>
          <p:nvPr/>
        </p:nvSpPr>
        <p:spPr>
          <a:xfrm>
            <a:off x="6608318" y="1597512"/>
            <a:ext cx="950976" cy="646331"/>
          </a:xfrm>
          <a:prstGeom prst="rect">
            <a:avLst/>
          </a:prstGeom>
          <a:ln>
            <a:solidFill>
              <a:schemeClr val="tx1"/>
            </a:solidFill>
          </a:ln>
        </p:spPr>
        <p:txBody>
          <a:bodyPr wrap="square">
            <a:spAutoFit/>
          </a:bodyPr>
          <a:lstStyle/>
          <a:p>
            <a:pPr>
              <a:lnSpc>
                <a:spcPct val="150000"/>
              </a:lnSpc>
            </a:pPr>
            <a:r>
              <a:rPr lang="zh-CN" altLang="en-US" sz="2400" dirty="0"/>
              <a:t>主机</a:t>
            </a:r>
          </a:p>
        </p:txBody>
      </p:sp>
      <p:sp>
        <p:nvSpPr>
          <p:cNvPr id="8" name="矩形 7"/>
          <p:cNvSpPr/>
          <p:nvPr/>
        </p:nvSpPr>
        <p:spPr>
          <a:xfrm>
            <a:off x="7559294" y="1597512"/>
            <a:ext cx="2328926" cy="646331"/>
          </a:xfrm>
          <a:prstGeom prst="rect">
            <a:avLst/>
          </a:prstGeom>
          <a:ln>
            <a:solidFill>
              <a:schemeClr val="tx1"/>
            </a:solidFill>
          </a:ln>
        </p:spPr>
        <p:txBody>
          <a:bodyPr wrap="square">
            <a:spAutoFit/>
          </a:bodyPr>
          <a:lstStyle/>
          <a:p>
            <a:pPr>
              <a:lnSpc>
                <a:spcPct val="150000"/>
              </a:lnSpc>
            </a:pPr>
            <a:r>
              <a:rPr lang="zh-CN" altLang="en-US" sz="2400"/>
              <a:t>本地域名服务器</a:t>
            </a:r>
            <a:endParaRPr lang="zh-CN" altLang="en-US" sz="2400" dirty="0"/>
          </a:p>
        </p:txBody>
      </p:sp>
      <p:sp>
        <p:nvSpPr>
          <p:cNvPr id="9" name="矩形 8"/>
          <p:cNvSpPr/>
          <p:nvPr/>
        </p:nvSpPr>
        <p:spPr>
          <a:xfrm>
            <a:off x="7559294" y="3016757"/>
            <a:ext cx="2328926" cy="646331"/>
          </a:xfrm>
          <a:prstGeom prst="rect">
            <a:avLst/>
          </a:prstGeom>
          <a:ln>
            <a:solidFill>
              <a:schemeClr val="tx1"/>
            </a:solidFill>
          </a:ln>
        </p:spPr>
        <p:txBody>
          <a:bodyPr wrap="square">
            <a:spAutoFit/>
          </a:bodyPr>
          <a:lstStyle/>
          <a:p>
            <a:pPr>
              <a:lnSpc>
                <a:spcPct val="150000"/>
              </a:lnSpc>
            </a:pPr>
            <a:r>
              <a:rPr lang="zh-CN" altLang="en-US" sz="2400" dirty="0"/>
              <a:t>根域名服务器</a:t>
            </a:r>
          </a:p>
        </p:txBody>
      </p:sp>
      <p:sp>
        <p:nvSpPr>
          <p:cNvPr id="10" name="矩形 9"/>
          <p:cNvSpPr/>
          <p:nvPr/>
        </p:nvSpPr>
        <p:spPr>
          <a:xfrm>
            <a:off x="7559294" y="4365019"/>
            <a:ext cx="2328926" cy="646331"/>
          </a:xfrm>
          <a:prstGeom prst="rect">
            <a:avLst/>
          </a:prstGeom>
          <a:ln>
            <a:solidFill>
              <a:schemeClr val="tx1"/>
            </a:solidFill>
          </a:ln>
        </p:spPr>
        <p:txBody>
          <a:bodyPr wrap="square">
            <a:spAutoFit/>
          </a:bodyPr>
          <a:lstStyle/>
          <a:p>
            <a:pPr>
              <a:lnSpc>
                <a:spcPct val="150000"/>
              </a:lnSpc>
            </a:pPr>
            <a:r>
              <a:rPr lang="zh-CN" altLang="en-US" sz="2400" dirty="0"/>
              <a:t>顶级域名服务器</a:t>
            </a:r>
          </a:p>
        </p:txBody>
      </p:sp>
      <p:sp>
        <p:nvSpPr>
          <p:cNvPr id="11" name="矩形 10"/>
          <p:cNvSpPr/>
          <p:nvPr/>
        </p:nvSpPr>
        <p:spPr>
          <a:xfrm>
            <a:off x="7559294" y="5553301"/>
            <a:ext cx="2328926" cy="646331"/>
          </a:xfrm>
          <a:prstGeom prst="rect">
            <a:avLst/>
          </a:prstGeom>
          <a:ln>
            <a:solidFill>
              <a:schemeClr val="tx1"/>
            </a:solidFill>
          </a:ln>
        </p:spPr>
        <p:txBody>
          <a:bodyPr wrap="square">
            <a:spAutoFit/>
          </a:bodyPr>
          <a:lstStyle/>
          <a:p>
            <a:pPr>
              <a:lnSpc>
                <a:spcPct val="150000"/>
              </a:lnSpc>
            </a:pPr>
            <a:r>
              <a:rPr lang="zh-CN" altLang="en-US" sz="2400" dirty="0"/>
              <a:t>权威域名服务器</a:t>
            </a:r>
          </a:p>
        </p:txBody>
      </p:sp>
      <p:cxnSp>
        <p:nvCxnSpPr>
          <p:cNvPr id="14" name="直线箭头连接符 13"/>
          <p:cNvCxnSpPr>
            <a:stCxn id="8" idx="2"/>
            <a:endCxn id="9" idx="0"/>
          </p:cNvCxnSpPr>
          <p:nvPr/>
        </p:nvCxnSpPr>
        <p:spPr>
          <a:xfrm>
            <a:off x="8723757" y="2243843"/>
            <a:ext cx="0" cy="77291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8" name="直线箭头连接符 17"/>
          <p:cNvCxnSpPr>
            <a:stCxn id="9" idx="2"/>
            <a:endCxn id="10" idx="0"/>
          </p:cNvCxnSpPr>
          <p:nvPr/>
        </p:nvCxnSpPr>
        <p:spPr>
          <a:xfrm>
            <a:off x="8723757" y="3663088"/>
            <a:ext cx="0" cy="70193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0" name="直线箭头连接符 19"/>
          <p:cNvCxnSpPr>
            <a:stCxn id="10" idx="2"/>
            <a:endCxn id="11" idx="0"/>
          </p:cNvCxnSpPr>
          <p:nvPr/>
        </p:nvCxnSpPr>
        <p:spPr>
          <a:xfrm>
            <a:off x="8723757" y="5011350"/>
            <a:ext cx="0" cy="54195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5" name="矩形 14"/>
          <p:cNvSpPr/>
          <p:nvPr/>
        </p:nvSpPr>
        <p:spPr>
          <a:xfrm>
            <a:off x="3980942" y="6114898"/>
            <a:ext cx="1475232" cy="580415"/>
          </a:xfrm>
          <a:prstGeom prst="rect">
            <a:avLst/>
          </a:prstGeom>
          <a:solidFill>
            <a:schemeClr val="bg1"/>
          </a:solidFill>
          <a:ln>
            <a:solidFill>
              <a:schemeClr val="tx1"/>
            </a:solidFill>
          </a:ln>
        </p:spPr>
        <p:txBody>
          <a:bodyPr wrap="square">
            <a:spAutoFit/>
          </a:bodyPr>
          <a:lstStyle/>
          <a:p>
            <a:pPr>
              <a:lnSpc>
                <a:spcPct val="150000"/>
              </a:lnSpc>
            </a:pPr>
            <a:r>
              <a:rPr lang="zh-CN" altLang="en-US" sz="2400"/>
              <a:t>迭代</a:t>
            </a:r>
            <a:r>
              <a:rPr lang="zh-CN" altLang="en-US" sz="2400" dirty="0"/>
              <a:t>解析</a:t>
            </a:r>
          </a:p>
        </p:txBody>
      </p:sp>
    </p:spTree>
    <p:extLst>
      <p:ext uri="{BB962C8B-B14F-4D97-AF65-F5344CB8AC3E}">
        <p14:creationId xmlns:p14="http://schemas.microsoft.com/office/powerpoint/2010/main" val="19966872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文本框 12"/>
          <p:cNvSpPr txBox="1"/>
          <p:nvPr/>
        </p:nvSpPr>
        <p:spPr>
          <a:xfrm>
            <a:off x="0" y="3225292"/>
            <a:ext cx="1499616" cy="461665"/>
          </a:xfrm>
          <a:prstGeom prst="rect">
            <a:avLst/>
          </a:prstGeom>
          <a:noFill/>
        </p:spPr>
        <p:txBody>
          <a:bodyPr wrap="square" rtlCol="0">
            <a:spAutoFit/>
          </a:bodyPr>
          <a:lstStyle/>
          <a:p>
            <a:r>
              <a:rPr lang="zh-CN" altLang="en-US" sz="2400"/>
              <a:t>域名</a:t>
            </a:r>
            <a:r>
              <a:rPr lang="zh-CN" altLang="en-US" sz="2400" dirty="0"/>
              <a:t>系统</a:t>
            </a:r>
          </a:p>
        </p:txBody>
      </p:sp>
      <p:sp>
        <p:nvSpPr>
          <p:cNvPr id="16" name="左大括号 15"/>
          <p:cNvSpPr/>
          <p:nvPr/>
        </p:nvSpPr>
        <p:spPr>
          <a:xfrm>
            <a:off x="1499616" y="772795"/>
            <a:ext cx="378206" cy="542683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7" name="文本框 16"/>
          <p:cNvSpPr txBox="1"/>
          <p:nvPr/>
        </p:nvSpPr>
        <p:spPr>
          <a:xfrm>
            <a:off x="1877822" y="772795"/>
            <a:ext cx="2462530" cy="5632311"/>
          </a:xfrm>
          <a:prstGeom prst="rect">
            <a:avLst/>
          </a:prstGeom>
          <a:noFill/>
        </p:spPr>
        <p:txBody>
          <a:bodyPr wrap="square" rtlCol="0">
            <a:spAutoFit/>
          </a:bodyPr>
          <a:lstStyle/>
          <a:p>
            <a:pPr fontAlgn="auto">
              <a:lnSpc>
                <a:spcPct val="150000"/>
              </a:lnSpc>
            </a:pPr>
            <a:r>
              <a:rPr lang="zh-CN" altLang="en-US" sz="2400" dirty="0"/>
              <a:t>域名系统</a:t>
            </a:r>
            <a:endParaRPr lang="en-US" altLang="zh-CN" sz="2400" dirty="0"/>
          </a:p>
          <a:p>
            <a:pPr fontAlgn="auto">
              <a:lnSpc>
                <a:spcPct val="150000"/>
              </a:lnSpc>
            </a:pPr>
            <a:endParaRPr lang="en-US" altLang="zh-CN" sz="2400" dirty="0">
              <a:solidFill>
                <a:schemeClr val="accent6"/>
              </a:solidFill>
            </a:endParaRPr>
          </a:p>
          <a:p>
            <a:pPr fontAlgn="auto">
              <a:lnSpc>
                <a:spcPct val="150000"/>
              </a:lnSpc>
            </a:pPr>
            <a:endParaRPr lang="zh-CN" altLang="en-US" sz="2400" dirty="0">
              <a:solidFill>
                <a:schemeClr val="tx1"/>
              </a:solidFill>
            </a:endParaRPr>
          </a:p>
          <a:p>
            <a:pPr fontAlgn="auto">
              <a:lnSpc>
                <a:spcPct val="150000"/>
              </a:lnSpc>
            </a:pPr>
            <a:r>
              <a:rPr lang="zh-CN" altLang="en-US" sz="2400" dirty="0">
                <a:solidFill>
                  <a:schemeClr val="tx1"/>
                </a:solidFill>
              </a:rPr>
              <a:t>层次化域名空间</a:t>
            </a:r>
            <a:endParaRPr lang="en-US" altLang="zh-CN" sz="2400" dirty="0">
              <a:solidFill>
                <a:schemeClr val="tx1"/>
              </a:solidFill>
            </a:endParaRPr>
          </a:p>
          <a:p>
            <a:pPr fontAlgn="auto">
              <a:lnSpc>
                <a:spcPct val="150000"/>
              </a:lnSpc>
            </a:pPr>
            <a:endParaRPr lang="en-US" altLang="zh-CN" sz="2400" dirty="0">
              <a:solidFill>
                <a:schemeClr val="tx1"/>
              </a:solidFill>
            </a:endParaRPr>
          </a:p>
          <a:p>
            <a:pPr fontAlgn="auto">
              <a:lnSpc>
                <a:spcPct val="150000"/>
              </a:lnSpc>
            </a:pPr>
            <a:endParaRPr lang="zh-CN" altLang="en-US" sz="2400" dirty="0"/>
          </a:p>
          <a:p>
            <a:pPr fontAlgn="auto">
              <a:lnSpc>
                <a:spcPct val="150000"/>
              </a:lnSpc>
            </a:pPr>
            <a:r>
              <a:rPr lang="zh-CN" altLang="en-US" sz="2400" dirty="0"/>
              <a:t>域名服务器</a:t>
            </a:r>
            <a:endParaRPr lang="en-US" altLang="zh-CN" sz="2400" dirty="0"/>
          </a:p>
          <a:p>
            <a:pPr fontAlgn="auto">
              <a:lnSpc>
                <a:spcPct val="150000"/>
              </a:lnSpc>
            </a:pPr>
            <a:endParaRPr lang="en-US" altLang="zh-CN" sz="2400" dirty="0"/>
          </a:p>
          <a:p>
            <a:pPr fontAlgn="auto">
              <a:lnSpc>
                <a:spcPct val="150000"/>
              </a:lnSpc>
            </a:pPr>
            <a:br>
              <a:rPr lang="zh-CN" altLang="en-US" sz="2400" dirty="0"/>
            </a:br>
            <a:r>
              <a:rPr lang="zh-CN" altLang="en-US" sz="2400" dirty="0"/>
              <a:t>域名解析过程</a:t>
            </a:r>
            <a:endParaRPr lang="zh-CN" altLang="en-US" dirty="0"/>
          </a:p>
        </p:txBody>
      </p:sp>
      <p:sp>
        <p:nvSpPr>
          <p:cNvPr id="2" name="矩形 1"/>
          <p:cNvSpPr/>
          <p:nvPr/>
        </p:nvSpPr>
        <p:spPr>
          <a:xfrm>
            <a:off x="3980942" y="6114898"/>
            <a:ext cx="1475232" cy="580415"/>
          </a:xfrm>
          <a:prstGeom prst="rect">
            <a:avLst/>
          </a:prstGeom>
          <a:solidFill>
            <a:schemeClr val="bg1"/>
          </a:solidFill>
          <a:ln>
            <a:solidFill>
              <a:schemeClr val="tx1"/>
            </a:solidFill>
          </a:ln>
        </p:spPr>
        <p:txBody>
          <a:bodyPr wrap="square">
            <a:spAutoFit/>
          </a:bodyPr>
          <a:lstStyle/>
          <a:p>
            <a:pPr>
              <a:lnSpc>
                <a:spcPct val="150000"/>
              </a:lnSpc>
            </a:pPr>
            <a:r>
              <a:rPr lang="zh-CN" altLang="en-US" sz="2400" dirty="0">
                <a:solidFill>
                  <a:srgbClr val="FF0000"/>
                </a:solidFill>
              </a:rPr>
              <a:t>迭代解析</a:t>
            </a:r>
          </a:p>
        </p:txBody>
      </p:sp>
      <p:sp>
        <p:nvSpPr>
          <p:cNvPr id="6" name="矩形 5"/>
          <p:cNvSpPr/>
          <p:nvPr/>
        </p:nvSpPr>
        <p:spPr>
          <a:xfrm>
            <a:off x="3980942" y="5249782"/>
            <a:ext cx="1475232" cy="580415"/>
          </a:xfrm>
          <a:prstGeom prst="rect">
            <a:avLst/>
          </a:prstGeom>
          <a:ln>
            <a:solidFill>
              <a:schemeClr val="tx1"/>
            </a:solidFill>
          </a:ln>
        </p:spPr>
        <p:txBody>
          <a:bodyPr wrap="square">
            <a:spAutoFit/>
          </a:bodyPr>
          <a:lstStyle/>
          <a:p>
            <a:pPr>
              <a:lnSpc>
                <a:spcPct val="150000"/>
              </a:lnSpc>
            </a:pPr>
            <a:r>
              <a:rPr lang="zh-CN" altLang="en-US" sz="2400" dirty="0"/>
              <a:t>递归解析</a:t>
            </a:r>
          </a:p>
        </p:txBody>
      </p:sp>
      <p:sp>
        <p:nvSpPr>
          <p:cNvPr id="7" name="矩形 6"/>
          <p:cNvSpPr/>
          <p:nvPr/>
        </p:nvSpPr>
        <p:spPr>
          <a:xfrm>
            <a:off x="5242814" y="3124547"/>
            <a:ext cx="950976" cy="646331"/>
          </a:xfrm>
          <a:prstGeom prst="rect">
            <a:avLst/>
          </a:prstGeom>
          <a:ln>
            <a:solidFill>
              <a:schemeClr val="tx1"/>
            </a:solidFill>
          </a:ln>
        </p:spPr>
        <p:txBody>
          <a:bodyPr wrap="square">
            <a:spAutoFit/>
          </a:bodyPr>
          <a:lstStyle/>
          <a:p>
            <a:pPr>
              <a:lnSpc>
                <a:spcPct val="150000"/>
              </a:lnSpc>
            </a:pPr>
            <a:r>
              <a:rPr lang="zh-CN" altLang="en-US" sz="2400" dirty="0"/>
              <a:t>主机</a:t>
            </a:r>
          </a:p>
        </p:txBody>
      </p:sp>
      <p:sp>
        <p:nvSpPr>
          <p:cNvPr id="8" name="矩形 7"/>
          <p:cNvSpPr/>
          <p:nvPr/>
        </p:nvSpPr>
        <p:spPr>
          <a:xfrm>
            <a:off x="6193790" y="3124547"/>
            <a:ext cx="2328926" cy="646331"/>
          </a:xfrm>
          <a:prstGeom prst="rect">
            <a:avLst/>
          </a:prstGeom>
          <a:ln>
            <a:solidFill>
              <a:schemeClr val="tx1"/>
            </a:solidFill>
          </a:ln>
        </p:spPr>
        <p:txBody>
          <a:bodyPr wrap="square">
            <a:spAutoFit/>
          </a:bodyPr>
          <a:lstStyle/>
          <a:p>
            <a:pPr>
              <a:lnSpc>
                <a:spcPct val="150000"/>
              </a:lnSpc>
            </a:pPr>
            <a:r>
              <a:rPr lang="zh-CN" altLang="en-US" sz="2400"/>
              <a:t>本地域名服务器</a:t>
            </a:r>
            <a:endParaRPr lang="zh-CN" altLang="en-US" sz="2400" dirty="0"/>
          </a:p>
        </p:txBody>
      </p:sp>
      <p:sp>
        <p:nvSpPr>
          <p:cNvPr id="9" name="矩形 8"/>
          <p:cNvSpPr/>
          <p:nvPr/>
        </p:nvSpPr>
        <p:spPr>
          <a:xfrm>
            <a:off x="9473692" y="1265808"/>
            <a:ext cx="2328926" cy="646331"/>
          </a:xfrm>
          <a:prstGeom prst="rect">
            <a:avLst/>
          </a:prstGeom>
          <a:ln>
            <a:solidFill>
              <a:schemeClr val="tx1"/>
            </a:solidFill>
          </a:ln>
        </p:spPr>
        <p:txBody>
          <a:bodyPr wrap="square">
            <a:spAutoFit/>
          </a:bodyPr>
          <a:lstStyle/>
          <a:p>
            <a:pPr>
              <a:lnSpc>
                <a:spcPct val="150000"/>
              </a:lnSpc>
            </a:pPr>
            <a:r>
              <a:rPr lang="zh-CN" altLang="en-US" sz="2400" dirty="0"/>
              <a:t>根域名服务器</a:t>
            </a:r>
          </a:p>
        </p:txBody>
      </p:sp>
      <p:sp>
        <p:nvSpPr>
          <p:cNvPr id="10" name="矩形 9"/>
          <p:cNvSpPr/>
          <p:nvPr/>
        </p:nvSpPr>
        <p:spPr>
          <a:xfrm>
            <a:off x="9473692" y="3124546"/>
            <a:ext cx="2328926" cy="646331"/>
          </a:xfrm>
          <a:prstGeom prst="rect">
            <a:avLst/>
          </a:prstGeom>
          <a:ln>
            <a:solidFill>
              <a:schemeClr val="tx1"/>
            </a:solidFill>
          </a:ln>
        </p:spPr>
        <p:txBody>
          <a:bodyPr wrap="square">
            <a:spAutoFit/>
          </a:bodyPr>
          <a:lstStyle/>
          <a:p>
            <a:pPr>
              <a:lnSpc>
                <a:spcPct val="150000"/>
              </a:lnSpc>
            </a:pPr>
            <a:r>
              <a:rPr lang="zh-CN" altLang="en-US" sz="2400" dirty="0"/>
              <a:t>顶级域名服务器</a:t>
            </a:r>
          </a:p>
        </p:txBody>
      </p:sp>
      <p:sp>
        <p:nvSpPr>
          <p:cNvPr id="11" name="矩形 10"/>
          <p:cNvSpPr/>
          <p:nvPr/>
        </p:nvSpPr>
        <p:spPr>
          <a:xfrm>
            <a:off x="9473692" y="4926616"/>
            <a:ext cx="2328926" cy="646331"/>
          </a:xfrm>
          <a:prstGeom prst="rect">
            <a:avLst/>
          </a:prstGeom>
          <a:ln>
            <a:solidFill>
              <a:schemeClr val="tx1"/>
            </a:solidFill>
          </a:ln>
        </p:spPr>
        <p:txBody>
          <a:bodyPr wrap="square">
            <a:spAutoFit/>
          </a:bodyPr>
          <a:lstStyle/>
          <a:p>
            <a:pPr>
              <a:lnSpc>
                <a:spcPct val="150000"/>
              </a:lnSpc>
            </a:pPr>
            <a:r>
              <a:rPr lang="zh-CN" altLang="en-US" sz="2400" dirty="0"/>
              <a:t>权威域名服务器</a:t>
            </a:r>
          </a:p>
        </p:txBody>
      </p:sp>
      <p:cxnSp>
        <p:nvCxnSpPr>
          <p:cNvPr id="12" name="直线箭头连接符 11"/>
          <p:cNvCxnSpPr>
            <a:stCxn id="8" idx="0"/>
            <a:endCxn id="9" idx="1"/>
          </p:cNvCxnSpPr>
          <p:nvPr/>
        </p:nvCxnSpPr>
        <p:spPr>
          <a:xfrm flipV="1">
            <a:off x="7358253" y="1588974"/>
            <a:ext cx="2115439" cy="153557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8" name="直线箭头连接符 17"/>
          <p:cNvCxnSpPr/>
          <p:nvPr/>
        </p:nvCxnSpPr>
        <p:spPr>
          <a:xfrm flipH="1">
            <a:off x="7735824" y="1870176"/>
            <a:ext cx="1737870" cy="130185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0" name="文本框 19"/>
          <p:cNvSpPr txBox="1"/>
          <p:nvPr/>
        </p:nvSpPr>
        <p:spPr>
          <a:xfrm>
            <a:off x="7958772" y="1912139"/>
            <a:ext cx="457200" cy="461665"/>
          </a:xfrm>
          <a:prstGeom prst="rect">
            <a:avLst/>
          </a:prstGeom>
          <a:noFill/>
        </p:spPr>
        <p:txBody>
          <a:bodyPr wrap="square" rtlCol="0">
            <a:spAutoFit/>
          </a:bodyPr>
          <a:lstStyle/>
          <a:p>
            <a:r>
              <a:rPr kumimoji="1" lang="en-US" altLang="zh-CN" sz="2400" dirty="0">
                <a:latin typeface="+mn-ea"/>
              </a:rPr>
              <a:t>1</a:t>
            </a:r>
            <a:endParaRPr kumimoji="1" lang="zh-CN" altLang="en-US" sz="2400" dirty="0">
              <a:latin typeface="+mn-ea"/>
            </a:endParaRPr>
          </a:p>
        </p:txBody>
      </p:sp>
      <p:cxnSp>
        <p:nvCxnSpPr>
          <p:cNvPr id="21" name="直线箭头连接符 20"/>
          <p:cNvCxnSpPr>
            <a:stCxn id="8" idx="3"/>
            <a:endCxn id="10" idx="1"/>
          </p:cNvCxnSpPr>
          <p:nvPr/>
        </p:nvCxnSpPr>
        <p:spPr>
          <a:xfrm flipV="1">
            <a:off x="8522716" y="3447712"/>
            <a:ext cx="950976"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4" name="直线箭头连接符 23"/>
          <p:cNvCxnSpPr/>
          <p:nvPr/>
        </p:nvCxnSpPr>
        <p:spPr>
          <a:xfrm flipH="1">
            <a:off x="8522716" y="3630592"/>
            <a:ext cx="950976"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7" name="文本框 26"/>
          <p:cNvSpPr txBox="1"/>
          <p:nvPr/>
        </p:nvSpPr>
        <p:spPr>
          <a:xfrm>
            <a:off x="8751252" y="2905787"/>
            <a:ext cx="457200" cy="461665"/>
          </a:xfrm>
          <a:prstGeom prst="rect">
            <a:avLst/>
          </a:prstGeom>
          <a:noFill/>
        </p:spPr>
        <p:txBody>
          <a:bodyPr wrap="square" rtlCol="0">
            <a:spAutoFit/>
          </a:bodyPr>
          <a:lstStyle/>
          <a:p>
            <a:r>
              <a:rPr kumimoji="1" lang="en-US" altLang="zh-CN" sz="2400" dirty="0">
                <a:latin typeface="+mn-ea"/>
              </a:rPr>
              <a:t>2</a:t>
            </a:r>
            <a:endParaRPr kumimoji="1" lang="zh-CN" altLang="en-US" sz="2400" dirty="0">
              <a:latin typeface="+mn-ea"/>
            </a:endParaRPr>
          </a:p>
        </p:txBody>
      </p:sp>
      <p:cxnSp>
        <p:nvCxnSpPr>
          <p:cNvPr id="28" name="直线箭头连接符 27"/>
          <p:cNvCxnSpPr>
            <a:stCxn id="8" idx="2"/>
            <a:endCxn id="11" idx="1"/>
          </p:cNvCxnSpPr>
          <p:nvPr/>
        </p:nvCxnSpPr>
        <p:spPr>
          <a:xfrm>
            <a:off x="7358253" y="3770878"/>
            <a:ext cx="2115439" cy="147890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31" name="直线箭头连接符 30"/>
          <p:cNvCxnSpPr/>
          <p:nvPr/>
        </p:nvCxnSpPr>
        <p:spPr>
          <a:xfrm flipH="1" flipV="1">
            <a:off x="7132320" y="3813472"/>
            <a:ext cx="2341373" cy="171063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35" name="文本框 34"/>
          <p:cNvSpPr txBox="1"/>
          <p:nvPr/>
        </p:nvSpPr>
        <p:spPr>
          <a:xfrm>
            <a:off x="8391588" y="4064027"/>
            <a:ext cx="457200" cy="461665"/>
          </a:xfrm>
          <a:prstGeom prst="rect">
            <a:avLst/>
          </a:prstGeom>
          <a:noFill/>
        </p:spPr>
        <p:txBody>
          <a:bodyPr wrap="square" rtlCol="0">
            <a:spAutoFit/>
          </a:bodyPr>
          <a:lstStyle/>
          <a:p>
            <a:r>
              <a:rPr kumimoji="1" lang="en-US" altLang="zh-CN" sz="2400" dirty="0">
                <a:latin typeface="+mn-ea"/>
              </a:rPr>
              <a:t>3</a:t>
            </a:r>
            <a:endParaRPr kumimoji="1" lang="zh-CN" altLang="en-US" sz="2400" dirty="0">
              <a:latin typeface="+mn-ea"/>
            </a:endParaRPr>
          </a:p>
        </p:txBody>
      </p:sp>
    </p:spTree>
    <p:extLst>
      <p:ext uri="{BB962C8B-B14F-4D97-AF65-F5344CB8AC3E}">
        <p14:creationId xmlns:p14="http://schemas.microsoft.com/office/powerpoint/2010/main" val="4992654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1"/>
          <p:cNvSpPr txBox="1"/>
          <p:nvPr/>
        </p:nvSpPr>
        <p:spPr>
          <a:xfrm>
            <a:off x="1921510" y="1791970"/>
            <a:ext cx="2158365" cy="1854200"/>
          </a:xfrm>
          <a:prstGeom prst="rect">
            <a:avLst/>
          </a:prstGeom>
          <a:noFill/>
        </p:spPr>
        <p:txBody>
          <a:bodyPr wrap="square" rtlCol="0">
            <a:spAutoFit/>
          </a:bodyPr>
          <a:lstStyle/>
          <a:p>
            <a:endParaRPr lang="zh-CN" altLang="en-US"/>
          </a:p>
          <a:p>
            <a:endParaRPr lang="zh-CN" altLang="en-US"/>
          </a:p>
          <a:p>
            <a:endParaRPr lang="zh-CN" altLang="en-US"/>
          </a:p>
          <a:p>
            <a:endParaRPr lang="zh-CN" altLang="en-US" sz="2130"/>
          </a:p>
          <a:p>
            <a:r>
              <a:rPr lang="zh-CN" altLang="en-US" sz="2130"/>
              <a:t>第二章 网络应用</a:t>
            </a:r>
            <a:r>
              <a:rPr lang="zh-CN" altLang="en-US"/>
              <a:t>    </a:t>
            </a:r>
          </a:p>
          <a:p>
            <a:r>
              <a:rPr lang="zh-CN" altLang="en-US"/>
              <a:t>                                        </a:t>
            </a:r>
          </a:p>
        </p:txBody>
      </p:sp>
      <p:sp>
        <p:nvSpPr>
          <p:cNvPr id="3" name="文本框 2"/>
          <p:cNvSpPr txBox="1"/>
          <p:nvPr/>
        </p:nvSpPr>
        <p:spPr>
          <a:xfrm>
            <a:off x="4919320" y="612918"/>
            <a:ext cx="3728720" cy="5336846"/>
          </a:xfrm>
          <a:prstGeom prst="rect">
            <a:avLst/>
          </a:prstGeom>
          <a:noFill/>
        </p:spPr>
        <p:txBody>
          <a:bodyPr wrap="square" rtlCol="0">
            <a:spAutoFit/>
          </a:bodyPr>
          <a:lstStyle/>
          <a:p>
            <a:pPr>
              <a:lnSpc>
                <a:spcPct val="200000"/>
              </a:lnSpc>
            </a:pPr>
            <a:r>
              <a:rPr lang="zh-CN" altLang="en-US" sz="2130" dirty="0">
                <a:sym typeface="+mn-ea"/>
              </a:rPr>
              <a:t>计算机网络应用体系结构</a:t>
            </a:r>
          </a:p>
          <a:p>
            <a:pPr>
              <a:lnSpc>
                <a:spcPct val="200000"/>
              </a:lnSpc>
            </a:pPr>
            <a:r>
              <a:rPr lang="zh-CN" altLang="en-US" sz="2130" dirty="0">
                <a:sym typeface="+mn-ea"/>
              </a:rPr>
              <a:t>网络应用通信的基本原理</a:t>
            </a:r>
            <a:endParaRPr lang="en-US" altLang="zh-CN" sz="2130" dirty="0">
              <a:sym typeface="+mn-ea"/>
            </a:endParaRPr>
          </a:p>
          <a:p>
            <a:pPr>
              <a:lnSpc>
                <a:spcPct val="200000"/>
              </a:lnSpc>
            </a:pPr>
            <a:r>
              <a:rPr lang="zh-CN" altLang="en-US" sz="2130" dirty="0">
                <a:sym typeface="+mn-ea"/>
              </a:rPr>
              <a:t>域名系统（</a:t>
            </a:r>
            <a:r>
              <a:rPr lang="en-US" altLang="zh-CN" sz="2130" dirty="0">
                <a:sym typeface="+mn-ea"/>
              </a:rPr>
              <a:t>DNS</a:t>
            </a:r>
            <a:r>
              <a:rPr lang="zh-CN" altLang="en-US" sz="2130" dirty="0">
                <a:sym typeface="+mn-ea"/>
              </a:rPr>
              <a:t>）</a:t>
            </a:r>
          </a:p>
          <a:p>
            <a:pPr>
              <a:lnSpc>
                <a:spcPct val="200000"/>
              </a:lnSpc>
            </a:pPr>
            <a:r>
              <a:rPr lang="zh-CN" altLang="en-US" sz="2130" dirty="0">
                <a:solidFill>
                  <a:srgbClr val="FF0000"/>
                </a:solidFill>
                <a:sym typeface="+mn-ea"/>
              </a:rPr>
              <a:t>万维网应用</a:t>
            </a:r>
          </a:p>
          <a:p>
            <a:pPr>
              <a:lnSpc>
                <a:spcPct val="200000"/>
              </a:lnSpc>
            </a:pPr>
            <a:r>
              <a:rPr lang="en-US" altLang="zh-CN" sz="2130" dirty="0">
                <a:sym typeface="+mn-ea"/>
              </a:rPr>
              <a:t>Internet</a:t>
            </a:r>
            <a:r>
              <a:rPr lang="zh-CN" altLang="en-US" sz="2130" dirty="0">
                <a:sym typeface="+mn-ea"/>
              </a:rPr>
              <a:t>电子邮件</a:t>
            </a:r>
          </a:p>
          <a:p>
            <a:pPr>
              <a:lnSpc>
                <a:spcPct val="200000"/>
              </a:lnSpc>
            </a:pPr>
            <a:r>
              <a:rPr lang="en-US" altLang="zh-CN" sz="2130" dirty="0">
                <a:sym typeface="+mn-ea"/>
              </a:rPr>
              <a:t>FTP</a:t>
            </a:r>
          </a:p>
          <a:p>
            <a:pPr>
              <a:lnSpc>
                <a:spcPct val="200000"/>
              </a:lnSpc>
            </a:pPr>
            <a:r>
              <a:rPr lang="en-US" altLang="zh-CN" sz="2130" dirty="0">
                <a:sym typeface="+mn-ea"/>
              </a:rPr>
              <a:t>P2P</a:t>
            </a:r>
            <a:r>
              <a:rPr lang="zh-CN" altLang="en-US" sz="2130" dirty="0">
                <a:sym typeface="+mn-ea"/>
              </a:rPr>
              <a:t>应用</a:t>
            </a:r>
          </a:p>
          <a:p>
            <a:pPr>
              <a:lnSpc>
                <a:spcPct val="200000"/>
              </a:lnSpc>
            </a:pPr>
            <a:r>
              <a:rPr lang="en-US" altLang="zh-CN" sz="2130" dirty="0">
                <a:sym typeface="+mn-ea"/>
              </a:rPr>
              <a:t>Socket </a:t>
            </a:r>
            <a:r>
              <a:rPr lang="zh-CN" altLang="en-US" sz="2130" dirty="0">
                <a:sym typeface="+mn-ea"/>
              </a:rPr>
              <a:t>编程基础</a:t>
            </a:r>
          </a:p>
        </p:txBody>
      </p:sp>
      <p:sp>
        <p:nvSpPr>
          <p:cNvPr id="4" name="左大括号 3"/>
          <p:cNvSpPr/>
          <p:nvPr/>
        </p:nvSpPr>
        <p:spPr>
          <a:xfrm>
            <a:off x="4233544" y="1011554"/>
            <a:ext cx="411607" cy="465772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7232973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文本框 8"/>
          <p:cNvSpPr txBox="1"/>
          <p:nvPr/>
        </p:nvSpPr>
        <p:spPr>
          <a:xfrm>
            <a:off x="168529" y="3293364"/>
            <a:ext cx="2060575" cy="420115"/>
          </a:xfrm>
          <a:prstGeom prst="rect">
            <a:avLst/>
          </a:prstGeom>
          <a:noFill/>
        </p:spPr>
        <p:txBody>
          <a:bodyPr wrap="square" rtlCol="0">
            <a:spAutoFit/>
          </a:bodyPr>
          <a:lstStyle/>
          <a:p>
            <a:r>
              <a:rPr lang="zh-CN" altLang="en-US" sz="2130" dirty="0"/>
              <a:t>万维网应用</a:t>
            </a:r>
          </a:p>
        </p:txBody>
      </p:sp>
      <p:sp>
        <p:nvSpPr>
          <p:cNvPr id="10" name="左大括号 9"/>
          <p:cNvSpPr/>
          <p:nvPr/>
        </p:nvSpPr>
        <p:spPr>
          <a:xfrm>
            <a:off x="1692329" y="1030772"/>
            <a:ext cx="438912" cy="494529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文本框 10"/>
          <p:cNvSpPr txBox="1"/>
          <p:nvPr/>
        </p:nvSpPr>
        <p:spPr>
          <a:xfrm>
            <a:off x="2131241" y="964263"/>
            <a:ext cx="2564765" cy="5078313"/>
          </a:xfrm>
          <a:prstGeom prst="rect">
            <a:avLst/>
          </a:prstGeom>
          <a:noFill/>
        </p:spPr>
        <p:txBody>
          <a:bodyPr wrap="square" rtlCol="0">
            <a:spAutoFit/>
          </a:bodyPr>
          <a:lstStyle/>
          <a:p>
            <a:pPr fontAlgn="auto">
              <a:lnSpc>
                <a:spcPct val="150000"/>
              </a:lnSpc>
            </a:pPr>
            <a:r>
              <a:rPr lang="zh-CN" altLang="en-US" sz="2400" dirty="0">
                <a:solidFill>
                  <a:schemeClr val="accent6"/>
                </a:solidFill>
              </a:rPr>
              <a:t>万维网应用结构</a:t>
            </a:r>
            <a:endParaRPr lang="en-US" altLang="zh-CN" sz="2400" dirty="0">
              <a:solidFill>
                <a:schemeClr val="accent6"/>
              </a:solidFill>
            </a:endParaRPr>
          </a:p>
          <a:p>
            <a:pPr fontAlgn="auto">
              <a:lnSpc>
                <a:spcPct val="150000"/>
              </a:lnSpc>
            </a:pPr>
            <a:endParaRPr lang="en-US" altLang="zh-CN" sz="2400" dirty="0">
              <a:solidFill>
                <a:schemeClr val="accent6"/>
              </a:solidFill>
            </a:endParaRPr>
          </a:p>
          <a:p>
            <a:pPr fontAlgn="auto">
              <a:lnSpc>
                <a:spcPct val="150000"/>
              </a:lnSpc>
            </a:pPr>
            <a:endParaRPr lang="en-US" altLang="zh-CN" sz="2400" dirty="0">
              <a:solidFill>
                <a:schemeClr val="accent6"/>
              </a:solidFill>
            </a:endParaRPr>
          </a:p>
          <a:p>
            <a:pPr fontAlgn="auto">
              <a:lnSpc>
                <a:spcPct val="150000"/>
              </a:lnSpc>
            </a:pPr>
            <a:endParaRPr lang="zh-CN" altLang="en-US" sz="2400" dirty="0"/>
          </a:p>
          <a:p>
            <a:pPr fontAlgn="auto">
              <a:lnSpc>
                <a:spcPct val="150000"/>
              </a:lnSpc>
            </a:pPr>
            <a:r>
              <a:rPr lang="en-US" altLang="zh-CN" sz="2400" dirty="0"/>
              <a:t>http</a:t>
            </a:r>
          </a:p>
          <a:p>
            <a:pPr fontAlgn="auto">
              <a:lnSpc>
                <a:spcPct val="150000"/>
              </a:lnSpc>
            </a:pPr>
            <a:endParaRPr lang="en-US" altLang="zh-CN" sz="2400" dirty="0"/>
          </a:p>
          <a:p>
            <a:pPr fontAlgn="auto">
              <a:lnSpc>
                <a:spcPct val="150000"/>
              </a:lnSpc>
            </a:pPr>
            <a:endParaRPr lang="en-US" altLang="zh-CN" sz="2400" dirty="0"/>
          </a:p>
          <a:p>
            <a:pPr fontAlgn="auto">
              <a:lnSpc>
                <a:spcPct val="150000"/>
              </a:lnSpc>
            </a:pPr>
            <a:endParaRPr lang="en-US" altLang="zh-CN" sz="2400" dirty="0"/>
          </a:p>
          <a:p>
            <a:pPr fontAlgn="auto">
              <a:lnSpc>
                <a:spcPct val="150000"/>
              </a:lnSpc>
            </a:pPr>
            <a:r>
              <a:rPr lang="en-US" altLang="zh-CN" sz="2400" dirty="0"/>
              <a:t>cookie</a:t>
            </a:r>
          </a:p>
        </p:txBody>
      </p:sp>
      <p:sp>
        <p:nvSpPr>
          <p:cNvPr id="13" name="左大括号 12"/>
          <p:cNvSpPr/>
          <p:nvPr/>
        </p:nvSpPr>
        <p:spPr>
          <a:xfrm>
            <a:off x="4449035" y="583914"/>
            <a:ext cx="493942" cy="164647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矩形 4"/>
          <p:cNvSpPr/>
          <p:nvPr/>
        </p:nvSpPr>
        <p:spPr>
          <a:xfrm>
            <a:off x="5085072" y="476064"/>
            <a:ext cx="3420873" cy="1754326"/>
          </a:xfrm>
          <a:prstGeom prst="rect">
            <a:avLst/>
          </a:prstGeom>
        </p:spPr>
        <p:txBody>
          <a:bodyPr wrap="none">
            <a:spAutoFit/>
          </a:bodyPr>
          <a:lstStyle/>
          <a:p>
            <a:pPr>
              <a:lnSpc>
                <a:spcPct val="150000"/>
              </a:lnSpc>
            </a:pPr>
            <a:r>
              <a:rPr lang="zh-CN" altLang="en-US" sz="2400" dirty="0">
                <a:latin typeface="Microsoft YaHei" charset="-122"/>
                <a:ea typeface="Microsoft YaHei" charset="-122"/>
                <a:cs typeface="Microsoft YaHei" charset="-122"/>
                <a:sym typeface="+mn-ea"/>
              </a:rPr>
              <a:t> </a:t>
            </a:r>
            <a:r>
              <a:rPr lang="en-US" altLang="zh-CN" sz="2400" dirty="0">
                <a:latin typeface="Microsoft YaHei" charset="-122"/>
                <a:ea typeface="Microsoft YaHei" charset="-122"/>
                <a:cs typeface="Microsoft YaHei" charset="-122"/>
                <a:sym typeface="+mn-ea"/>
              </a:rPr>
              <a:t>Web</a:t>
            </a:r>
            <a:r>
              <a:rPr lang="zh-CN" altLang="en-US" sz="2400" dirty="0">
                <a:latin typeface="Microsoft YaHei" charset="-122"/>
                <a:ea typeface="Microsoft YaHei" charset="-122"/>
                <a:cs typeface="Microsoft YaHei" charset="-122"/>
                <a:sym typeface="+mn-ea"/>
              </a:rPr>
              <a:t>服务器</a:t>
            </a:r>
            <a:endParaRPr lang="en-US" altLang="zh-CN" sz="2400" dirty="0">
              <a:latin typeface="Microsoft YaHei" charset="-122"/>
              <a:ea typeface="Microsoft YaHei" charset="-122"/>
              <a:cs typeface="Microsoft YaHei" charset="-122"/>
              <a:sym typeface="+mn-ea"/>
            </a:endParaRPr>
          </a:p>
          <a:p>
            <a:pPr>
              <a:lnSpc>
                <a:spcPct val="150000"/>
              </a:lnSpc>
            </a:pPr>
            <a:r>
              <a:rPr lang="zh-CN" altLang="en-US" sz="2400" dirty="0">
                <a:latin typeface="Microsoft YaHei" charset="-122"/>
                <a:ea typeface="Microsoft YaHei" charset="-122"/>
                <a:cs typeface="Microsoft YaHei" charset="-122"/>
                <a:sym typeface="+mn-ea"/>
              </a:rPr>
              <a:t> 浏览器</a:t>
            </a:r>
            <a:endParaRPr lang="en-US" altLang="zh-CN" sz="2400" dirty="0">
              <a:latin typeface="Microsoft YaHei" charset="-122"/>
              <a:ea typeface="Microsoft YaHei" charset="-122"/>
              <a:cs typeface="Microsoft YaHei" charset="-122"/>
              <a:sym typeface="+mn-ea"/>
            </a:endParaRPr>
          </a:p>
          <a:p>
            <a:pPr>
              <a:lnSpc>
                <a:spcPct val="150000"/>
              </a:lnSpc>
            </a:pPr>
            <a:r>
              <a:rPr lang="zh-CN" altLang="en-US" sz="2400" dirty="0">
                <a:latin typeface="Microsoft YaHei" charset="-122"/>
                <a:ea typeface="Microsoft YaHei" charset="-122"/>
                <a:cs typeface="Microsoft YaHei" charset="-122"/>
                <a:sym typeface="+mn-ea"/>
              </a:rPr>
              <a:t> 超文本传输协议</a:t>
            </a:r>
            <a:r>
              <a:rPr lang="en-US" altLang="zh-CN" sz="2400" dirty="0">
                <a:latin typeface="Microsoft YaHei" charset="-122"/>
                <a:ea typeface="Microsoft YaHei" charset="-122"/>
                <a:cs typeface="Microsoft YaHei" charset="-122"/>
                <a:sym typeface="+mn-ea"/>
              </a:rPr>
              <a:t>(HTTP)</a:t>
            </a:r>
            <a:endParaRPr lang="zh-CN" altLang="en-US" sz="2400" dirty="0"/>
          </a:p>
        </p:txBody>
      </p:sp>
    </p:spTree>
    <p:custDataLst>
      <p:tags r:id="rId1"/>
    </p:custDataLst>
    <p:extLst>
      <p:ext uri="{BB962C8B-B14F-4D97-AF65-F5344CB8AC3E}">
        <p14:creationId xmlns:p14="http://schemas.microsoft.com/office/powerpoint/2010/main" val="1633913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文本框 13"/>
          <p:cNvSpPr txBox="1"/>
          <p:nvPr/>
        </p:nvSpPr>
        <p:spPr>
          <a:xfrm>
            <a:off x="-14215" y="3115267"/>
            <a:ext cx="1610139" cy="400110"/>
          </a:xfrm>
          <a:prstGeom prst="rect">
            <a:avLst/>
          </a:prstGeom>
          <a:noFill/>
        </p:spPr>
        <p:txBody>
          <a:bodyPr wrap="square" rtlCol="0">
            <a:spAutoFit/>
          </a:bodyPr>
          <a:lstStyle/>
          <a:p>
            <a:r>
              <a:rPr lang="zh-CN" altLang="en-US" sz="2000" dirty="0"/>
              <a:t>协议的定义</a:t>
            </a:r>
            <a:endParaRPr lang="zh-CN" altLang="en-US" sz="2125" dirty="0">
              <a:solidFill>
                <a:schemeClr val="tx1"/>
              </a:solidFill>
            </a:endParaRPr>
          </a:p>
        </p:txBody>
      </p:sp>
      <p:sp>
        <p:nvSpPr>
          <p:cNvPr id="16" name="左大括号 15"/>
          <p:cNvSpPr/>
          <p:nvPr/>
        </p:nvSpPr>
        <p:spPr>
          <a:xfrm>
            <a:off x="1369605" y="1593409"/>
            <a:ext cx="538066" cy="344382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7" name="文本框 16"/>
          <p:cNvSpPr txBox="1"/>
          <p:nvPr/>
        </p:nvSpPr>
        <p:spPr>
          <a:xfrm>
            <a:off x="1907671" y="1330163"/>
            <a:ext cx="2474167" cy="3970318"/>
          </a:xfrm>
          <a:prstGeom prst="rect">
            <a:avLst/>
          </a:prstGeom>
          <a:noFill/>
        </p:spPr>
        <p:txBody>
          <a:bodyPr wrap="square" rtlCol="0">
            <a:spAutoFit/>
          </a:bodyPr>
          <a:lstStyle/>
          <a:p>
            <a:pPr fontAlgn="auto">
              <a:lnSpc>
                <a:spcPct val="150000"/>
              </a:lnSpc>
            </a:pPr>
            <a:r>
              <a:rPr lang="zh-CN" altLang="en-US" sz="2400" dirty="0"/>
              <a:t>定义</a:t>
            </a:r>
            <a:endParaRPr lang="en-US" altLang="zh-CN" sz="2400" dirty="0"/>
          </a:p>
          <a:p>
            <a:pPr fontAlgn="auto">
              <a:lnSpc>
                <a:spcPct val="150000"/>
              </a:lnSpc>
            </a:pPr>
            <a:endParaRPr lang="en-US" altLang="zh-CN" sz="2400" dirty="0"/>
          </a:p>
          <a:p>
            <a:pPr fontAlgn="auto">
              <a:lnSpc>
                <a:spcPct val="150000"/>
              </a:lnSpc>
            </a:pPr>
            <a:endParaRPr lang="zh-CN" altLang="en-US" sz="2400" dirty="0"/>
          </a:p>
          <a:p>
            <a:pPr fontAlgn="auto">
              <a:lnSpc>
                <a:spcPct val="150000"/>
              </a:lnSpc>
            </a:pPr>
            <a:endParaRPr lang="en-US" altLang="zh-CN" sz="2400" dirty="0"/>
          </a:p>
          <a:p>
            <a:pPr fontAlgn="auto">
              <a:lnSpc>
                <a:spcPct val="150000"/>
              </a:lnSpc>
            </a:pPr>
            <a:endParaRPr lang="en-US" altLang="zh-CN" sz="2400" dirty="0"/>
          </a:p>
          <a:p>
            <a:pPr fontAlgn="auto">
              <a:lnSpc>
                <a:spcPct val="150000"/>
              </a:lnSpc>
            </a:pPr>
            <a:endParaRPr lang="en-US" altLang="zh-CN" sz="2400" dirty="0"/>
          </a:p>
          <a:p>
            <a:pPr fontAlgn="auto">
              <a:lnSpc>
                <a:spcPct val="150000"/>
              </a:lnSpc>
            </a:pPr>
            <a:r>
              <a:rPr lang="zh-CN" altLang="en-US" sz="2400" dirty="0"/>
              <a:t>三要素</a:t>
            </a:r>
            <a:endParaRPr lang="en-US" altLang="zh-CN" sz="2400" dirty="0"/>
          </a:p>
        </p:txBody>
      </p:sp>
      <p:sp>
        <p:nvSpPr>
          <p:cNvPr id="6" name="矩形 5"/>
          <p:cNvSpPr/>
          <p:nvPr/>
        </p:nvSpPr>
        <p:spPr>
          <a:xfrm>
            <a:off x="4141304" y="1407994"/>
            <a:ext cx="7686260" cy="1200329"/>
          </a:xfrm>
          <a:prstGeom prst="rect">
            <a:avLst/>
          </a:prstGeom>
          <a:ln>
            <a:solidFill>
              <a:schemeClr val="tx1"/>
            </a:solidFill>
          </a:ln>
        </p:spPr>
        <p:txBody>
          <a:bodyPr wrap="square">
            <a:spAutoFit/>
          </a:bodyPr>
          <a:lstStyle/>
          <a:p>
            <a:pPr>
              <a:lnSpc>
                <a:spcPct val="150000"/>
              </a:lnSpc>
            </a:pPr>
            <a:r>
              <a:rPr lang="zh-CN" altLang="en-US" sz="2400" dirty="0">
                <a:latin typeface="+mn-ea"/>
              </a:rPr>
              <a:t>网络协议：网络通信实体之间在数据交换过程中需要遵循的</a:t>
            </a:r>
            <a:r>
              <a:rPr lang="zh-CN" altLang="en-US" sz="2400" dirty="0">
                <a:solidFill>
                  <a:schemeClr val="bg1"/>
                </a:solidFill>
                <a:latin typeface="+mn-ea"/>
              </a:rPr>
              <a:t>规则</a:t>
            </a:r>
            <a:r>
              <a:rPr lang="zh-CN" altLang="en-US" sz="2400" dirty="0">
                <a:latin typeface="+mn-ea"/>
              </a:rPr>
              <a:t>或</a:t>
            </a:r>
            <a:r>
              <a:rPr lang="zh-CN" altLang="en-US" sz="2400" dirty="0">
                <a:solidFill>
                  <a:schemeClr val="bg1"/>
                </a:solidFill>
                <a:latin typeface="+mn-ea"/>
              </a:rPr>
              <a:t>约定</a:t>
            </a:r>
            <a:r>
              <a:rPr lang="zh-CN" altLang="en-US" sz="2400" dirty="0">
                <a:latin typeface="+mn-ea"/>
              </a:rPr>
              <a:t>。</a:t>
            </a:r>
          </a:p>
        </p:txBody>
      </p:sp>
      <p:sp>
        <p:nvSpPr>
          <p:cNvPr id="8" name="左大括号 7"/>
          <p:cNvSpPr/>
          <p:nvPr/>
        </p:nvSpPr>
        <p:spPr>
          <a:xfrm>
            <a:off x="3008243" y="3783166"/>
            <a:ext cx="538066" cy="250813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9" name="矩形 8"/>
          <p:cNvSpPr/>
          <p:nvPr/>
        </p:nvSpPr>
        <p:spPr>
          <a:xfrm>
            <a:off x="4141304" y="3254455"/>
            <a:ext cx="7686260" cy="581057"/>
          </a:xfrm>
          <a:prstGeom prst="rect">
            <a:avLst/>
          </a:prstGeom>
          <a:ln>
            <a:solidFill>
              <a:schemeClr val="tx1"/>
            </a:solidFill>
          </a:ln>
        </p:spPr>
        <p:txBody>
          <a:bodyPr wrap="square">
            <a:spAutoFit/>
          </a:bodyPr>
          <a:lstStyle/>
          <a:p>
            <a:pPr>
              <a:lnSpc>
                <a:spcPct val="150000"/>
              </a:lnSpc>
            </a:pPr>
            <a:r>
              <a:rPr lang="zh-CN" altLang="en-US" sz="2400" dirty="0">
                <a:solidFill>
                  <a:schemeClr val="bg1"/>
                </a:solidFill>
                <a:latin typeface="+mn-ea"/>
              </a:rPr>
              <a:t>语法</a:t>
            </a:r>
            <a:r>
              <a:rPr lang="zh-CN" altLang="en-US" sz="2400" dirty="0">
                <a:latin typeface="+mn-ea"/>
              </a:rPr>
              <a:t>：</a:t>
            </a:r>
            <a:r>
              <a:rPr lang="zh-CN" altLang="zh-CN" sz="2400" dirty="0">
                <a:solidFill>
                  <a:srgbClr val="202020"/>
                </a:solidFill>
                <a:latin typeface="+mn-ea"/>
                <a:cs typeface="方正清刻本悦宋简体" panose="02000000000000000000" charset="-122"/>
                <a:sym typeface="+mn-ea"/>
              </a:rPr>
              <a:t>定义</a:t>
            </a:r>
            <a:r>
              <a:rPr lang="zh-CN" altLang="en-US" sz="2400" dirty="0">
                <a:sym typeface="+mn-ea"/>
              </a:rPr>
              <a:t>实体之间交换信息的</a:t>
            </a:r>
            <a:r>
              <a:rPr lang="zh-CN" altLang="en-US" sz="2400" dirty="0">
                <a:solidFill>
                  <a:srgbClr val="FF0000"/>
                </a:solidFill>
                <a:sym typeface="+mn-ea"/>
              </a:rPr>
              <a:t>格式与结构</a:t>
            </a:r>
            <a:endParaRPr lang="zh-CN" altLang="en-US" sz="2400" dirty="0">
              <a:latin typeface="+mn-ea"/>
            </a:endParaRPr>
          </a:p>
        </p:txBody>
      </p:sp>
      <p:sp>
        <p:nvSpPr>
          <p:cNvPr id="10" name="矩形 9"/>
          <p:cNvSpPr/>
          <p:nvPr/>
        </p:nvSpPr>
        <p:spPr>
          <a:xfrm>
            <a:off x="4141304" y="4576737"/>
            <a:ext cx="7686260" cy="580415"/>
          </a:xfrm>
          <a:prstGeom prst="rect">
            <a:avLst/>
          </a:prstGeom>
          <a:ln>
            <a:solidFill>
              <a:schemeClr val="tx1"/>
            </a:solidFill>
          </a:ln>
        </p:spPr>
        <p:txBody>
          <a:bodyPr wrap="square">
            <a:spAutoFit/>
          </a:bodyPr>
          <a:lstStyle/>
          <a:p>
            <a:pPr>
              <a:lnSpc>
                <a:spcPct val="150000"/>
              </a:lnSpc>
            </a:pPr>
            <a:r>
              <a:rPr lang="zh-CN" altLang="en-US" sz="2400" dirty="0">
                <a:solidFill>
                  <a:schemeClr val="bg1"/>
                </a:solidFill>
                <a:latin typeface="+mn-ea"/>
              </a:rPr>
              <a:t>语义</a:t>
            </a:r>
            <a:r>
              <a:rPr lang="zh-CN" altLang="en-US" sz="2400" dirty="0">
                <a:latin typeface="+mn-ea"/>
              </a:rPr>
              <a:t>：</a:t>
            </a:r>
            <a:r>
              <a:rPr lang="zh-CN" altLang="en-US" sz="2400" dirty="0"/>
              <a:t>定义实体之间交换信息中的</a:t>
            </a:r>
            <a:r>
              <a:rPr lang="zh-CN" altLang="en-US" sz="2400" dirty="0">
                <a:solidFill>
                  <a:srgbClr val="FF0000"/>
                </a:solidFill>
              </a:rPr>
              <a:t>控制信息</a:t>
            </a:r>
            <a:r>
              <a:rPr lang="zh-CN" altLang="en-US" sz="2400" dirty="0"/>
              <a:t>。</a:t>
            </a:r>
          </a:p>
        </p:txBody>
      </p:sp>
      <p:sp>
        <p:nvSpPr>
          <p:cNvPr id="11" name="矩形 10"/>
          <p:cNvSpPr/>
          <p:nvPr/>
        </p:nvSpPr>
        <p:spPr>
          <a:xfrm>
            <a:off x="4141304" y="5723587"/>
            <a:ext cx="7686260" cy="1134413"/>
          </a:xfrm>
          <a:prstGeom prst="rect">
            <a:avLst/>
          </a:prstGeom>
          <a:solidFill>
            <a:schemeClr val="bg1"/>
          </a:solidFill>
          <a:ln>
            <a:solidFill>
              <a:schemeClr val="tx1"/>
            </a:solidFill>
          </a:ln>
        </p:spPr>
        <p:txBody>
          <a:bodyPr wrap="square">
            <a:spAutoFit/>
          </a:bodyPr>
          <a:lstStyle/>
          <a:p>
            <a:pPr>
              <a:lnSpc>
                <a:spcPct val="150000"/>
              </a:lnSpc>
            </a:pPr>
            <a:r>
              <a:rPr lang="zh-CN" altLang="en-US" sz="2400" dirty="0">
                <a:solidFill>
                  <a:schemeClr val="bg1"/>
                </a:solidFill>
                <a:latin typeface="+mn-ea"/>
              </a:rPr>
              <a:t>时序</a:t>
            </a:r>
            <a:r>
              <a:rPr lang="zh-CN" altLang="en-US" sz="2400" dirty="0">
                <a:latin typeface="+mn-ea"/>
              </a:rPr>
              <a:t>：同步。</a:t>
            </a:r>
            <a:r>
              <a:rPr lang="zh-CN" altLang="en-US" sz="2400" dirty="0"/>
              <a:t>定义实体之间交换信息的</a:t>
            </a:r>
            <a:r>
              <a:rPr lang="zh-CN" altLang="en-US" sz="2400" dirty="0">
                <a:solidFill>
                  <a:srgbClr val="FF0000"/>
                </a:solidFill>
              </a:rPr>
              <a:t>顺序</a:t>
            </a:r>
            <a:r>
              <a:rPr lang="zh-CN" altLang="en-US" sz="2400" dirty="0"/>
              <a:t>以及如何匹配或适应彼此的</a:t>
            </a:r>
            <a:r>
              <a:rPr lang="zh-CN" altLang="en-US" sz="2400" dirty="0">
                <a:solidFill>
                  <a:srgbClr val="FF0000"/>
                </a:solidFill>
              </a:rPr>
              <a:t>速度</a:t>
            </a:r>
            <a:r>
              <a:rPr lang="zh-CN" altLang="en-US" sz="2400" dirty="0"/>
              <a:t>。</a:t>
            </a:r>
          </a:p>
        </p:txBody>
      </p:sp>
    </p:spTree>
    <p:custDataLst>
      <p:tags r:id="rId1"/>
    </p:custDataLst>
    <p:extLst>
      <p:ext uri="{BB962C8B-B14F-4D97-AF65-F5344CB8AC3E}">
        <p14:creationId xmlns:p14="http://schemas.microsoft.com/office/powerpoint/2010/main" val="6236446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文本框 8"/>
          <p:cNvSpPr txBox="1"/>
          <p:nvPr/>
        </p:nvSpPr>
        <p:spPr>
          <a:xfrm>
            <a:off x="168529" y="3293364"/>
            <a:ext cx="2060575" cy="420115"/>
          </a:xfrm>
          <a:prstGeom prst="rect">
            <a:avLst/>
          </a:prstGeom>
          <a:noFill/>
        </p:spPr>
        <p:txBody>
          <a:bodyPr wrap="square" rtlCol="0">
            <a:spAutoFit/>
          </a:bodyPr>
          <a:lstStyle/>
          <a:p>
            <a:r>
              <a:rPr lang="zh-CN" altLang="en-US" sz="2130" dirty="0"/>
              <a:t>万维网应用</a:t>
            </a:r>
          </a:p>
        </p:txBody>
      </p:sp>
      <p:sp>
        <p:nvSpPr>
          <p:cNvPr id="10" name="左大括号 9"/>
          <p:cNvSpPr/>
          <p:nvPr/>
        </p:nvSpPr>
        <p:spPr>
          <a:xfrm>
            <a:off x="1692329" y="1030772"/>
            <a:ext cx="438912" cy="494529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文本框 10"/>
          <p:cNvSpPr txBox="1"/>
          <p:nvPr/>
        </p:nvSpPr>
        <p:spPr>
          <a:xfrm>
            <a:off x="2131241" y="964263"/>
            <a:ext cx="2564765" cy="5078313"/>
          </a:xfrm>
          <a:prstGeom prst="rect">
            <a:avLst/>
          </a:prstGeom>
          <a:noFill/>
        </p:spPr>
        <p:txBody>
          <a:bodyPr wrap="square" rtlCol="0">
            <a:spAutoFit/>
          </a:bodyPr>
          <a:lstStyle/>
          <a:p>
            <a:pPr fontAlgn="auto">
              <a:lnSpc>
                <a:spcPct val="150000"/>
              </a:lnSpc>
            </a:pPr>
            <a:r>
              <a:rPr lang="zh-CN" altLang="en-US" sz="2400" dirty="0">
                <a:solidFill>
                  <a:schemeClr val="accent6"/>
                </a:solidFill>
              </a:rPr>
              <a:t>万维网应用结构</a:t>
            </a:r>
            <a:endParaRPr lang="en-US" altLang="zh-CN" sz="2400" dirty="0">
              <a:solidFill>
                <a:schemeClr val="accent6"/>
              </a:solidFill>
            </a:endParaRPr>
          </a:p>
          <a:p>
            <a:pPr fontAlgn="auto">
              <a:lnSpc>
                <a:spcPct val="150000"/>
              </a:lnSpc>
            </a:pPr>
            <a:endParaRPr lang="en-US" altLang="zh-CN" sz="2400" dirty="0">
              <a:solidFill>
                <a:schemeClr val="accent6"/>
              </a:solidFill>
            </a:endParaRPr>
          </a:p>
          <a:p>
            <a:pPr fontAlgn="auto">
              <a:lnSpc>
                <a:spcPct val="150000"/>
              </a:lnSpc>
            </a:pPr>
            <a:endParaRPr lang="en-US" altLang="zh-CN" sz="2400" dirty="0">
              <a:solidFill>
                <a:schemeClr val="accent6"/>
              </a:solidFill>
            </a:endParaRPr>
          </a:p>
          <a:p>
            <a:pPr fontAlgn="auto">
              <a:lnSpc>
                <a:spcPct val="150000"/>
              </a:lnSpc>
            </a:pPr>
            <a:endParaRPr lang="zh-CN" altLang="en-US" sz="2400" dirty="0"/>
          </a:p>
          <a:p>
            <a:pPr fontAlgn="auto">
              <a:lnSpc>
                <a:spcPct val="150000"/>
              </a:lnSpc>
            </a:pPr>
            <a:r>
              <a:rPr lang="en-US" altLang="zh-CN" sz="2400" dirty="0"/>
              <a:t>http</a:t>
            </a:r>
          </a:p>
          <a:p>
            <a:pPr fontAlgn="auto">
              <a:lnSpc>
                <a:spcPct val="150000"/>
              </a:lnSpc>
            </a:pPr>
            <a:endParaRPr lang="en-US" altLang="zh-CN" sz="2400" dirty="0"/>
          </a:p>
          <a:p>
            <a:pPr fontAlgn="auto">
              <a:lnSpc>
                <a:spcPct val="150000"/>
              </a:lnSpc>
            </a:pPr>
            <a:endParaRPr lang="en-US" altLang="zh-CN" sz="2400" dirty="0"/>
          </a:p>
          <a:p>
            <a:pPr fontAlgn="auto">
              <a:lnSpc>
                <a:spcPct val="150000"/>
              </a:lnSpc>
            </a:pPr>
            <a:endParaRPr lang="en-US" altLang="zh-CN" sz="2400" dirty="0"/>
          </a:p>
          <a:p>
            <a:pPr fontAlgn="auto">
              <a:lnSpc>
                <a:spcPct val="150000"/>
              </a:lnSpc>
            </a:pPr>
            <a:r>
              <a:rPr lang="en-US" altLang="zh-CN" sz="2400" dirty="0"/>
              <a:t>cookie</a:t>
            </a:r>
          </a:p>
        </p:txBody>
      </p:sp>
      <p:sp>
        <p:nvSpPr>
          <p:cNvPr id="13" name="左大括号 12"/>
          <p:cNvSpPr/>
          <p:nvPr/>
        </p:nvSpPr>
        <p:spPr>
          <a:xfrm>
            <a:off x="4449035" y="583914"/>
            <a:ext cx="493942" cy="164647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矩形 4"/>
          <p:cNvSpPr/>
          <p:nvPr/>
        </p:nvSpPr>
        <p:spPr>
          <a:xfrm>
            <a:off x="4942977" y="839625"/>
            <a:ext cx="7249023" cy="1135054"/>
          </a:xfrm>
          <a:prstGeom prst="rect">
            <a:avLst/>
          </a:prstGeom>
        </p:spPr>
        <p:txBody>
          <a:bodyPr wrap="square">
            <a:spAutoFit/>
          </a:bodyPr>
          <a:lstStyle/>
          <a:p>
            <a:pPr>
              <a:lnSpc>
                <a:spcPct val="150000"/>
              </a:lnSpc>
            </a:pPr>
            <a:r>
              <a:rPr lang="zh-CN" altLang="en-US" sz="2400" dirty="0">
                <a:latin typeface="+mn-ea"/>
              </a:rPr>
              <a:t>统一资源定位符</a:t>
            </a:r>
            <a:r>
              <a:rPr lang="en-US" altLang="zh-CN" sz="2400" dirty="0">
                <a:latin typeface="+mn-ea"/>
                <a:sym typeface="+mn-ea"/>
              </a:rPr>
              <a:t>URL</a:t>
            </a:r>
          </a:p>
          <a:p>
            <a:pPr>
              <a:lnSpc>
                <a:spcPct val="150000"/>
              </a:lnSpc>
            </a:pPr>
            <a:r>
              <a:rPr lang="zh-CN" altLang="en-US" sz="2400" dirty="0">
                <a:latin typeface="+mn-ea"/>
                <a:sym typeface="+mn-ea"/>
              </a:rPr>
              <a:t>组成部分：</a:t>
            </a:r>
            <a:r>
              <a:rPr lang="zh-CN" altLang="en-US" sz="2400" b="1" dirty="0">
                <a:solidFill>
                  <a:srgbClr val="C00000"/>
                </a:solidFill>
                <a:latin typeface="+mn-ea"/>
                <a:sym typeface="+mn-ea"/>
              </a:rPr>
              <a:t>主机域名</a:t>
            </a:r>
            <a:r>
              <a:rPr lang="zh-CN" altLang="en-US" sz="2400" dirty="0">
                <a:latin typeface="+mn-ea"/>
                <a:sym typeface="+mn-ea"/>
              </a:rPr>
              <a:t>（或</a:t>
            </a:r>
            <a:r>
              <a:rPr lang="en-US" altLang="zh-CN" sz="2400" dirty="0">
                <a:latin typeface="+mn-ea"/>
                <a:sym typeface="+mn-ea"/>
              </a:rPr>
              <a:t>IP</a:t>
            </a:r>
            <a:r>
              <a:rPr lang="zh-CN" altLang="en-US" sz="2400" dirty="0">
                <a:latin typeface="+mn-ea"/>
                <a:sym typeface="+mn-ea"/>
              </a:rPr>
              <a:t>地址）</a:t>
            </a:r>
            <a:r>
              <a:rPr lang="en-US" altLang="zh-CN" sz="2400" dirty="0">
                <a:latin typeface="+mn-ea"/>
                <a:sym typeface="+mn-ea"/>
              </a:rPr>
              <a:t>+</a:t>
            </a:r>
            <a:r>
              <a:rPr lang="zh-CN" altLang="en-US" sz="2400" b="1" dirty="0">
                <a:solidFill>
                  <a:srgbClr val="00B050"/>
                </a:solidFill>
                <a:latin typeface="+mn-ea"/>
                <a:sym typeface="+mn-ea"/>
              </a:rPr>
              <a:t>对象的路径名称</a:t>
            </a:r>
            <a:r>
              <a:rPr lang="zh-CN" altLang="en-US" sz="2400" dirty="0">
                <a:latin typeface="+mn-ea"/>
                <a:sym typeface="+mn-ea"/>
              </a:rPr>
              <a:t>。</a:t>
            </a:r>
            <a:endParaRPr lang="en-US" altLang="zh-CN" sz="2400" b="1" dirty="0">
              <a:solidFill>
                <a:srgbClr val="00B050"/>
              </a:solidFill>
              <a:latin typeface="+mn-ea"/>
            </a:endParaRPr>
          </a:p>
        </p:txBody>
      </p:sp>
    </p:spTree>
    <p:custDataLst>
      <p:tags r:id="rId1"/>
    </p:custDataLst>
    <p:extLst>
      <p:ext uri="{BB962C8B-B14F-4D97-AF65-F5344CB8AC3E}">
        <p14:creationId xmlns:p14="http://schemas.microsoft.com/office/powerpoint/2010/main" val="14660131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文本框 8"/>
          <p:cNvSpPr txBox="1"/>
          <p:nvPr/>
        </p:nvSpPr>
        <p:spPr>
          <a:xfrm>
            <a:off x="168529" y="3293364"/>
            <a:ext cx="2060575" cy="420115"/>
          </a:xfrm>
          <a:prstGeom prst="rect">
            <a:avLst/>
          </a:prstGeom>
          <a:noFill/>
        </p:spPr>
        <p:txBody>
          <a:bodyPr wrap="square" rtlCol="0">
            <a:spAutoFit/>
          </a:bodyPr>
          <a:lstStyle/>
          <a:p>
            <a:r>
              <a:rPr lang="zh-CN" altLang="en-US" sz="2130" dirty="0"/>
              <a:t>万维网应用</a:t>
            </a:r>
          </a:p>
        </p:txBody>
      </p:sp>
      <p:sp>
        <p:nvSpPr>
          <p:cNvPr id="10" name="左大括号 9"/>
          <p:cNvSpPr/>
          <p:nvPr/>
        </p:nvSpPr>
        <p:spPr>
          <a:xfrm>
            <a:off x="1692329" y="1030772"/>
            <a:ext cx="438912" cy="494529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文本框 10"/>
          <p:cNvSpPr txBox="1"/>
          <p:nvPr/>
        </p:nvSpPr>
        <p:spPr>
          <a:xfrm>
            <a:off x="2131241" y="964263"/>
            <a:ext cx="2564765" cy="5078313"/>
          </a:xfrm>
          <a:prstGeom prst="rect">
            <a:avLst/>
          </a:prstGeom>
          <a:noFill/>
        </p:spPr>
        <p:txBody>
          <a:bodyPr wrap="square" rtlCol="0">
            <a:spAutoFit/>
          </a:bodyPr>
          <a:lstStyle/>
          <a:p>
            <a:pPr fontAlgn="auto">
              <a:lnSpc>
                <a:spcPct val="150000"/>
              </a:lnSpc>
            </a:pPr>
            <a:r>
              <a:rPr lang="zh-CN" altLang="en-US" sz="2400" dirty="0"/>
              <a:t>万维网应用结构</a:t>
            </a:r>
            <a:endParaRPr lang="en-US" altLang="zh-CN" sz="2400" dirty="0"/>
          </a:p>
          <a:p>
            <a:pPr fontAlgn="auto">
              <a:lnSpc>
                <a:spcPct val="150000"/>
              </a:lnSpc>
            </a:pPr>
            <a:endParaRPr lang="en-US" altLang="zh-CN" sz="2400" dirty="0">
              <a:solidFill>
                <a:schemeClr val="accent6"/>
              </a:solidFill>
            </a:endParaRPr>
          </a:p>
          <a:p>
            <a:pPr fontAlgn="auto">
              <a:lnSpc>
                <a:spcPct val="150000"/>
              </a:lnSpc>
            </a:pPr>
            <a:endParaRPr lang="en-US" altLang="zh-CN" sz="2400" dirty="0">
              <a:solidFill>
                <a:schemeClr val="accent6"/>
              </a:solidFill>
            </a:endParaRPr>
          </a:p>
          <a:p>
            <a:pPr fontAlgn="auto">
              <a:lnSpc>
                <a:spcPct val="150000"/>
              </a:lnSpc>
            </a:pPr>
            <a:endParaRPr lang="zh-CN" altLang="en-US" sz="2400" dirty="0"/>
          </a:p>
          <a:p>
            <a:pPr fontAlgn="auto">
              <a:lnSpc>
                <a:spcPct val="150000"/>
              </a:lnSpc>
            </a:pPr>
            <a:r>
              <a:rPr lang="en-US" altLang="zh-CN" sz="2400" dirty="0">
                <a:solidFill>
                  <a:srgbClr val="FF0000"/>
                </a:solidFill>
              </a:rPr>
              <a:t>http</a:t>
            </a:r>
          </a:p>
          <a:p>
            <a:pPr fontAlgn="auto">
              <a:lnSpc>
                <a:spcPct val="150000"/>
              </a:lnSpc>
            </a:pPr>
            <a:endParaRPr lang="en-US" altLang="zh-CN" sz="2400" dirty="0"/>
          </a:p>
          <a:p>
            <a:pPr fontAlgn="auto">
              <a:lnSpc>
                <a:spcPct val="150000"/>
              </a:lnSpc>
            </a:pPr>
            <a:endParaRPr lang="en-US" altLang="zh-CN" sz="2400" dirty="0"/>
          </a:p>
          <a:p>
            <a:pPr fontAlgn="auto">
              <a:lnSpc>
                <a:spcPct val="150000"/>
              </a:lnSpc>
            </a:pPr>
            <a:endParaRPr lang="en-US" altLang="zh-CN" sz="2400" dirty="0"/>
          </a:p>
          <a:p>
            <a:pPr fontAlgn="auto">
              <a:lnSpc>
                <a:spcPct val="150000"/>
              </a:lnSpc>
            </a:pPr>
            <a:r>
              <a:rPr lang="en-US" altLang="zh-CN" sz="2400" dirty="0"/>
              <a:t>cookie</a:t>
            </a:r>
          </a:p>
        </p:txBody>
      </p:sp>
      <p:sp>
        <p:nvSpPr>
          <p:cNvPr id="7" name="文本框 6"/>
          <p:cNvSpPr txBox="1"/>
          <p:nvPr/>
        </p:nvSpPr>
        <p:spPr>
          <a:xfrm>
            <a:off x="2912872" y="2965579"/>
            <a:ext cx="9279128" cy="1135054"/>
          </a:xfrm>
          <a:prstGeom prst="rect">
            <a:avLst/>
          </a:prstGeom>
          <a:noFill/>
          <a:ln>
            <a:solidFill>
              <a:schemeClr val="tx1"/>
            </a:solidFill>
          </a:ln>
        </p:spPr>
        <p:txBody>
          <a:bodyPr wrap="square" rtlCol="0" anchor="t">
            <a:spAutoFit/>
          </a:bodyPr>
          <a:lstStyle/>
          <a:p>
            <a:pPr>
              <a:lnSpc>
                <a:spcPct val="150000"/>
              </a:lnSpc>
            </a:pPr>
            <a:r>
              <a:rPr lang="en-US" altLang="zh-CN" sz="2400" dirty="0">
                <a:latin typeface="微软雅黑" panose="020B0503020204020204" charset="-122"/>
                <a:ea typeface="微软雅黑" panose="020B0503020204020204" charset="-122"/>
                <a:sym typeface="+mn-ea"/>
              </a:rPr>
              <a:t>HTTP</a:t>
            </a:r>
            <a:r>
              <a:rPr lang="zh-CN" altLang="en-US" sz="2400" dirty="0">
                <a:latin typeface="微软雅黑" panose="020B0503020204020204" charset="-122"/>
                <a:ea typeface="微软雅黑" panose="020B0503020204020204" charset="-122"/>
                <a:sym typeface="+mn-ea"/>
              </a:rPr>
              <a:t>协议是</a:t>
            </a:r>
            <a:r>
              <a:rPr lang="en-US" altLang="zh-CN" sz="2400" dirty="0">
                <a:latin typeface="微软雅黑" panose="020B0503020204020204" charset="-122"/>
                <a:ea typeface="微软雅黑" panose="020B0503020204020204" charset="-122"/>
                <a:sym typeface="+mn-ea"/>
              </a:rPr>
              <a:t>Web</a:t>
            </a:r>
            <a:r>
              <a:rPr lang="zh-CN" altLang="en-US" sz="2400" dirty="0">
                <a:latin typeface="微软雅黑" panose="020B0503020204020204" charset="-122"/>
                <a:ea typeface="微软雅黑" panose="020B0503020204020204" charset="-122"/>
                <a:sym typeface="+mn-ea"/>
              </a:rPr>
              <a:t>应用的应用层协议。定义浏览器如何向</a:t>
            </a:r>
            <a:r>
              <a:rPr lang="en-US" altLang="zh-CN" sz="2400" dirty="0">
                <a:latin typeface="微软雅黑" panose="020B0503020204020204" charset="-122"/>
                <a:ea typeface="微软雅黑" panose="020B0503020204020204" charset="-122"/>
                <a:sym typeface="+mn-ea"/>
              </a:rPr>
              <a:t>Web</a:t>
            </a:r>
            <a:r>
              <a:rPr lang="zh-CN" altLang="en-US" sz="2400" dirty="0">
                <a:latin typeface="微软雅黑" panose="020B0503020204020204" charset="-122"/>
                <a:ea typeface="微软雅黑" panose="020B0503020204020204" charset="-122"/>
                <a:sym typeface="+mn-ea"/>
              </a:rPr>
              <a:t>服务器发送请求以及</a:t>
            </a:r>
            <a:r>
              <a:rPr lang="en-US" altLang="zh-CN" sz="2400" dirty="0">
                <a:latin typeface="微软雅黑" panose="020B0503020204020204" charset="-122"/>
                <a:ea typeface="微软雅黑" panose="020B0503020204020204" charset="-122"/>
                <a:sym typeface="+mn-ea"/>
              </a:rPr>
              <a:t>Web</a:t>
            </a:r>
            <a:r>
              <a:rPr lang="zh-CN" altLang="en-US" sz="2400" dirty="0">
                <a:latin typeface="微软雅黑" panose="020B0503020204020204" charset="-122"/>
                <a:ea typeface="微软雅黑" panose="020B0503020204020204" charset="-122"/>
                <a:sym typeface="+mn-ea"/>
              </a:rPr>
              <a:t>服务器如何向浏览器进行响应。</a:t>
            </a:r>
            <a:endParaRPr lang="zh-CN" altLang="en-US" sz="2400" dirty="0">
              <a:latin typeface="微软雅黑" panose="020B0503020204020204" charset="-122"/>
              <a:ea typeface="微软雅黑" panose="020B0503020204020204" charset="-122"/>
            </a:endParaRPr>
          </a:p>
        </p:txBody>
      </p:sp>
    </p:spTree>
    <p:custDataLst>
      <p:tags r:id="rId1"/>
    </p:custDataLst>
    <p:extLst>
      <p:ext uri="{BB962C8B-B14F-4D97-AF65-F5344CB8AC3E}">
        <p14:creationId xmlns:p14="http://schemas.microsoft.com/office/powerpoint/2010/main" val="10242952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文本框 8"/>
          <p:cNvSpPr txBox="1"/>
          <p:nvPr/>
        </p:nvSpPr>
        <p:spPr>
          <a:xfrm>
            <a:off x="168529" y="3293364"/>
            <a:ext cx="2060575" cy="420115"/>
          </a:xfrm>
          <a:prstGeom prst="rect">
            <a:avLst/>
          </a:prstGeom>
          <a:noFill/>
        </p:spPr>
        <p:txBody>
          <a:bodyPr wrap="square" rtlCol="0">
            <a:spAutoFit/>
          </a:bodyPr>
          <a:lstStyle/>
          <a:p>
            <a:r>
              <a:rPr lang="zh-CN" altLang="en-US" sz="2130" dirty="0"/>
              <a:t>万维网应用</a:t>
            </a:r>
          </a:p>
        </p:txBody>
      </p:sp>
      <p:sp>
        <p:nvSpPr>
          <p:cNvPr id="10" name="左大括号 9"/>
          <p:cNvSpPr/>
          <p:nvPr/>
        </p:nvSpPr>
        <p:spPr>
          <a:xfrm>
            <a:off x="1692329" y="1030772"/>
            <a:ext cx="438912" cy="494529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文本框 10"/>
          <p:cNvSpPr txBox="1"/>
          <p:nvPr/>
        </p:nvSpPr>
        <p:spPr>
          <a:xfrm>
            <a:off x="2131241" y="964263"/>
            <a:ext cx="2564765" cy="5078313"/>
          </a:xfrm>
          <a:prstGeom prst="rect">
            <a:avLst/>
          </a:prstGeom>
          <a:noFill/>
        </p:spPr>
        <p:txBody>
          <a:bodyPr wrap="square" rtlCol="0">
            <a:spAutoFit/>
          </a:bodyPr>
          <a:lstStyle/>
          <a:p>
            <a:pPr fontAlgn="auto">
              <a:lnSpc>
                <a:spcPct val="150000"/>
              </a:lnSpc>
            </a:pPr>
            <a:r>
              <a:rPr lang="zh-CN" altLang="en-US" sz="2400" dirty="0"/>
              <a:t>万维网应用结构</a:t>
            </a:r>
            <a:endParaRPr lang="en-US" altLang="zh-CN" sz="2400" dirty="0"/>
          </a:p>
          <a:p>
            <a:pPr fontAlgn="auto">
              <a:lnSpc>
                <a:spcPct val="150000"/>
              </a:lnSpc>
            </a:pPr>
            <a:endParaRPr lang="en-US" altLang="zh-CN" sz="2400" dirty="0">
              <a:solidFill>
                <a:schemeClr val="accent6"/>
              </a:solidFill>
            </a:endParaRPr>
          </a:p>
          <a:p>
            <a:pPr fontAlgn="auto">
              <a:lnSpc>
                <a:spcPct val="150000"/>
              </a:lnSpc>
            </a:pPr>
            <a:endParaRPr lang="en-US" altLang="zh-CN" sz="2400" dirty="0">
              <a:solidFill>
                <a:schemeClr val="accent6"/>
              </a:solidFill>
            </a:endParaRPr>
          </a:p>
          <a:p>
            <a:pPr fontAlgn="auto">
              <a:lnSpc>
                <a:spcPct val="150000"/>
              </a:lnSpc>
            </a:pPr>
            <a:endParaRPr lang="zh-CN" altLang="en-US" sz="2400" dirty="0"/>
          </a:p>
          <a:p>
            <a:pPr fontAlgn="auto">
              <a:lnSpc>
                <a:spcPct val="150000"/>
              </a:lnSpc>
            </a:pPr>
            <a:r>
              <a:rPr lang="en-US" altLang="zh-CN" sz="2400" dirty="0">
                <a:solidFill>
                  <a:srgbClr val="FF0000"/>
                </a:solidFill>
              </a:rPr>
              <a:t>http</a:t>
            </a:r>
          </a:p>
          <a:p>
            <a:pPr fontAlgn="auto">
              <a:lnSpc>
                <a:spcPct val="150000"/>
              </a:lnSpc>
            </a:pPr>
            <a:endParaRPr lang="en-US" altLang="zh-CN" sz="2400" dirty="0"/>
          </a:p>
          <a:p>
            <a:pPr fontAlgn="auto">
              <a:lnSpc>
                <a:spcPct val="150000"/>
              </a:lnSpc>
            </a:pPr>
            <a:endParaRPr lang="en-US" altLang="zh-CN" sz="2400" dirty="0"/>
          </a:p>
          <a:p>
            <a:pPr fontAlgn="auto">
              <a:lnSpc>
                <a:spcPct val="150000"/>
              </a:lnSpc>
            </a:pPr>
            <a:endParaRPr lang="en-US" altLang="zh-CN" sz="2400" dirty="0"/>
          </a:p>
          <a:p>
            <a:pPr fontAlgn="auto">
              <a:lnSpc>
                <a:spcPct val="150000"/>
              </a:lnSpc>
            </a:pPr>
            <a:r>
              <a:rPr lang="en-US" altLang="zh-CN" sz="2400" dirty="0"/>
              <a:t>cookie</a:t>
            </a:r>
          </a:p>
        </p:txBody>
      </p:sp>
      <p:sp>
        <p:nvSpPr>
          <p:cNvPr id="6" name="左大括号 5"/>
          <p:cNvSpPr/>
          <p:nvPr/>
        </p:nvSpPr>
        <p:spPr>
          <a:xfrm>
            <a:off x="2974710" y="1952008"/>
            <a:ext cx="680331" cy="353439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 name="矩形 1"/>
          <p:cNvSpPr/>
          <p:nvPr/>
        </p:nvSpPr>
        <p:spPr>
          <a:xfrm>
            <a:off x="3595609" y="1855597"/>
            <a:ext cx="3078617" cy="3970318"/>
          </a:xfrm>
          <a:prstGeom prst="rect">
            <a:avLst/>
          </a:prstGeom>
        </p:spPr>
        <p:txBody>
          <a:bodyPr wrap="square">
            <a:spAutoFit/>
          </a:bodyPr>
          <a:lstStyle/>
          <a:p>
            <a:pPr>
              <a:lnSpc>
                <a:spcPct val="150000"/>
              </a:lnSpc>
            </a:pPr>
            <a:r>
              <a:rPr lang="zh-CN" altLang="en-US" sz="2400" dirty="0">
                <a:latin typeface="微软雅黑" panose="020B0503020204020204" charset="-122"/>
                <a:ea typeface="微软雅黑" panose="020B0503020204020204" charset="-122"/>
                <a:sym typeface="+mn-ea"/>
              </a:rPr>
              <a:t>非持久连接的</a:t>
            </a:r>
            <a:r>
              <a:rPr lang="en-US" altLang="zh-CN" sz="2400" dirty="0">
                <a:latin typeface="微软雅黑" panose="020B0503020204020204" charset="-122"/>
                <a:ea typeface="微软雅黑" panose="020B0503020204020204" charset="-122"/>
                <a:sym typeface="+mn-ea"/>
              </a:rPr>
              <a:t>HTTP</a:t>
            </a:r>
          </a:p>
          <a:p>
            <a:pPr>
              <a:lnSpc>
                <a:spcPct val="150000"/>
              </a:lnSpc>
            </a:pPr>
            <a:endParaRPr lang="en-US" altLang="zh-CN" sz="2400" dirty="0">
              <a:latin typeface="微软雅黑" panose="020B0503020204020204" charset="-122"/>
              <a:ea typeface="微软雅黑" panose="020B0503020204020204" charset="-122"/>
              <a:sym typeface="+mn-ea"/>
            </a:endParaRPr>
          </a:p>
          <a:p>
            <a:pPr>
              <a:lnSpc>
                <a:spcPct val="150000"/>
              </a:lnSpc>
            </a:pPr>
            <a:endParaRPr lang="en-US" altLang="zh-CN" sz="2400" dirty="0">
              <a:latin typeface="微软雅黑" panose="020B0503020204020204" charset="-122"/>
              <a:ea typeface="微软雅黑" panose="020B0503020204020204" charset="-122"/>
              <a:sym typeface="+mn-ea"/>
            </a:endParaRPr>
          </a:p>
          <a:p>
            <a:pPr>
              <a:lnSpc>
                <a:spcPct val="150000"/>
              </a:lnSpc>
            </a:pPr>
            <a:r>
              <a:rPr lang="zh-CN" altLang="en-US" sz="2400" dirty="0">
                <a:latin typeface="微软雅黑" panose="020B0503020204020204" charset="-122"/>
                <a:ea typeface="微软雅黑" panose="020B0503020204020204" charset="-122"/>
                <a:sym typeface="+mn-ea"/>
              </a:rPr>
              <a:t>并行连接</a:t>
            </a:r>
            <a:endParaRPr lang="en-US" altLang="zh-CN" sz="2400" dirty="0">
              <a:latin typeface="微软雅黑" panose="020B0503020204020204" charset="-122"/>
              <a:ea typeface="微软雅黑" panose="020B0503020204020204" charset="-122"/>
              <a:sym typeface="+mn-ea"/>
            </a:endParaRPr>
          </a:p>
          <a:p>
            <a:pPr>
              <a:lnSpc>
                <a:spcPct val="150000"/>
              </a:lnSpc>
            </a:pPr>
            <a:endParaRPr lang="en-US" altLang="zh-CN" sz="2400" dirty="0">
              <a:latin typeface="微软雅黑" panose="020B0503020204020204" charset="-122"/>
              <a:ea typeface="微软雅黑" panose="020B0503020204020204" charset="-122"/>
              <a:sym typeface="+mn-ea"/>
            </a:endParaRPr>
          </a:p>
          <a:p>
            <a:pPr>
              <a:lnSpc>
                <a:spcPct val="150000"/>
              </a:lnSpc>
            </a:pPr>
            <a:endParaRPr lang="en-US" altLang="zh-CN" sz="2400" dirty="0">
              <a:latin typeface="微软雅黑" panose="020B0503020204020204" charset="-122"/>
              <a:ea typeface="微软雅黑" panose="020B0503020204020204" charset="-122"/>
              <a:sym typeface="+mn-ea"/>
            </a:endParaRPr>
          </a:p>
          <a:p>
            <a:pPr>
              <a:lnSpc>
                <a:spcPct val="150000"/>
              </a:lnSpc>
            </a:pPr>
            <a:r>
              <a:rPr lang="zh-CN" altLang="en-US" sz="2400" dirty="0">
                <a:latin typeface="微软雅黑" panose="020B0503020204020204" charset="-122"/>
                <a:ea typeface="微软雅黑" panose="020B0503020204020204" charset="-122"/>
                <a:sym typeface="+mn-ea"/>
              </a:rPr>
              <a:t>持久连接的</a:t>
            </a:r>
            <a:r>
              <a:rPr lang="en-US" altLang="zh-CN" sz="2400" dirty="0">
                <a:latin typeface="微软雅黑" panose="020B0503020204020204" charset="-122"/>
                <a:ea typeface="微软雅黑" panose="020B0503020204020204" charset="-122"/>
                <a:sym typeface="+mn-ea"/>
              </a:rPr>
              <a:t>HTTP</a:t>
            </a:r>
            <a:endParaRPr lang="zh-CN" altLang="en-US" sz="2400" dirty="0"/>
          </a:p>
        </p:txBody>
      </p:sp>
      <p:sp>
        <p:nvSpPr>
          <p:cNvPr id="3" name="矩形 2"/>
          <p:cNvSpPr/>
          <p:nvPr/>
        </p:nvSpPr>
        <p:spPr>
          <a:xfrm>
            <a:off x="6358128" y="1391271"/>
            <a:ext cx="5602224" cy="1477328"/>
          </a:xfrm>
          <a:prstGeom prst="rect">
            <a:avLst/>
          </a:prstGeom>
          <a:ln>
            <a:solidFill>
              <a:schemeClr val="tx1"/>
            </a:solidFill>
          </a:ln>
        </p:spPr>
        <p:txBody>
          <a:bodyPr wrap="square">
            <a:spAutoFit/>
          </a:bodyPr>
          <a:lstStyle/>
          <a:p>
            <a:pPr>
              <a:lnSpc>
                <a:spcPct val="150000"/>
              </a:lnSpc>
            </a:pPr>
            <a:r>
              <a:rPr lang="zh-CN" altLang="en-US" sz="2000" dirty="0">
                <a:latin typeface="微软雅黑" pitchFamily="34" charset="-122"/>
                <a:ea typeface="微软雅黑" pitchFamily="34" charset="-122"/>
              </a:rPr>
              <a:t>非持久连接：</a:t>
            </a:r>
            <a:r>
              <a:rPr lang="en-US" altLang="zh-CN" sz="2000" dirty="0">
                <a:latin typeface="微软雅黑" pitchFamily="34" charset="-122"/>
                <a:ea typeface="微软雅黑" pitchFamily="34" charset="-122"/>
              </a:rPr>
              <a:t>HTTP</a:t>
            </a:r>
            <a:r>
              <a:rPr lang="zh-CN" altLang="en-US" sz="2000" dirty="0">
                <a:latin typeface="微软雅黑" pitchFamily="34" charset="-122"/>
                <a:ea typeface="微软雅黑" pitchFamily="34" charset="-122"/>
              </a:rPr>
              <a:t>客户与</a:t>
            </a:r>
            <a:r>
              <a:rPr lang="en-US" altLang="zh-CN" sz="2000" dirty="0">
                <a:latin typeface="微软雅黑" pitchFamily="34" charset="-122"/>
                <a:ea typeface="微软雅黑" pitchFamily="34" charset="-122"/>
              </a:rPr>
              <a:t>HTTP</a:t>
            </a:r>
            <a:r>
              <a:rPr lang="zh-CN" altLang="en-US" sz="2000" dirty="0">
                <a:latin typeface="微软雅黑" pitchFamily="34" charset="-122"/>
                <a:ea typeface="微软雅黑" pitchFamily="34" charset="-122"/>
              </a:rPr>
              <a:t>服务器建立</a:t>
            </a:r>
            <a:r>
              <a:rPr lang="en-US" altLang="zh-CN" sz="2000" dirty="0">
                <a:latin typeface="微软雅黑" pitchFamily="34" charset="-122"/>
                <a:ea typeface="微软雅黑" pitchFamily="34" charset="-122"/>
              </a:rPr>
              <a:t>TCP</a:t>
            </a:r>
            <a:r>
              <a:rPr lang="zh-CN" altLang="en-US" sz="2000" dirty="0">
                <a:latin typeface="微软雅黑" pitchFamily="34" charset="-122"/>
                <a:ea typeface="微软雅黑" pitchFamily="34" charset="-122"/>
              </a:rPr>
              <a:t>连接后，通过该连接发送</a:t>
            </a:r>
            <a:r>
              <a:rPr lang="en-US" altLang="zh-CN" sz="2000" dirty="0">
                <a:latin typeface="微软雅黑" pitchFamily="34" charset="-122"/>
                <a:ea typeface="微软雅黑" pitchFamily="34" charset="-122"/>
              </a:rPr>
              <a:t>HTTP</a:t>
            </a:r>
            <a:r>
              <a:rPr lang="zh-CN" altLang="en-US" sz="2000" dirty="0">
                <a:latin typeface="微软雅黑" pitchFamily="34" charset="-122"/>
                <a:ea typeface="微软雅黑" pitchFamily="34" charset="-122"/>
              </a:rPr>
              <a:t>请求报文，接收</a:t>
            </a:r>
            <a:r>
              <a:rPr lang="en-US" altLang="zh-CN" sz="2000" dirty="0">
                <a:latin typeface="微软雅黑" pitchFamily="34" charset="-122"/>
                <a:ea typeface="微软雅黑" pitchFamily="34" charset="-122"/>
              </a:rPr>
              <a:t>HTTP</a:t>
            </a:r>
            <a:r>
              <a:rPr lang="zh-CN" altLang="en-US" sz="2000" dirty="0">
                <a:latin typeface="微软雅黑" pitchFamily="34" charset="-122"/>
                <a:ea typeface="微软雅黑" pitchFamily="34" charset="-122"/>
              </a:rPr>
              <a:t>响应报文，然后</a:t>
            </a:r>
            <a:r>
              <a:rPr lang="zh-CN" altLang="en-US" sz="2000" dirty="0">
                <a:solidFill>
                  <a:srgbClr val="C00000"/>
                </a:solidFill>
                <a:latin typeface="微软雅黑" pitchFamily="34" charset="-122"/>
                <a:ea typeface="微软雅黑" pitchFamily="34" charset="-122"/>
              </a:rPr>
              <a:t>断开连接</a:t>
            </a:r>
            <a:r>
              <a:rPr lang="zh-CN" altLang="en-US" sz="2000" dirty="0">
                <a:latin typeface="微软雅黑" pitchFamily="34" charset="-122"/>
                <a:ea typeface="微软雅黑" pitchFamily="34" charset="-122"/>
              </a:rPr>
              <a:t>。</a:t>
            </a:r>
            <a:endParaRPr lang="zh-CN" altLang="en-US" sz="2000" dirty="0"/>
          </a:p>
        </p:txBody>
      </p:sp>
      <p:sp>
        <p:nvSpPr>
          <p:cNvPr id="4" name="矩形 3"/>
          <p:cNvSpPr/>
          <p:nvPr/>
        </p:nvSpPr>
        <p:spPr>
          <a:xfrm>
            <a:off x="4150634" y="2476238"/>
            <a:ext cx="1405898" cy="461665"/>
          </a:xfrm>
          <a:prstGeom prst="rect">
            <a:avLst/>
          </a:prstGeom>
          <a:ln>
            <a:solidFill>
              <a:srgbClr val="C00000"/>
            </a:solidFill>
          </a:ln>
        </p:spPr>
        <p:txBody>
          <a:bodyPr wrap="none">
            <a:spAutoFit/>
          </a:bodyPr>
          <a:lstStyle/>
          <a:p>
            <a:r>
              <a:rPr lang="en-US" altLang="zh-CN" sz="2400">
                <a:latin typeface="微软雅黑" pitchFamily="34" charset="-122"/>
                <a:ea typeface="微软雅黑" pitchFamily="34" charset="-122"/>
              </a:rPr>
              <a:t>HTTP1.0</a:t>
            </a:r>
            <a:endParaRPr lang="zh-CN" altLang="en-US" sz="2400" dirty="0"/>
          </a:p>
        </p:txBody>
      </p:sp>
      <p:sp>
        <p:nvSpPr>
          <p:cNvPr id="5" name="矩形 4"/>
          <p:cNvSpPr/>
          <p:nvPr/>
        </p:nvSpPr>
        <p:spPr>
          <a:xfrm>
            <a:off x="6356341" y="3184390"/>
            <a:ext cx="5602224" cy="1041311"/>
          </a:xfrm>
          <a:prstGeom prst="rect">
            <a:avLst/>
          </a:prstGeom>
          <a:ln>
            <a:solidFill>
              <a:schemeClr val="tx1"/>
            </a:solidFill>
          </a:ln>
        </p:spPr>
        <p:txBody>
          <a:bodyPr wrap="square">
            <a:spAutoFit/>
          </a:bodyPr>
          <a:lstStyle/>
          <a:p>
            <a:pPr>
              <a:lnSpc>
                <a:spcPts val="3700"/>
              </a:lnSpc>
            </a:pPr>
            <a:r>
              <a:rPr lang="zh-CN" altLang="en-US" dirty="0">
                <a:latin typeface="微软雅黑" pitchFamily="34" charset="-122"/>
                <a:ea typeface="微软雅黑" pitchFamily="34" charset="-122"/>
              </a:rPr>
              <a:t>并行连接：建立多条并行</a:t>
            </a:r>
            <a:r>
              <a:rPr lang="en-US" altLang="zh-CN" dirty="0">
                <a:latin typeface="微软雅黑" pitchFamily="34" charset="-122"/>
                <a:ea typeface="微软雅黑" pitchFamily="34" charset="-122"/>
              </a:rPr>
              <a:t>TCP</a:t>
            </a:r>
            <a:r>
              <a:rPr lang="zh-CN" altLang="en-US" dirty="0">
                <a:latin typeface="微软雅黑" pitchFamily="34" charset="-122"/>
                <a:ea typeface="微软雅黑" pitchFamily="34" charset="-122"/>
              </a:rPr>
              <a:t>连接，</a:t>
            </a:r>
            <a:r>
              <a:rPr lang="zh-CN" altLang="en-US" dirty="0">
                <a:solidFill>
                  <a:srgbClr val="C00000"/>
                </a:solidFill>
                <a:latin typeface="微软雅黑" pitchFamily="34" charset="-122"/>
                <a:ea typeface="微软雅黑" pitchFamily="34" charset="-122"/>
              </a:rPr>
              <a:t>并行</a:t>
            </a:r>
            <a:r>
              <a:rPr lang="zh-CN" altLang="en-US" dirty="0">
                <a:latin typeface="微软雅黑" pitchFamily="34" charset="-122"/>
                <a:ea typeface="微软雅黑" pitchFamily="34" charset="-122"/>
              </a:rPr>
              <a:t>发送</a:t>
            </a:r>
            <a:r>
              <a:rPr lang="en-US" altLang="zh-CN" dirty="0">
                <a:latin typeface="微软雅黑" pitchFamily="34" charset="-122"/>
                <a:ea typeface="微软雅黑" pitchFamily="34" charset="-122"/>
              </a:rPr>
              <a:t>HTTP</a:t>
            </a:r>
            <a:r>
              <a:rPr lang="zh-CN" altLang="en-US" dirty="0">
                <a:latin typeface="微软雅黑" pitchFamily="34" charset="-122"/>
                <a:ea typeface="微软雅黑" pitchFamily="34" charset="-122"/>
              </a:rPr>
              <a:t>请求和</a:t>
            </a:r>
            <a:r>
              <a:rPr lang="zh-CN" altLang="en-US" dirty="0">
                <a:solidFill>
                  <a:srgbClr val="C00000"/>
                </a:solidFill>
                <a:latin typeface="微软雅黑" pitchFamily="34" charset="-122"/>
                <a:ea typeface="微软雅黑" pitchFamily="34" charset="-122"/>
              </a:rPr>
              <a:t>并行</a:t>
            </a:r>
            <a:r>
              <a:rPr lang="zh-CN" altLang="en-US" dirty="0">
                <a:latin typeface="微软雅黑" pitchFamily="34" charset="-122"/>
                <a:ea typeface="微软雅黑" pitchFamily="34" charset="-122"/>
              </a:rPr>
              <a:t>接收</a:t>
            </a:r>
            <a:r>
              <a:rPr lang="en-US" altLang="zh-CN" dirty="0">
                <a:latin typeface="微软雅黑" pitchFamily="34" charset="-122"/>
                <a:ea typeface="微软雅黑" pitchFamily="34" charset="-122"/>
              </a:rPr>
              <a:t>HTTP</a:t>
            </a:r>
            <a:r>
              <a:rPr lang="zh-CN" altLang="en-US" dirty="0">
                <a:latin typeface="微软雅黑" pitchFamily="34" charset="-122"/>
                <a:ea typeface="微软雅黑" pitchFamily="34" charset="-122"/>
              </a:rPr>
              <a:t>响应。</a:t>
            </a:r>
            <a:endParaRPr lang="en-US" altLang="zh-CN" dirty="0">
              <a:latin typeface="微软雅黑" pitchFamily="34" charset="-122"/>
              <a:ea typeface="微软雅黑" pitchFamily="34" charset="-122"/>
            </a:endParaRPr>
          </a:p>
        </p:txBody>
      </p:sp>
      <p:sp>
        <p:nvSpPr>
          <p:cNvPr id="12" name="左大括号 11"/>
          <p:cNvSpPr/>
          <p:nvPr/>
        </p:nvSpPr>
        <p:spPr>
          <a:xfrm>
            <a:off x="6042763" y="4433043"/>
            <a:ext cx="680331" cy="210671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TextBox 4"/>
          <p:cNvSpPr txBox="1"/>
          <p:nvPr/>
        </p:nvSpPr>
        <p:spPr>
          <a:xfrm>
            <a:off x="6668827" y="4378967"/>
            <a:ext cx="5523173" cy="1015663"/>
          </a:xfrm>
          <a:prstGeom prst="rect">
            <a:avLst/>
          </a:prstGeom>
          <a:noFill/>
          <a:ln>
            <a:solidFill>
              <a:schemeClr val="tx1"/>
            </a:solidFill>
          </a:ln>
        </p:spPr>
        <p:txBody>
          <a:bodyPr wrap="square" rtlCol="0">
            <a:spAutoFit/>
          </a:bodyPr>
          <a:lstStyle/>
          <a:p>
            <a:pPr>
              <a:lnSpc>
                <a:spcPct val="150000"/>
              </a:lnSpc>
            </a:pPr>
            <a:r>
              <a:rPr lang="zh-CN" altLang="en-US" sz="2000" dirty="0">
                <a:solidFill>
                  <a:srgbClr val="C00000"/>
                </a:solidFill>
                <a:latin typeface="+mn-ea"/>
              </a:rPr>
              <a:t>非流水方式</a:t>
            </a:r>
            <a:r>
              <a:rPr lang="zh-CN" altLang="en-US" sz="2000" dirty="0">
                <a:latin typeface="+mn-ea"/>
              </a:rPr>
              <a:t>持久连接：客户端收到响应报文后，不断开</a:t>
            </a:r>
            <a:r>
              <a:rPr lang="en-US" altLang="zh-CN" sz="2000" dirty="0">
                <a:latin typeface="+mn-ea"/>
              </a:rPr>
              <a:t>TCP</a:t>
            </a:r>
            <a:r>
              <a:rPr lang="zh-CN" altLang="en-US" sz="2000" dirty="0">
                <a:latin typeface="+mn-ea"/>
              </a:rPr>
              <a:t>连接，继续请求。</a:t>
            </a:r>
            <a:endParaRPr lang="en-US" altLang="zh-CN" sz="2000" dirty="0">
              <a:latin typeface="+mn-ea"/>
            </a:endParaRPr>
          </a:p>
        </p:txBody>
      </p:sp>
      <p:sp>
        <p:nvSpPr>
          <p:cNvPr id="14" name="TextBox 4"/>
          <p:cNvSpPr txBox="1"/>
          <p:nvPr/>
        </p:nvSpPr>
        <p:spPr>
          <a:xfrm>
            <a:off x="6668826" y="5570490"/>
            <a:ext cx="5523173" cy="961289"/>
          </a:xfrm>
          <a:prstGeom prst="rect">
            <a:avLst/>
          </a:prstGeom>
          <a:noFill/>
          <a:ln>
            <a:solidFill>
              <a:schemeClr val="tx1"/>
            </a:solidFill>
          </a:ln>
        </p:spPr>
        <p:txBody>
          <a:bodyPr wrap="square" rtlCol="0">
            <a:spAutoFit/>
          </a:bodyPr>
          <a:lstStyle/>
          <a:p>
            <a:pPr>
              <a:lnSpc>
                <a:spcPct val="150000"/>
              </a:lnSpc>
            </a:pPr>
            <a:r>
              <a:rPr lang="zh-CN" altLang="en-US" sz="2000" dirty="0">
                <a:solidFill>
                  <a:srgbClr val="C00000"/>
                </a:solidFill>
                <a:latin typeface="+mn-ea"/>
              </a:rPr>
              <a:t>流水方式</a:t>
            </a:r>
            <a:r>
              <a:rPr lang="zh-CN" altLang="en-US" sz="2000" dirty="0">
                <a:latin typeface="+mn-ea"/>
              </a:rPr>
              <a:t>持久连接：客户端在收到前一个响应报文后，不断开连接，继续</a:t>
            </a:r>
            <a:r>
              <a:rPr lang="zh-CN" altLang="en-US" sz="2000" dirty="0">
                <a:solidFill>
                  <a:srgbClr val="C00000"/>
                </a:solidFill>
                <a:latin typeface="+mn-ea"/>
              </a:rPr>
              <a:t>并行</a:t>
            </a:r>
            <a:r>
              <a:rPr lang="zh-CN" altLang="en-US" sz="2000" dirty="0">
                <a:latin typeface="+mn-ea"/>
              </a:rPr>
              <a:t>请求。</a:t>
            </a:r>
            <a:endParaRPr lang="en-US" altLang="zh-CN" sz="2000" dirty="0">
              <a:latin typeface="+mn-ea"/>
            </a:endParaRPr>
          </a:p>
        </p:txBody>
      </p:sp>
      <p:sp>
        <p:nvSpPr>
          <p:cNvPr id="15" name="文本框 14"/>
          <p:cNvSpPr txBox="1"/>
          <p:nvPr/>
        </p:nvSpPr>
        <p:spPr>
          <a:xfrm>
            <a:off x="10737954" y="6078090"/>
            <a:ext cx="1454046" cy="461665"/>
          </a:xfrm>
          <a:prstGeom prst="rect">
            <a:avLst/>
          </a:prstGeom>
          <a:noFill/>
          <a:ln>
            <a:solidFill>
              <a:srgbClr val="C00000"/>
            </a:solidFill>
          </a:ln>
        </p:spPr>
        <p:txBody>
          <a:bodyPr wrap="square" rtlCol="0">
            <a:spAutoFit/>
          </a:bodyPr>
          <a:lstStyle/>
          <a:p>
            <a:r>
              <a:rPr kumimoji="1" lang="en-US" altLang="zh-CN" sz="2400" dirty="0">
                <a:latin typeface="Microsoft YaHei" charset="-122"/>
                <a:ea typeface="Microsoft YaHei" charset="-122"/>
                <a:cs typeface="Microsoft YaHei" charset="-122"/>
              </a:rPr>
              <a:t>HTTP1.1</a:t>
            </a:r>
            <a:endParaRPr kumimoji="1" lang="zh-CN" altLang="en-US" sz="2400" dirty="0">
              <a:latin typeface="Microsoft YaHei" charset="-122"/>
              <a:ea typeface="Microsoft YaHei" charset="-122"/>
              <a:cs typeface="Microsoft YaHei" charset="-122"/>
            </a:endParaRPr>
          </a:p>
        </p:txBody>
      </p:sp>
    </p:spTree>
    <p:custDataLst>
      <p:tags r:id="rId1"/>
    </p:custDataLst>
    <p:extLst>
      <p:ext uri="{BB962C8B-B14F-4D97-AF65-F5344CB8AC3E}">
        <p14:creationId xmlns:p14="http://schemas.microsoft.com/office/powerpoint/2010/main" val="8552095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775663" y="2247821"/>
            <a:ext cx="10783614" cy="1754326"/>
          </a:xfrm>
          <a:prstGeom prst="rect">
            <a:avLst/>
          </a:prstGeom>
          <a:noFill/>
        </p:spPr>
        <p:txBody>
          <a:bodyPr wrap="square" rtlCol="0">
            <a:spAutoFit/>
          </a:bodyPr>
          <a:lstStyle/>
          <a:p>
            <a:pPr>
              <a:lnSpc>
                <a:spcPct val="150000"/>
              </a:lnSpc>
            </a:pPr>
            <a:r>
              <a:rPr lang="en-US" altLang="zh-CN" sz="2400" dirty="0">
                <a:latin typeface="微软雅黑" pitchFamily="34" charset="-122"/>
                <a:ea typeface="微软雅黑" pitchFamily="34" charset="-122"/>
              </a:rPr>
              <a:t>HTTP</a:t>
            </a:r>
            <a:r>
              <a:rPr lang="zh-CN" altLang="en-US" sz="2400" dirty="0">
                <a:latin typeface="微软雅黑" pitchFamily="34" charset="-122"/>
                <a:ea typeface="微软雅黑" pitchFamily="34" charset="-122"/>
              </a:rPr>
              <a:t>客户进程向服务器请求建立连接：</a:t>
            </a:r>
            <a:endParaRPr lang="en-US" altLang="zh-CN" sz="2400" dirty="0">
              <a:latin typeface="微软雅黑" pitchFamily="34" charset="-122"/>
              <a:ea typeface="微软雅黑" pitchFamily="34" charset="-122"/>
            </a:endParaRPr>
          </a:p>
          <a:p>
            <a:pPr>
              <a:lnSpc>
                <a:spcPct val="150000"/>
              </a:lnSpc>
            </a:pPr>
            <a:r>
              <a:rPr lang="zh-CN" altLang="en-US" sz="2400" dirty="0">
                <a:latin typeface="微软雅黑" pitchFamily="34" charset="-122"/>
                <a:ea typeface="微软雅黑" pitchFamily="34" charset="-122"/>
              </a:rPr>
              <a:t>从客户发送连接请求，到收到服务器连接确认，用时一个往返时间（</a:t>
            </a:r>
            <a:r>
              <a:rPr lang="en-US" altLang="zh-CN" sz="2400" dirty="0">
                <a:latin typeface="微软雅黑" pitchFamily="34" charset="-122"/>
                <a:ea typeface="微软雅黑" pitchFamily="34" charset="-122"/>
              </a:rPr>
              <a:t>Round Trip Time</a:t>
            </a:r>
            <a:r>
              <a:rPr lang="zh-CN" altLang="en-US" sz="2400" dirty="0">
                <a:latin typeface="微软雅黑" pitchFamily="34" charset="-122"/>
                <a:ea typeface="微软雅黑" pitchFamily="34" charset="-122"/>
              </a:rPr>
              <a:t> </a:t>
            </a:r>
            <a:r>
              <a:rPr lang="en-US" altLang="zh-CN" sz="2400" dirty="0">
                <a:latin typeface="微软雅黑" pitchFamily="34" charset="-122"/>
                <a:ea typeface="微软雅黑" pitchFamily="34" charset="-122"/>
              </a:rPr>
              <a:t>,</a:t>
            </a:r>
            <a:r>
              <a:rPr lang="zh-CN" altLang="en-US" sz="2400" dirty="0">
                <a:latin typeface="微软雅黑" pitchFamily="34" charset="-122"/>
                <a:ea typeface="微软雅黑" pitchFamily="34" charset="-122"/>
              </a:rPr>
              <a:t> </a:t>
            </a:r>
            <a:r>
              <a:rPr lang="en-US" altLang="zh-CN" sz="2400" dirty="0">
                <a:latin typeface="微软雅黑" pitchFamily="34" charset="-122"/>
                <a:ea typeface="微软雅黑" pitchFamily="34" charset="-122"/>
              </a:rPr>
              <a:t>RTT</a:t>
            </a:r>
            <a:r>
              <a:rPr lang="zh-CN" altLang="en-US" sz="2400" dirty="0">
                <a:latin typeface="微软雅黑" pitchFamily="34" charset="-122"/>
                <a:ea typeface="微软雅黑" pitchFamily="34" charset="-122"/>
              </a:rPr>
              <a:t>）。作为一个时间单位来使用。</a:t>
            </a:r>
            <a:endParaRPr lang="en-US" altLang="zh-CN" sz="2400" dirty="0">
              <a:latin typeface="微软雅黑" pitchFamily="34" charset="-122"/>
              <a:ea typeface="微软雅黑" pitchFamily="34" charset="-122"/>
            </a:endParaRPr>
          </a:p>
        </p:txBody>
      </p:sp>
    </p:spTree>
    <p:extLst>
      <p:ext uri="{BB962C8B-B14F-4D97-AF65-F5344CB8AC3E}">
        <p14:creationId xmlns:p14="http://schemas.microsoft.com/office/powerpoint/2010/main" val="16381423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文本框 8"/>
          <p:cNvSpPr txBox="1"/>
          <p:nvPr/>
        </p:nvSpPr>
        <p:spPr>
          <a:xfrm>
            <a:off x="168529" y="3293364"/>
            <a:ext cx="2060575" cy="420115"/>
          </a:xfrm>
          <a:prstGeom prst="rect">
            <a:avLst/>
          </a:prstGeom>
          <a:noFill/>
        </p:spPr>
        <p:txBody>
          <a:bodyPr wrap="square" rtlCol="0">
            <a:spAutoFit/>
          </a:bodyPr>
          <a:lstStyle/>
          <a:p>
            <a:r>
              <a:rPr lang="zh-CN" altLang="en-US" sz="2130" dirty="0"/>
              <a:t>万维网应用</a:t>
            </a:r>
          </a:p>
        </p:txBody>
      </p:sp>
      <p:sp>
        <p:nvSpPr>
          <p:cNvPr id="10" name="左大括号 9"/>
          <p:cNvSpPr/>
          <p:nvPr/>
        </p:nvSpPr>
        <p:spPr>
          <a:xfrm>
            <a:off x="1692329" y="1030772"/>
            <a:ext cx="438912" cy="494529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文本框 10"/>
          <p:cNvSpPr txBox="1"/>
          <p:nvPr/>
        </p:nvSpPr>
        <p:spPr>
          <a:xfrm>
            <a:off x="2131241" y="964263"/>
            <a:ext cx="2564765" cy="5078313"/>
          </a:xfrm>
          <a:prstGeom prst="rect">
            <a:avLst/>
          </a:prstGeom>
          <a:noFill/>
        </p:spPr>
        <p:txBody>
          <a:bodyPr wrap="square" rtlCol="0">
            <a:spAutoFit/>
          </a:bodyPr>
          <a:lstStyle/>
          <a:p>
            <a:pPr fontAlgn="auto">
              <a:lnSpc>
                <a:spcPct val="150000"/>
              </a:lnSpc>
            </a:pPr>
            <a:r>
              <a:rPr lang="zh-CN" altLang="en-US" sz="2400" dirty="0"/>
              <a:t>万维网应用结构</a:t>
            </a:r>
            <a:endParaRPr lang="en-US" altLang="zh-CN" sz="2400" dirty="0"/>
          </a:p>
          <a:p>
            <a:pPr fontAlgn="auto">
              <a:lnSpc>
                <a:spcPct val="150000"/>
              </a:lnSpc>
            </a:pPr>
            <a:endParaRPr lang="en-US" altLang="zh-CN" sz="2400" dirty="0">
              <a:solidFill>
                <a:schemeClr val="accent6"/>
              </a:solidFill>
            </a:endParaRPr>
          </a:p>
          <a:p>
            <a:pPr fontAlgn="auto">
              <a:lnSpc>
                <a:spcPct val="150000"/>
              </a:lnSpc>
            </a:pPr>
            <a:endParaRPr lang="en-US" altLang="zh-CN" sz="2400" dirty="0">
              <a:solidFill>
                <a:schemeClr val="accent6"/>
              </a:solidFill>
            </a:endParaRPr>
          </a:p>
          <a:p>
            <a:pPr fontAlgn="auto">
              <a:lnSpc>
                <a:spcPct val="150000"/>
              </a:lnSpc>
            </a:pPr>
            <a:endParaRPr lang="zh-CN" altLang="en-US" sz="2400" dirty="0"/>
          </a:p>
          <a:p>
            <a:pPr fontAlgn="auto">
              <a:lnSpc>
                <a:spcPct val="150000"/>
              </a:lnSpc>
            </a:pPr>
            <a:r>
              <a:rPr lang="en-US" altLang="zh-CN" sz="2400" dirty="0">
                <a:solidFill>
                  <a:srgbClr val="C00000"/>
                </a:solidFill>
              </a:rPr>
              <a:t>http</a:t>
            </a:r>
          </a:p>
          <a:p>
            <a:pPr fontAlgn="auto">
              <a:lnSpc>
                <a:spcPct val="150000"/>
              </a:lnSpc>
            </a:pPr>
            <a:endParaRPr lang="en-US" altLang="zh-CN" sz="2400" dirty="0"/>
          </a:p>
          <a:p>
            <a:pPr fontAlgn="auto">
              <a:lnSpc>
                <a:spcPct val="150000"/>
              </a:lnSpc>
            </a:pPr>
            <a:endParaRPr lang="en-US" altLang="zh-CN" sz="2400" dirty="0"/>
          </a:p>
          <a:p>
            <a:pPr fontAlgn="auto">
              <a:lnSpc>
                <a:spcPct val="150000"/>
              </a:lnSpc>
            </a:pPr>
            <a:endParaRPr lang="en-US" altLang="zh-CN" sz="2400" dirty="0"/>
          </a:p>
          <a:p>
            <a:pPr fontAlgn="auto">
              <a:lnSpc>
                <a:spcPct val="150000"/>
              </a:lnSpc>
            </a:pPr>
            <a:r>
              <a:rPr lang="en-US" altLang="zh-CN" sz="2400" dirty="0"/>
              <a:t>cookie</a:t>
            </a:r>
          </a:p>
        </p:txBody>
      </p:sp>
      <p:sp>
        <p:nvSpPr>
          <p:cNvPr id="16" name="矩形 15"/>
          <p:cNvSpPr/>
          <p:nvPr/>
        </p:nvSpPr>
        <p:spPr>
          <a:xfrm>
            <a:off x="3119364" y="2349257"/>
            <a:ext cx="7560828" cy="2308324"/>
          </a:xfrm>
          <a:prstGeom prst="rect">
            <a:avLst/>
          </a:prstGeom>
          <a:ln>
            <a:solidFill>
              <a:schemeClr val="tx1"/>
            </a:solidFill>
          </a:ln>
        </p:spPr>
        <p:txBody>
          <a:bodyPr wrap="square">
            <a:spAutoFit/>
          </a:bodyPr>
          <a:lstStyle/>
          <a:p>
            <a:pPr>
              <a:lnSpc>
                <a:spcPct val="150000"/>
              </a:lnSpc>
            </a:pPr>
            <a:r>
              <a:rPr lang="zh-CN" altLang="en-US" sz="2400" dirty="0">
                <a:latin typeface="Microsoft YaHei" charset="-122"/>
                <a:ea typeface="Microsoft YaHei" charset="-122"/>
                <a:cs typeface="Microsoft YaHei" charset="-122"/>
              </a:rPr>
              <a:t>请求报文和响应报文最主要的区别在于</a:t>
            </a:r>
            <a:r>
              <a:rPr lang="zh-CN" altLang="en-US" sz="2400" dirty="0">
                <a:solidFill>
                  <a:schemeClr val="bg1"/>
                </a:solidFill>
                <a:latin typeface="Microsoft YaHei" charset="-122"/>
                <a:ea typeface="Microsoft YaHei" charset="-122"/>
                <a:cs typeface="Microsoft YaHei" charset="-122"/>
              </a:rPr>
              <a:t>起始行</a:t>
            </a:r>
            <a:r>
              <a:rPr lang="zh-CN" altLang="en-US" sz="2400" dirty="0">
                <a:solidFill>
                  <a:srgbClr val="C00000"/>
                </a:solidFill>
                <a:latin typeface="Microsoft YaHei" charset="-122"/>
                <a:ea typeface="Microsoft YaHei" charset="-122"/>
                <a:cs typeface="Microsoft YaHei" charset="-122"/>
              </a:rPr>
              <a:t>。</a:t>
            </a:r>
          </a:p>
          <a:p>
            <a:pPr fontAlgn="auto">
              <a:lnSpc>
                <a:spcPct val="150000"/>
              </a:lnSpc>
            </a:pPr>
            <a:r>
              <a:rPr lang="zh-CN" altLang="en-US" sz="2400" dirty="0">
                <a:solidFill>
                  <a:schemeClr val="bg1"/>
                </a:solidFill>
                <a:latin typeface="Microsoft YaHei" charset="-122"/>
                <a:ea typeface="Microsoft YaHei" charset="-122"/>
                <a:cs typeface="Microsoft YaHei" charset="-122"/>
                <a:sym typeface="+mn-ea"/>
              </a:rPr>
              <a:t>    请求行：</a:t>
            </a:r>
            <a:r>
              <a:rPr lang="en-US" altLang="zh-CN" sz="2400" dirty="0">
                <a:solidFill>
                  <a:schemeClr val="bg1"/>
                </a:solidFill>
                <a:latin typeface="Microsoft YaHei" charset="-122"/>
                <a:ea typeface="Microsoft YaHei" charset="-122"/>
                <a:cs typeface="Microsoft YaHei" charset="-122"/>
                <a:sym typeface="+mn-ea"/>
              </a:rPr>
              <a:t>&lt;</a:t>
            </a:r>
            <a:r>
              <a:rPr lang="zh-CN" altLang="en-US" sz="2400" dirty="0">
                <a:solidFill>
                  <a:schemeClr val="bg1"/>
                </a:solidFill>
                <a:latin typeface="Microsoft YaHei" charset="-122"/>
                <a:ea typeface="Microsoft YaHei" charset="-122"/>
                <a:cs typeface="Microsoft YaHei" charset="-122"/>
                <a:sym typeface="+mn-ea"/>
              </a:rPr>
              <a:t>方法</a:t>
            </a:r>
            <a:r>
              <a:rPr lang="en-US" altLang="zh-CN" sz="2400" dirty="0">
                <a:solidFill>
                  <a:schemeClr val="bg1"/>
                </a:solidFill>
                <a:latin typeface="Microsoft YaHei" charset="-122"/>
                <a:ea typeface="Microsoft YaHei" charset="-122"/>
                <a:cs typeface="Microsoft YaHei" charset="-122"/>
                <a:sym typeface="+mn-ea"/>
              </a:rPr>
              <a:t>&gt; &lt;URL&gt; &lt;HTTP</a:t>
            </a:r>
            <a:r>
              <a:rPr lang="zh-CN" altLang="en-US" sz="2400" dirty="0">
                <a:solidFill>
                  <a:schemeClr val="bg1"/>
                </a:solidFill>
                <a:latin typeface="Microsoft YaHei" charset="-122"/>
                <a:ea typeface="Microsoft YaHei" charset="-122"/>
                <a:cs typeface="Microsoft YaHei" charset="-122"/>
                <a:sym typeface="+mn-ea"/>
              </a:rPr>
              <a:t>版本</a:t>
            </a:r>
            <a:r>
              <a:rPr lang="en-US" altLang="zh-CN" sz="2400" dirty="0">
                <a:solidFill>
                  <a:schemeClr val="bg1"/>
                </a:solidFill>
                <a:latin typeface="Microsoft YaHei" charset="-122"/>
                <a:ea typeface="Microsoft YaHei" charset="-122"/>
                <a:cs typeface="Microsoft YaHei" charset="-122"/>
                <a:sym typeface="+mn-ea"/>
              </a:rPr>
              <a:t>&gt; </a:t>
            </a:r>
          </a:p>
          <a:p>
            <a:pPr>
              <a:lnSpc>
                <a:spcPct val="150000"/>
              </a:lnSpc>
            </a:pPr>
            <a:r>
              <a:rPr lang="zh-CN" altLang="en-US" sz="2400" dirty="0">
                <a:solidFill>
                  <a:schemeClr val="bg1"/>
                </a:solidFill>
                <a:latin typeface="Microsoft YaHei" charset="-122"/>
                <a:ea typeface="Microsoft YaHei" charset="-122"/>
                <a:cs typeface="Microsoft YaHei" charset="-122"/>
              </a:rPr>
              <a:t>                 </a:t>
            </a:r>
            <a:r>
              <a:rPr lang="en-US" altLang="zh-CN" sz="2400" dirty="0">
                <a:solidFill>
                  <a:schemeClr val="bg1"/>
                </a:solidFill>
                <a:latin typeface="Microsoft YaHei" charset="-122"/>
                <a:ea typeface="Microsoft YaHei" charset="-122"/>
                <a:cs typeface="Microsoft YaHei" charset="-122"/>
              </a:rPr>
              <a:t>GET</a:t>
            </a:r>
            <a:r>
              <a:rPr lang="zh-CN" altLang="en-US" sz="2400" dirty="0">
                <a:solidFill>
                  <a:schemeClr val="bg1"/>
                </a:solidFill>
                <a:latin typeface="Microsoft YaHei" charset="-122"/>
                <a:ea typeface="Microsoft YaHei" charset="-122"/>
                <a:cs typeface="Microsoft YaHei" charset="-122"/>
              </a:rPr>
              <a:t>是最常见的方法</a:t>
            </a:r>
            <a:endParaRPr lang="en-US" altLang="zh-CN" sz="2400" dirty="0">
              <a:solidFill>
                <a:schemeClr val="bg1"/>
              </a:solidFill>
              <a:latin typeface="Microsoft YaHei" charset="-122"/>
              <a:ea typeface="Microsoft YaHei" charset="-122"/>
              <a:cs typeface="Microsoft YaHei" charset="-122"/>
            </a:endParaRPr>
          </a:p>
          <a:p>
            <a:pPr fontAlgn="auto">
              <a:lnSpc>
                <a:spcPct val="150000"/>
              </a:lnSpc>
            </a:pPr>
            <a:r>
              <a:rPr lang="zh-CN" altLang="en-US" sz="2400" dirty="0">
                <a:solidFill>
                  <a:schemeClr val="bg1"/>
                </a:solidFill>
                <a:latin typeface="Microsoft YaHei" charset="-122"/>
                <a:ea typeface="Microsoft YaHei" charset="-122"/>
                <a:cs typeface="Microsoft YaHei" charset="-122"/>
                <a:sym typeface="+mn-ea"/>
              </a:rPr>
              <a:t>    状态行：</a:t>
            </a:r>
            <a:r>
              <a:rPr lang="en-US" altLang="zh-CN" sz="2400" dirty="0">
                <a:solidFill>
                  <a:schemeClr val="bg1"/>
                </a:solidFill>
                <a:latin typeface="Microsoft YaHei" charset="-122"/>
                <a:ea typeface="Microsoft YaHei" charset="-122"/>
                <a:cs typeface="Microsoft YaHei" charset="-122"/>
                <a:sym typeface="+mn-ea"/>
              </a:rPr>
              <a:t>&lt;HTTP</a:t>
            </a:r>
            <a:r>
              <a:rPr lang="zh-CN" altLang="en-US" sz="2400" dirty="0">
                <a:solidFill>
                  <a:schemeClr val="bg1"/>
                </a:solidFill>
                <a:latin typeface="Microsoft YaHei" charset="-122"/>
                <a:ea typeface="Microsoft YaHei" charset="-122"/>
                <a:cs typeface="Microsoft YaHei" charset="-122"/>
                <a:sym typeface="+mn-ea"/>
              </a:rPr>
              <a:t>版本</a:t>
            </a:r>
            <a:r>
              <a:rPr lang="en-US" altLang="zh-CN" sz="2400" dirty="0">
                <a:solidFill>
                  <a:schemeClr val="bg1"/>
                </a:solidFill>
                <a:latin typeface="Microsoft YaHei" charset="-122"/>
                <a:ea typeface="Microsoft YaHei" charset="-122"/>
                <a:cs typeface="Microsoft YaHei" charset="-122"/>
                <a:sym typeface="+mn-ea"/>
              </a:rPr>
              <a:t>&gt; &lt;</a:t>
            </a:r>
            <a:r>
              <a:rPr lang="zh-CN" altLang="en-US" sz="2400" dirty="0">
                <a:solidFill>
                  <a:schemeClr val="bg1"/>
                </a:solidFill>
                <a:latin typeface="Microsoft YaHei" charset="-122"/>
                <a:ea typeface="Microsoft YaHei" charset="-122"/>
                <a:cs typeface="Microsoft YaHei" charset="-122"/>
                <a:sym typeface="+mn-ea"/>
              </a:rPr>
              <a:t>状态码</a:t>
            </a:r>
            <a:r>
              <a:rPr lang="en-US" altLang="zh-CN" sz="2400" dirty="0">
                <a:solidFill>
                  <a:schemeClr val="bg1"/>
                </a:solidFill>
                <a:latin typeface="Microsoft YaHei" charset="-122"/>
                <a:ea typeface="Microsoft YaHei" charset="-122"/>
                <a:cs typeface="Microsoft YaHei" charset="-122"/>
                <a:sym typeface="+mn-ea"/>
              </a:rPr>
              <a:t>&gt; &lt;</a:t>
            </a:r>
            <a:r>
              <a:rPr lang="zh-CN" altLang="en-US" sz="2400" dirty="0">
                <a:solidFill>
                  <a:schemeClr val="bg1"/>
                </a:solidFill>
                <a:latin typeface="Microsoft YaHei" charset="-122"/>
                <a:ea typeface="Microsoft YaHei" charset="-122"/>
                <a:cs typeface="Microsoft YaHei" charset="-122"/>
                <a:sym typeface="+mn-ea"/>
              </a:rPr>
              <a:t>原因短语</a:t>
            </a:r>
            <a:r>
              <a:rPr lang="en-US" altLang="zh-CN" sz="2400" dirty="0">
                <a:solidFill>
                  <a:schemeClr val="bg1"/>
                </a:solidFill>
                <a:latin typeface="Microsoft YaHei" charset="-122"/>
                <a:ea typeface="Microsoft YaHei" charset="-122"/>
                <a:cs typeface="Microsoft YaHei" charset="-122"/>
                <a:sym typeface="+mn-ea"/>
              </a:rPr>
              <a:t>&gt;                                          </a:t>
            </a:r>
            <a:endParaRPr lang="en-US" altLang="zh-CN" sz="2400" dirty="0">
              <a:solidFill>
                <a:schemeClr val="bg1"/>
              </a:solidFill>
              <a:latin typeface="Microsoft YaHei" charset="-122"/>
              <a:ea typeface="Microsoft YaHei" charset="-122"/>
              <a:cs typeface="Microsoft YaHei" charset="-122"/>
            </a:endParaRPr>
          </a:p>
        </p:txBody>
      </p:sp>
    </p:spTree>
    <p:custDataLst>
      <p:tags r:id="rId1"/>
    </p:custDataLst>
    <p:extLst>
      <p:ext uri="{BB962C8B-B14F-4D97-AF65-F5344CB8AC3E}">
        <p14:creationId xmlns:p14="http://schemas.microsoft.com/office/powerpoint/2010/main" val="4118533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文本框 8"/>
          <p:cNvSpPr txBox="1"/>
          <p:nvPr/>
        </p:nvSpPr>
        <p:spPr>
          <a:xfrm>
            <a:off x="168529" y="3293364"/>
            <a:ext cx="2060575" cy="420115"/>
          </a:xfrm>
          <a:prstGeom prst="rect">
            <a:avLst/>
          </a:prstGeom>
          <a:noFill/>
        </p:spPr>
        <p:txBody>
          <a:bodyPr wrap="square" rtlCol="0">
            <a:spAutoFit/>
          </a:bodyPr>
          <a:lstStyle/>
          <a:p>
            <a:r>
              <a:rPr lang="zh-CN" altLang="en-US" sz="2130" dirty="0"/>
              <a:t>万维网应用</a:t>
            </a:r>
          </a:p>
        </p:txBody>
      </p:sp>
      <p:sp>
        <p:nvSpPr>
          <p:cNvPr id="10" name="左大括号 9"/>
          <p:cNvSpPr/>
          <p:nvPr/>
        </p:nvSpPr>
        <p:spPr>
          <a:xfrm>
            <a:off x="1692329" y="1030772"/>
            <a:ext cx="438912" cy="494529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文本框 10"/>
          <p:cNvSpPr txBox="1"/>
          <p:nvPr/>
        </p:nvSpPr>
        <p:spPr>
          <a:xfrm>
            <a:off x="2131241" y="964263"/>
            <a:ext cx="2564765" cy="5078313"/>
          </a:xfrm>
          <a:prstGeom prst="rect">
            <a:avLst/>
          </a:prstGeom>
          <a:noFill/>
        </p:spPr>
        <p:txBody>
          <a:bodyPr wrap="square" rtlCol="0">
            <a:spAutoFit/>
          </a:bodyPr>
          <a:lstStyle/>
          <a:p>
            <a:pPr fontAlgn="auto">
              <a:lnSpc>
                <a:spcPct val="150000"/>
              </a:lnSpc>
            </a:pPr>
            <a:r>
              <a:rPr lang="zh-CN" altLang="en-US" sz="2400" dirty="0"/>
              <a:t>万维网应用结构</a:t>
            </a:r>
            <a:endParaRPr lang="en-US" altLang="zh-CN" sz="2400" dirty="0"/>
          </a:p>
          <a:p>
            <a:pPr fontAlgn="auto">
              <a:lnSpc>
                <a:spcPct val="150000"/>
              </a:lnSpc>
            </a:pPr>
            <a:endParaRPr lang="en-US" altLang="zh-CN" sz="2400" dirty="0">
              <a:solidFill>
                <a:schemeClr val="accent6"/>
              </a:solidFill>
            </a:endParaRPr>
          </a:p>
          <a:p>
            <a:pPr fontAlgn="auto">
              <a:lnSpc>
                <a:spcPct val="150000"/>
              </a:lnSpc>
            </a:pPr>
            <a:endParaRPr lang="en-US" altLang="zh-CN" sz="2400" dirty="0">
              <a:solidFill>
                <a:schemeClr val="accent6"/>
              </a:solidFill>
            </a:endParaRPr>
          </a:p>
          <a:p>
            <a:pPr fontAlgn="auto">
              <a:lnSpc>
                <a:spcPct val="150000"/>
              </a:lnSpc>
            </a:pPr>
            <a:endParaRPr lang="zh-CN" altLang="en-US" sz="2400" dirty="0"/>
          </a:p>
          <a:p>
            <a:pPr fontAlgn="auto">
              <a:lnSpc>
                <a:spcPct val="150000"/>
              </a:lnSpc>
            </a:pPr>
            <a:r>
              <a:rPr lang="en-US" altLang="zh-CN" sz="2400" dirty="0">
                <a:solidFill>
                  <a:srgbClr val="C00000"/>
                </a:solidFill>
              </a:rPr>
              <a:t>http</a:t>
            </a:r>
          </a:p>
          <a:p>
            <a:pPr fontAlgn="auto">
              <a:lnSpc>
                <a:spcPct val="150000"/>
              </a:lnSpc>
            </a:pPr>
            <a:endParaRPr lang="en-US" altLang="zh-CN" sz="2400" dirty="0"/>
          </a:p>
          <a:p>
            <a:pPr fontAlgn="auto">
              <a:lnSpc>
                <a:spcPct val="150000"/>
              </a:lnSpc>
            </a:pPr>
            <a:endParaRPr lang="en-US" altLang="zh-CN" sz="2400" dirty="0"/>
          </a:p>
          <a:p>
            <a:pPr fontAlgn="auto">
              <a:lnSpc>
                <a:spcPct val="150000"/>
              </a:lnSpc>
            </a:pPr>
            <a:endParaRPr lang="en-US" altLang="zh-CN" sz="2400" dirty="0"/>
          </a:p>
          <a:p>
            <a:pPr fontAlgn="auto">
              <a:lnSpc>
                <a:spcPct val="150000"/>
              </a:lnSpc>
            </a:pPr>
            <a:r>
              <a:rPr lang="en-US" altLang="zh-CN" sz="2400" dirty="0"/>
              <a:t>cookie</a:t>
            </a:r>
          </a:p>
        </p:txBody>
      </p:sp>
      <p:sp>
        <p:nvSpPr>
          <p:cNvPr id="16" name="矩形 15"/>
          <p:cNvSpPr/>
          <p:nvPr/>
        </p:nvSpPr>
        <p:spPr>
          <a:xfrm>
            <a:off x="3119364" y="2349257"/>
            <a:ext cx="7560828" cy="2308324"/>
          </a:xfrm>
          <a:prstGeom prst="rect">
            <a:avLst/>
          </a:prstGeom>
          <a:ln>
            <a:solidFill>
              <a:schemeClr val="tx1"/>
            </a:solidFill>
          </a:ln>
        </p:spPr>
        <p:txBody>
          <a:bodyPr wrap="square">
            <a:spAutoFit/>
          </a:bodyPr>
          <a:lstStyle/>
          <a:p>
            <a:pPr>
              <a:lnSpc>
                <a:spcPct val="150000"/>
              </a:lnSpc>
            </a:pPr>
            <a:r>
              <a:rPr lang="zh-CN" altLang="en-US" sz="2400" dirty="0">
                <a:latin typeface="Microsoft YaHei" charset="-122"/>
                <a:ea typeface="Microsoft YaHei" charset="-122"/>
                <a:cs typeface="Microsoft YaHei" charset="-122"/>
              </a:rPr>
              <a:t>请求报文和响应报文最主要的区别在于</a:t>
            </a:r>
            <a:r>
              <a:rPr lang="zh-CN" altLang="en-US" sz="2400" dirty="0">
                <a:solidFill>
                  <a:srgbClr val="C00000"/>
                </a:solidFill>
                <a:latin typeface="Microsoft YaHei" charset="-122"/>
                <a:ea typeface="Microsoft YaHei" charset="-122"/>
                <a:cs typeface="Microsoft YaHei" charset="-122"/>
              </a:rPr>
              <a:t>起始行。</a:t>
            </a:r>
            <a:endParaRPr lang="en-US" altLang="zh-CN" sz="2400" dirty="0">
              <a:solidFill>
                <a:srgbClr val="C00000"/>
              </a:solidFill>
              <a:latin typeface="Microsoft YaHei" charset="-122"/>
              <a:ea typeface="Microsoft YaHei" charset="-122"/>
              <a:cs typeface="Microsoft YaHei" charset="-122"/>
            </a:endParaRPr>
          </a:p>
          <a:p>
            <a:pPr fontAlgn="auto">
              <a:lnSpc>
                <a:spcPct val="150000"/>
              </a:lnSpc>
            </a:pPr>
            <a:r>
              <a:rPr lang="zh-CN" altLang="en-US" sz="2400" dirty="0">
                <a:solidFill>
                  <a:srgbClr val="FF0000"/>
                </a:solidFill>
                <a:latin typeface="Microsoft YaHei" charset="-122"/>
                <a:ea typeface="Microsoft YaHei" charset="-122"/>
                <a:cs typeface="Microsoft YaHei" charset="-122"/>
                <a:sym typeface="+mn-ea"/>
              </a:rPr>
              <a:t>    </a:t>
            </a:r>
            <a:r>
              <a:rPr lang="zh-CN" altLang="en-US" sz="2400" dirty="0">
                <a:latin typeface="Microsoft YaHei" charset="-122"/>
                <a:ea typeface="Microsoft YaHei" charset="-122"/>
                <a:cs typeface="Microsoft YaHei" charset="-122"/>
                <a:sym typeface="+mn-ea"/>
              </a:rPr>
              <a:t>请求行：</a:t>
            </a:r>
            <a:r>
              <a:rPr lang="en-US" altLang="zh-CN" sz="2400" dirty="0">
                <a:latin typeface="Microsoft YaHei" charset="-122"/>
                <a:ea typeface="Microsoft YaHei" charset="-122"/>
                <a:cs typeface="Microsoft YaHei" charset="-122"/>
                <a:sym typeface="+mn-ea"/>
              </a:rPr>
              <a:t>&lt;</a:t>
            </a:r>
            <a:r>
              <a:rPr lang="zh-CN" altLang="en-US" sz="2400" dirty="0">
                <a:solidFill>
                  <a:schemeClr val="bg1"/>
                </a:solidFill>
                <a:latin typeface="Microsoft YaHei" charset="-122"/>
                <a:ea typeface="Microsoft YaHei" charset="-122"/>
                <a:cs typeface="Microsoft YaHei" charset="-122"/>
                <a:sym typeface="+mn-ea"/>
              </a:rPr>
              <a:t>方法</a:t>
            </a:r>
            <a:r>
              <a:rPr lang="en-US" altLang="zh-CN" sz="2400" dirty="0">
                <a:latin typeface="Microsoft YaHei" charset="-122"/>
                <a:ea typeface="Microsoft YaHei" charset="-122"/>
                <a:cs typeface="Microsoft YaHei" charset="-122"/>
                <a:sym typeface="+mn-ea"/>
              </a:rPr>
              <a:t>&gt; &lt;</a:t>
            </a:r>
            <a:r>
              <a:rPr lang="en-US" altLang="zh-CN" sz="2400" dirty="0">
                <a:solidFill>
                  <a:schemeClr val="bg1"/>
                </a:solidFill>
                <a:latin typeface="Microsoft YaHei" charset="-122"/>
                <a:ea typeface="Microsoft YaHei" charset="-122"/>
                <a:cs typeface="Microsoft YaHei" charset="-122"/>
                <a:sym typeface="+mn-ea"/>
              </a:rPr>
              <a:t>URL</a:t>
            </a:r>
            <a:r>
              <a:rPr lang="en-US" altLang="zh-CN" sz="2400" dirty="0">
                <a:latin typeface="Microsoft YaHei" charset="-122"/>
                <a:ea typeface="Microsoft YaHei" charset="-122"/>
                <a:cs typeface="Microsoft YaHei" charset="-122"/>
                <a:sym typeface="+mn-ea"/>
              </a:rPr>
              <a:t>&gt; &lt;</a:t>
            </a:r>
            <a:r>
              <a:rPr lang="en-US" altLang="zh-CN" sz="2400" dirty="0">
                <a:solidFill>
                  <a:schemeClr val="bg1"/>
                </a:solidFill>
                <a:latin typeface="Microsoft YaHei" charset="-122"/>
                <a:ea typeface="Microsoft YaHei" charset="-122"/>
                <a:cs typeface="Microsoft YaHei" charset="-122"/>
                <a:sym typeface="+mn-ea"/>
              </a:rPr>
              <a:t>HTTP</a:t>
            </a:r>
            <a:r>
              <a:rPr lang="zh-CN" altLang="en-US" sz="2400" dirty="0">
                <a:solidFill>
                  <a:schemeClr val="bg1"/>
                </a:solidFill>
                <a:latin typeface="Microsoft YaHei" charset="-122"/>
                <a:ea typeface="Microsoft YaHei" charset="-122"/>
                <a:cs typeface="Microsoft YaHei" charset="-122"/>
                <a:sym typeface="+mn-ea"/>
              </a:rPr>
              <a:t>版本</a:t>
            </a:r>
            <a:r>
              <a:rPr lang="en-US" altLang="zh-CN" sz="2400" dirty="0">
                <a:latin typeface="Microsoft YaHei" charset="-122"/>
                <a:ea typeface="Microsoft YaHei" charset="-122"/>
                <a:cs typeface="Microsoft YaHei" charset="-122"/>
                <a:sym typeface="+mn-ea"/>
              </a:rPr>
              <a:t>&gt; </a:t>
            </a:r>
          </a:p>
          <a:p>
            <a:pPr>
              <a:lnSpc>
                <a:spcPct val="150000"/>
              </a:lnSpc>
            </a:pPr>
            <a:r>
              <a:rPr lang="zh-CN" altLang="en-US" sz="2400" dirty="0">
                <a:latin typeface="Microsoft YaHei" charset="-122"/>
                <a:ea typeface="Microsoft YaHei" charset="-122"/>
                <a:cs typeface="Microsoft YaHei" charset="-122"/>
              </a:rPr>
              <a:t>                 </a:t>
            </a:r>
            <a:r>
              <a:rPr lang="en-US" altLang="zh-CN" sz="2400" dirty="0">
                <a:solidFill>
                  <a:schemeClr val="bg1"/>
                </a:solidFill>
                <a:latin typeface="Microsoft YaHei" charset="-122"/>
                <a:ea typeface="Microsoft YaHei" charset="-122"/>
                <a:cs typeface="Microsoft YaHei" charset="-122"/>
              </a:rPr>
              <a:t>GET</a:t>
            </a:r>
            <a:r>
              <a:rPr lang="zh-CN" altLang="en-US" sz="2400" dirty="0">
                <a:latin typeface="Microsoft YaHei" charset="-122"/>
                <a:ea typeface="Microsoft YaHei" charset="-122"/>
                <a:cs typeface="Microsoft YaHei" charset="-122"/>
              </a:rPr>
              <a:t>是最常见的方法</a:t>
            </a:r>
            <a:endParaRPr lang="en-US" altLang="zh-CN" sz="2400" dirty="0">
              <a:latin typeface="Microsoft YaHei" charset="-122"/>
              <a:ea typeface="Microsoft YaHei" charset="-122"/>
              <a:cs typeface="Microsoft YaHei" charset="-122"/>
            </a:endParaRPr>
          </a:p>
          <a:p>
            <a:pPr fontAlgn="auto">
              <a:lnSpc>
                <a:spcPct val="150000"/>
              </a:lnSpc>
            </a:pPr>
            <a:r>
              <a:rPr lang="zh-CN" altLang="en-US" sz="2400" dirty="0">
                <a:latin typeface="Microsoft YaHei" charset="-122"/>
                <a:ea typeface="Microsoft YaHei" charset="-122"/>
                <a:cs typeface="Microsoft YaHei" charset="-122"/>
                <a:sym typeface="+mn-ea"/>
              </a:rPr>
              <a:t>    状态行：</a:t>
            </a:r>
            <a:r>
              <a:rPr lang="en-US" altLang="zh-CN" sz="2400" dirty="0">
                <a:latin typeface="Microsoft YaHei" charset="-122"/>
                <a:ea typeface="Microsoft YaHei" charset="-122"/>
                <a:cs typeface="Microsoft YaHei" charset="-122"/>
                <a:sym typeface="+mn-ea"/>
              </a:rPr>
              <a:t>&lt;</a:t>
            </a:r>
            <a:r>
              <a:rPr lang="en-US" altLang="zh-CN" sz="2400" dirty="0">
                <a:solidFill>
                  <a:schemeClr val="bg1"/>
                </a:solidFill>
                <a:latin typeface="Microsoft YaHei" charset="-122"/>
                <a:ea typeface="Microsoft YaHei" charset="-122"/>
                <a:cs typeface="Microsoft YaHei" charset="-122"/>
                <a:sym typeface="+mn-ea"/>
              </a:rPr>
              <a:t>HTTP</a:t>
            </a:r>
            <a:r>
              <a:rPr lang="zh-CN" altLang="en-US" sz="2400" dirty="0">
                <a:solidFill>
                  <a:schemeClr val="bg1"/>
                </a:solidFill>
                <a:latin typeface="Microsoft YaHei" charset="-122"/>
                <a:ea typeface="Microsoft YaHei" charset="-122"/>
                <a:cs typeface="Microsoft YaHei" charset="-122"/>
                <a:sym typeface="+mn-ea"/>
              </a:rPr>
              <a:t>版本</a:t>
            </a:r>
            <a:r>
              <a:rPr lang="en-US" altLang="zh-CN" sz="2400" dirty="0">
                <a:latin typeface="Microsoft YaHei" charset="-122"/>
                <a:ea typeface="Microsoft YaHei" charset="-122"/>
                <a:cs typeface="Microsoft YaHei" charset="-122"/>
                <a:sym typeface="+mn-ea"/>
              </a:rPr>
              <a:t>&gt; &lt;</a:t>
            </a:r>
            <a:r>
              <a:rPr lang="zh-CN" altLang="en-US" sz="2400" dirty="0">
                <a:solidFill>
                  <a:schemeClr val="bg1"/>
                </a:solidFill>
                <a:latin typeface="Microsoft YaHei" charset="-122"/>
                <a:ea typeface="Microsoft YaHei" charset="-122"/>
                <a:cs typeface="Microsoft YaHei" charset="-122"/>
                <a:sym typeface="+mn-ea"/>
              </a:rPr>
              <a:t>状态码</a:t>
            </a:r>
            <a:r>
              <a:rPr lang="en-US" altLang="zh-CN" sz="2400" dirty="0">
                <a:latin typeface="Microsoft YaHei" charset="-122"/>
                <a:ea typeface="Microsoft YaHei" charset="-122"/>
                <a:cs typeface="Microsoft YaHei" charset="-122"/>
                <a:sym typeface="+mn-ea"/>
              </a:rPr>
              <a:t>&gt; &lt;</a:t>
            </a:r>
            <a:r>
              <a:rPr lang="zh-CN" altLang="en-US" sz="2400" dirty="0">
                <a:solidFill>
                  <a:schemeClr val="bg1"/>
                </a:solidFill>
                <a:latin typeface="Microsoft YaHei" charset="-122"/>
                <a:ea typeface="Microsoft YaHei" charset="-122"/>
                <a:cs typeface="Microsoft YaHei" charset="-122"/>
                <a:sym typeface="+mn-ea"/>
              </a:rPr>
              <a:t>原因短语</a:t>
            </a:r>
            <a:r>
              <a:rPr lang="en-US" altLang="zh-CN" sz="2400" dirty="0">
                <a:latin typeface="Microsoft YaHei" charset="-122"/>
                <a:ea typeface="Microsoft YaHei" charset="-122"/>
                <a:cs typeface="Microsoft YaHei" charset="-122"/>
                <a:sym typeface="+mn-ea"/>
              </a:rPr>
              <a:t>&gt;                                          </a:t>
            </a:r>
            <a:endParaRPr lang="en-US" altLang="zh-CN" sz="2400" dirty="0">
              <a:latin typeface="Microsoft YaHei" charset="-122"/>
              <a:ea typeface="Microsoft YaHei" charset="-122"/>
              <a:cs typeface="Microsoft YaHei" charset="-122"/>
            </a:endParaRPr>
          </a:p>
        </p:txBody>
      </p:sp>
    </p:spTree>
    <p:custDataLst>
      <p:tags r:id="rId1"/>
    </p:custDataLst>
    <p:extLst>
      <p:ext uri="{BB962C8B-B14F-4D97-AF65-F5344CB8AC3E}">
        <p14:creationId xmlns:p14="http://schemas.microsoft.com/office/powerpoint/2010/main" val="15434953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文本框 8"/>
          <p:cNvSpPr txBox="1"/>
          <p:nvPr/>
        </p:nvSpPr>
        <p:spPr>
          <a:xfrm>
            <a:off x="168529" y="3293364"/>
            <a:ext cx="2060575" cy="420115"/>
          </a:xfrm>
          <a:prstGeom prst="rect">
            <a:avLst/>
          </a:prstGeom>
          <a:noFill/>
        </p:spPr>
        <p:txBody>
          <a:bodyPr wrap="square" rtlCol="0">
            <a:spAutoFit/>
          </a:bodyPr>
          <a:lstStyle/>
          <a:p>
            <a:r>
              <a:rPr lang="zh-CN" altLang="en-US" sz="2130" dirty="0"/>
              <a:t>万维网应用</a:t>
            </a:r>
          </a:p>
        </p:txBody>
      </p:sp>
      <p:sp>
        <p:nvSpPr>
          <p:cNvPr id="10" name="左大括号 9"/>
          <p:cNvSpPr/>
          <p:nvPr/>
        </p:nvSpPr>
        <p:spPr>
          <a:xfrm>
            <a:off x="1692329" y="1030772"/>
            <a:ext cx="438912" cy="494529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文本框 10"/>
          <p:cNvSpPr txBox="1"/>
          <p:nvPr/>
        </p:nvSpPr>
        <p:spPr>
          <a:xfrm>
            <a:off x="2131241" y="964263"/>
            <a:ext cx="2564765" cy="5078313"/>
          </a:xfrm>
          <a:prstGeom prst="rect">
            <a:avLst/>
          </a:prstGeom>
          <a:noFill/>
        </p:spPr>
        <p:txBody>
          <a:bodyPr wrap="square" rtlCol="0">
            <a:spAutoFit/>
          </a:bodyPr>
          <a:lstStyle/>
          <a:p>
            <a:pPr fontAlgn="auto">
              <a:lnSpc>
                <a:spcPct val="150000"/>
              </a:lnSpc>
            </a:pPr>
            <a:r>
              <a:rPr lang="zh-CN" altLang="en-US" sz="2400" dirty="0"/>
              <a:t>万维网应用结构</a:t>
            </a:r>
            <a:endParaRPr lang="en-US" altLang="zh-CN" sz="2400" dirty="0"/>
          </a:p>
          <a:p>
            <a:pPr fontAlgn="auto">
              <a:lnSpc>
                <a:spcPct val="150000"/>
              </a:lnSpc>
            </a:pPr>
            <a:endParaRPr lang="en-US" altLang="zh-CN" sz="2400" dirty="0">
              <a:solidFill>
                <a:schemeClr val="accent6"/>
              </a:solidFill>
            </a:endParaRPr>
          </a:p>
          <a:p>
            <a:pPr fontAlgn="auto">
              <a:lnSpc>
                <a:spcPct val="150000"/>
              </a:lnSpc>
            </a:pPr>
            <a:endParaRPr lang="en-US" altLang="zh-CN" sz="2400" dirty="0">
              <a:solidFill>
                <a:schemeClr val="accent6"/>
              </a:solidFill>
            </a:endParaRPr>
          </a:p>
          <a:p>
            <a:pPr fontAlgn="auto">
              <a:lnSpc>
                <a:spcPct val="150000"/>
              </a:lnSpc>
            </a:pPr>
            <a:endParaRPr lang="zh-CN" altLang="en-US" sz="2400" dirty="0"/>
          </a:p>
          <a:p>
            <a:pPr fontAlgn="auto">
              <a:lnSpc>
                <a:spcPct val="150000"/>
              </a:lnSpc>
            </a:pPr>
            <a:r>
              <a:rPr lang="en-US" altLang="zh-CN" sz="2400" dirty="0">
                <a:solidFill>
                  <a:srgbClr val="C00000"/>
                </a:solidFill>
              </a:rPr>
              <a:t>http</a:t>
            </a:r>
          </a:p>
          <a:p>
            <a:pPr fontAlgn="auto">
              <a:lnSpc>
                <a:spcPct val="150000"/>
              </a:lnSpc>
            </a:pPr>
            <a:endParaRPr lang="en-US" altLang="zh-CN" sz="2400" dirty="0"/>
          </a:p>
          <a:p>
            <a:pPr fontAlgn="auto">
              <a:lnSpc>
                <a:spcPct val="150000"/>
              </a:lnSpc>
            </a:pPr>
            <a:endParaRPr lang="en-US" altLang="zh-CN" sz="2400" dirty="0"/>
          </a:p>
          <a:p>
            <a:pPr fontAlgn="auto">
              <a:lnSpc>
                <a:spcPct val="150000"/>
              </a:lnSpc>
            </a:pPr>
            <a:endParaRPr lang="en-US" altLang="zh-CN" sz="2400" dirty="0"/>
          </a:p>
          <a:p>
            <a:pPr fontAlgn="auto">
              <a:lnSpc>
                <a:spcPct val="150000"/>
              </a:lnSpc>
            </a:pPr>
            <a:r>
              <a:rPr lang="en-US" altLang="zh-CN" sz="2400" dirty="0"/>
              <a:t>cookie</a:t>
            </a:r>
          </a:p>
        </p:txBody>
      </p:sp>
      <p:sp>
        <p:nvSpPr>
          <p:cNvPr id="16" name="矩形 15"/>
          <p:cNvSpPr/>
          <p:nvPr/>
        </p:nvSpPr>
        <p:spPr>
          <a:xfrm>
            <a:off x="3119364" y="2349257"/>
            <a:ext cx="7560828" cy="2308324"/>
          </a:xfrm>
          <a:prstGeom prst="rect">
            <a:avLst/>
          </a:prstGeom>
          <a:ln>
            <a:solidFill>
              <a:schemeClr val="tx1"/>
            </a:solidFill>
          </a:ln>
        </p:spPr>
        <p:txBody>
          <a:bodyPr wrap="square">
            <a:spAutoFit/>
          </a:bodyPr>
          <a:lstStyle/>
          <a:p>
            <a:pPr>
              <a:lnSpc>
                <a:spcPct val="150000"/>
              </a:lnSpc>
            </a:pPr>
            <a:r>
              <a:rPr lang="zh-CN" altLang="en-US" sz="2400" dirty="0">
                <a:latin typeface="Microsoft YaHei" charset="-122"/>
                <a:ea typeface="Microsoft YaHei" charset="-122"/>
                <a:cs typeface="Microsoft YaHei" charset="-122"/>
              </a:rPr>
              <a:t>请求报文和响应报文最主要的区别在于</a:t>
            </a:r>
            <a:r>
              <a:rPr lang="zh-CN" altLang="en-US" sz="2400" dirty="0">
                <a:solidFill>
                  <a:srgbClr val="C00000"/>
                </a:solidFill>
                <a:latin typeface="Microsoft YaHei" charset="-122"/>
                <a:ea typeface="Microsoft YaHei" charset="-122"/>
                <a:cs typeface="Microsoft YaHei" charset="-122"/>
              </a:rPr>
              <a:t>起始行。</a:t>
            </a:r>
            <a:endParaRPr lang="en-US" altLang="zh-CN" sz="2400" dirty="0">
              <a:solidFill>
                <a:srgbClr val="C00000"/>
              </a:solidFill>
              <a:latin typeface="Microsoft YaHei" charset="-122"/>
              <a:ea typeface="Microsoft YaHei" charset="-122"/>
              <a:cs typeface="Microsoft YaHei" charset="-122"/>
            </a:endParaRPr>
          </a:p>
          <a:p>
            <a:pPr fontAlgn="auto">
              <a:lnSpc>
                <a:spcPct val="150000"/>
              </a:lnSpc>
            </a:pPr>
            <a:r>
              <a:rPr lang="zh-CN" altLang="en-US" sz="2400" dirty="0">
                <a:solidFill>
                  <a:srgbClr val="FF0000"/>
                </a:solidFill>
                <a:latin typeface="Microsoft YaHei" charset="-122"/>
                <a:ea typeface="Microsoft YaHei" charset="-122"/>
                <a:cs typeface="Microsoft YaHei" charset="-122"/>
                <a:sym typeface="+mn-ea"/>
              </a:rPr>
              <a:t>    </a:t>
            </a:r>
            <a:r>
              <a:rPr lang="zh-CN" altLang="en-US" sz="2400" dirty="0">
                <a:latin typeface="Microsoft YaHei" charset="-122"/>
                <a:ea typeface="Microsoft YaHei" charset="-122"/>
                <a:cs typeface="Microsoft YaHei" charset="-122"/>
                <a:sym typeface="+mn-ea"/>
              </a:rPr>
              <a:t>请求行：</a:t>
            </a:r>
            <a:r>
              <a:rPr lang="en-US" altLang="zh-CN" sz="2400" dirty="0">
                <a:latin typeface="Microsoft YaHei" charset="-122"/>
                <a:ea typeface="Microsoft YaHei" charset="-122"/>
                <a:cs typeface="Microsoft YaHei" charset="-122"/>
                <a:sym typeface="+mn-ea"/>
              </a:rPr>
              <a:t>&lt;</a:t>
            </a:r>
            <a:r>
              <a:rPr lang="zh-CN" altLang="en-US" sz="2400" dirty="0">
                <a:latin typeface="Microsoft YaHei" charset="-122"/>
                <a:ea typeface="Microsoft YaHei" charset="-122"/>
                <a:cs typeface="Microsoft YaHei" charset="-122"/>
                <a:sym typeface="+mn-ea"/>
              </a:rPr>
              <a:t>方法</a:t>
            </a:r>
            <a:r>
              <a:rPr lang="en-US" altLang="zh-CN" sz="2400" dirty="0">
                <a:latin typeface="Microsoft YaHei" charset="-122"/>
                <a:ea typeface="Microsoft YaHei" charset="-122"/>
                <a:cs typeface="Microsoft YaHei" charset="-122"/>
                <a:sym typeface="+mn-ea"/>
              </a:rPr>
              <a:t>&gt; &lt;URL&gt; &lt;HTTP</a:t>
            </a:r>
            <a:r>
              <a:rPr lang="zh-CN" altLang="en-US" sz="2400" dirty="0">
                <a:latin typeface="Microsoft YaHei" charset="-122"/>
                <a:ea typeface="Microsoft YaHei" charset="-122"/>
                <a:cs typeface="Microsoft YaHei" charset="-122"/>
                <a:sym typeface="+mn-ea"/>
              </a:rPr>
              <a:t>版本</a:t>
            </a:r>
            <a:r>
              <a:rPr lang="en-US" altLang="zh-CN" sz="2400" dirty="0">
                <a:latin typeface="Microsoft YaHei" charset="-122"/>
                <a:ea typeface="Microsoft YaHei" charset="-122"/>
                <a:cs typeface="Microsoft YaHei" charset="-122"/>
                <a:sym typeface="+mn-ea"/>
              </a:rPr>
              <a:t>&gt; </a:t>
            </a:r>
          </a:p>
          <a:p>
            <a:pPr>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GET</a:t>
            </a:r>
            <a:r>
              <a:rPr lang="zh-CN" altLang="en-US" sz="2400" dirty="0">
                <a:latin typeface="Microsoft YaHei" charset="-122"/>
                <a:ea typeface="Microsoft YaHei" charset="-122"/>
                <a:cs typeface="Microsoft YaHei" charset="-122"/>
              </a:rPr>
              <a:t>是最常见的方法</a:t>
            </a:r>
            <a:endParaRPr lang="en-US" altLang="zh-CN" sz="2400" dirty="0">
              <a:latin typeface="Microsoft YaHei" charset="-122"/>
              <a:ea typeface="Microsoft YaHei" charset="-122"/>
              <a:cs typeface="Microsoft YaHei" charset="-122"/>
            </a:endParaRPr>
          </a:p>
          <a:p>
            <a:pPr fontAlgn="auto">
              <a:lnSpc>
                <a:spcPct val="150000"/>
              </a:lnSpc>
            </a:pPr>
            <a:r>
              <a:rPr lang="zh-CN" altLang="en-US" sz="2400" dirty="0">
                <a:latin typeface="Microsoft YaHei" charset="-122"/>
                <a:ea typeface="Microsoft YaHei" charset="-122"/>
                <a:cs typeface="Microsoft YaHei" charset="-122"/>
                <a:sym typeface="+mn-ea"/>
              </a:rPr>
              <a:t>    状态行：</a:t>
            </a:r>
            <a:r>
              <a:rPr lang="en-US" altLang="zh-CN" sz="2400" dirty="0">
                <a:latin typeface="Microsoft YaHei" charset="-122"/>
                <a:ea typeface="Microsoft YaHei" charset="-122"/>
                <a:cs typeface="Microsoft YaHei" charset="-122"/>
                <a:sym typeface="+mn-ea"/>
              </a:rPr>
              <a:t>&lt;HTTP</a:t>
            </a:r>
            <a:r>
              <a:rPr lang="zh-CN" altLang="en-US" sz="2400" dirty="0">
                <a:latin typeface="Microsoft YaHei" charset="-122"/>
                <a:ea typeface="Microsoft YaHei" charset="-122"/>
                <a:cs typeface="Microsoft YaHei" charset="-122"/>
                <a:sym typeface="+mn-ea"/>
              </a:rPr>
              <a:t>版本</a:t>
            </a:r>
            <a:r>
              <a:rPr lang="en-US" altLang="zh-CN" sz="2400" dirty="0">
                <a:latin typeface="Microsoft YaHei" charset="-122"/>
                <a:ea typeface="Microsoft YaHei" charset="-122"/>
                <a:cs typeface="Microsoft YaHei" charset="-122"/>
                <a:sym typeface="+mn-ea"/>
              </a:rPr>
              <a:t>&gt; &lt;</a:t>
            </a:r>
            <a:r>
              <a:rPr lang="zh-CN" altLang="en-US" sz="2400" dirty="0">
                <a:latin typeface="Microsoft YaHei" charset="-122"/>
                <a:ea typeface="Microsoft YaHei" charset="-122"/>
                <a:cs typeface="Microsoft YaHei" charset="-122"/>
                <a:sym typeface="+mn-ea"/>
              </a:rPr>
              <a:t>状态码</a:t>
            </a:r>
            <a:r>
              <a:rPr lang="en-US" altLang="zh-CN" sz="2400" dirty="0">
                <a:latin typeface="Microsoft YaHei" charset="-122"/>
                <a:ea typeface="Microsoft YaHei" charset="-122"/>
                <a:cs typeface="Microsoft YaHei" charset="-122"/>
                <a:sym typeface="+mn-ea"/>
              </a:rPr>
              <a:t>&gt; &lt;</a:t>
            </a:r>
            <a:r>
              <a:rPr lang="zh-CN" altLang="en-US" sz="2400" dirty="0">
                <a:latin typeface="Microsoft YaHei" charset="-122"/>
                <a:ea typeface="Microsoft YaHei" charset="-122"/>
                <a:cs typeface="Microsoft YaHei" charset="-122"/>
                <a:sym typeface="+mn-ea"/>
              </a:rPr>
              <a:t>原因短语</a:t>
            </a:r>
            <a:r>
              <a:rPr lang="en-US" altLang="zh-CN" sz="2400" dirty="0">
                <a:latin typeface="Microsoft YaHei" charset="-122"/>
                <a:ea typeface="Microsoft YaHei" charset="-122"/>
                <a:cs typeface="Microsoft YaHei" charset="-122"/>
                <a:sym typeface="+mn-ea"/>
              </a:rPr>
              <a:t>&gt;                                          </a:t>
            </a:r>
            <a:endParaRPr lang="en-US" altLang="zh-CN" sz="2400" dirty="0">
              <a:latin typeface="Microsoft YaHei" charset="-122"/>
              <a:ea typeface="Microsoft YaHei" charset="-122"/>
              <a:cs typeface="Microsoft YaHei" charset="-122"/>
            </a:endParaRPr>
          </a:p>
        </p:txBody>
      </p:sp>
    </p:spTree>
    <p:custDataLst>
      <p:tags r:id="rId1"/>
    </p:custDataLst>
    <p:extLst>
      <p:ext uri="{BB962C8B-B14F-4D97-AF65-F5344CB8AC3E}">
        <p14:creationId xmlns:p14="http://schemas.microsoft.com/office/powerpoint/2010/main" val="14190434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文本框 8"/>
          <p:cNvSpPr txBox="1"/>
          <p:nvPr/>
        </p:nvSpPr>
        <p:spPr>
          <a:xfrm>
            <a:off x="168529" y="3293364"/>
            <a:ext cx="2060575" cy="420115"/>
          </a:xfrm>
          <a:prstGeom prst="rect">
            <a:avLst/>
          </a:prstGeom>
          <a:noFill/>
        </p:spPr>
        <p:txBody>
          <a:bodyPr wrap="square" rtlCol="0">
            <a:spAutoFit/>
          </a:bodyPr>
          <a:lstStyle/>
          <a:p>
            <a:r>
              <a:rPr lang="zh-CN" altLang="en-US" sz="2130" dirty="0"/>
              <a:t>万维网应用</a:t>
            </a:r>
          </a:p>
        </p:txBody>
      </p:sp>
      <p:sp>
        <p:nvSpPr>
          <p:cNvPr id="10" name="左大括号 9"/>
          <p:cNvSpPr/>
          <p:nvPr/>
        </p:nvSpPr>
        <p:spPr>
          <a:xfrm>
            <a:off x="1692329" y="1030772"/>
            <a:ext cx="438912" cy="494529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文本框 10"/>
          <p:cNvSpPr txBox="1"/>
          <p:nvPr/>
        </p:nvSpPr>
        <p:spPr>
          <a:xfrm>
            <a:off x="2131241" y="964263"/>
            <a:ext cx="2564765" cy="5078313"/>
          </a:xfrm>
          <a:prstGeom prst="rect">
            <a:avLst/>
          </a:prstGeom>
          <a:noFill/>
        </p:spPr>
        <p:txBody>
          <a:bodyPr wrap="square" rtlCol="0">
            <a:spAutoFit/>
          </a:bodyPr>
          <a:lstStyle/>
          <a:p>
            <a:pPr fontAlgn="auto">
              <a:lnSpc>
                <a:spcPct val="150000"/>
              </a:lnSpc>
            </a:pPr>
            <a:r>
              <a:rPr lang="zh-CN" altLang="en-US" sz="2400" dirty="0"/>
              <a:t>万维网应用结构</a:t>
            </a:r>
            <a:endParaRPr lang="en-US" altLang="zh-CN" sz="2400" dirty="0"/>
          </a:p>
          <a:p>
            <a:pPr fontAlgn="auto">
              <a:lnSpc>
                <a:spcPct val="150000"/>
              </a:lnSpc>
            </a:pPr>
            <a:endParaRPr lang="en-US" altLang="zh-CN" sz="2400" dirty="0">
              <a:solidFill>
                <a:schemeClr val="accent6"/>
              </a:solidFill>
            </a:endParaRPr>
          </a:p>
          <a:p>
            <a:pPr fontAlgn="auto">
              <a:lnSpc>
                <a:spcPct val="150000"/>
              </a:lnSpc>
            </a:pPr>
            <a:endParaRPr lang="en-US" altLang="zh-CN" sz="2400" dirty="0">
              <a:solidFill>
                <a:schemeClr val="accent6"/>
              </a:solidFill>
            </a:endParaRPr>
          </a:p>
          <a:p>
            <a:pPr fontAlgn="auto">
              <a:lnSpc>
                <a:spcPct val="150000"/>
              </a:lnSpc>
            </a:pPr>
            <a:endParaRPr lang="zh-CN" altLang="en-US" sz="2400" dirty="0"/>
          </a:p>
          <a:p>
            <a:pPr fontAlgn="auto">
              <a:lnSpc>
                <a:spcPct val="150000"/>
              </a:lnSpc>
            </a:pPr>
            <a:r>
              <a:rPr lang="en-US" altLang="zh-CN" sz="2400" dirty="0"/>
              <a:t>http</a:t>
            </a:r>
          </a:p>
          <a:p>
            <a:pPr fontAlgn="auto">
              <a:lnSpc>
                <a:spcPct val="150000"/>
              </a:lnSpc>
            </a:pPr>
            <a:endParaRPr lang="en-US" altLang="zh-CN" sz="2400" dirty="0"/>
          </a:p>
          <a:p>
            <a:pPr fontAlgn="auto">
              <a:lnSpc>
                <a:spcPct val="150000"/>
              </a:lnSpc>
            </a:pPr>
            <a:endParaRPr lang="en-US" altLang="zh-CN" sz="2400" dirty="0"/>
          </a:p>
          <a:p>
            <a:pPr fontAlgn="auto">
              <a:lnSpc>
                <a:spcPct val="150000"/>
              </a:lnSpc>
            </a:pPr>
            <a:endParaRPr lang="en-US" altLang="zh-CN" sz="2400" dirty="0"/>
          </a:p>
          <a:p>
            <a:pPr fontAlgn="auto">
              <a:lnSpc>
                <a:spcPct val="150000"/>
              </a:lnSpc>
            </a:pPr>
            <a:r>
              <a:rPr lang="en-US" altLang="zh-CN" sz="2400" dirty="0">
                <a:solidFill>
                  <a:srgbClr val="C00000"/>
                </a:solidFill>
              </a:rPr>
              <a:t>cookie</a:t>
            </a:r>
          </a:p>
        </p:txBody>
      </p:sp>
      <p:sp>
        <p:nvSpPr>
          <p:cNvPr id="7" name="TextBox 4"/>
          <p:cNvSpPr txBox="1"/>
          <p:nvPr/>
        </p:nvSpPr>
        <p:spPr>
          <a:xfrm>
            <a:off x="3413623" y="5119037"/>
            <a:ext cx="8400425" cy="1135054"/>
          </a:xfrm>
          <a:prstGeom prst="rect">
            <a:avLst/>
          </a:prstGeom>
          <a:noFill/>
          <a:ln>
            <a:solidFill>
              <a:schemeClr val="tx1"/>
            </a:solidFill>
          </a:ln>
        </p:spPr>
        <p:txBody>
          <a:bodyPr wrap="square" rtlCol="0">
            <a:spAutoFit/>
          </a:bodyPr>
          <a:lstStyle/>
          <a:p>
            <a:pPr>
              <a:lnSpc>
                <a:spcPct val="150000"/>
              </a:lnSpc>
            </a:pPr>
            <a:r>
              <a:rPr lang="en-US" sz="2400" dirty="0">
                <a:latin typeface="微软雅黑" panose="020B0503020204020204" charset="-122"/>
                <a:ea typeface="微软雅黑" panose="020B0503020204020204" charset="-122"/>
                <a:cs typeface="微软雅黑" panose="020B0503020204020204" charset="-122"/>
              </a:rPr>
              <a:t>Cookie</a:t>
            </a:r>
            <a:r>
              <a:rPr lang="zh-CN" altLang="en-US" sz="2400" dirty="0">
                <a:latin typeface="微软雅黑" panose="020B0503020204020204" charset="-122"/>
                <a:ea typeface="微软雅黑" panose="020B0503020204020204" charset="-122"/>
                <a:cs typeface="微软雅黑" panose="020B0503020204020204" charset="-122"/>
              </a:rPr>
              <a:t>（小型文本文件）：网站为了辨别用户身份、进行会话跟踪而存储在</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用户本地终端</a:t>
            </a:r>
            <a:r>
              <a:rPr lang="zh-CN" altLang="en-US" sz="2400" dirty="0">
                <a:latin typeface="微软雅黑" panose="020B0503020204020204" charset="-122"/>
                <a:ea typeface="微软雅黑" panose="020B0503020204020204" charset="-122"/>
                <a:cs typeface="微软雅黑" panose="020B0503020204020204" charset="-122"/>
              </a:rPr>
              <a:t>上的数据。</a:t>
            </a:r>
          </a:p>
        </p:txBody>
      </p:sp>
    </p:spTree>
    <p:custDataLst>
      <p:tags r:id="rId1"/>
    </p:custDataLst>
    <p:extLst>
      <p:ext uri="{BB962C8B-B14F-4D97-AF65-F5344CB8AC3E}">
        <p14:creationId xmlns:p14="http://schemas.microsoft.com/office/powerpoint/2010/main" val="6833673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圆角矩形 15"/>
          <p:cNvSpPr/>
          <p:nvPr/>
        </p:nvSpPr>
        <p:spPr>
          <a:xfrm>
            <a:off x="1426068" y="-169402"/>
            <a:ext cx="7221972" cy="776605"/>
          </a:xfrm>
          <a:prstGeom prst="roundRect">
            <a:avLst/>
          </a:prstGeom>
          <a:noFill/>
          <a:ln>
            <a:no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just"/>
            <a:endParaRPr lang="zh-CN" altLang="en-US" sz="2800" b="1" dirty="0">
              <a:latin typeface="方正清刻本悦宋简体" panose="02000000000000000000" charset="-122"/>
              <a:ea typeface="方正清刻本悦宋简体" panose="02000000000000000000" charset="-122"/>
              <a:cs typeface="方正清刻本悦宋简体" panose="02000000000000000000" charset="-122"/>
            </a:endParaRPr>
          </a:p>
        </p:txBody>
      </p:sp>
      <p:sp>
        <p:nvSpPr>
          <p:cNvPr id="2" name="文本框 1"/>
          <p:cNvSpPr txBox="1"/>
          <p:nvPr/>
        </p:nvSpPr>
        <p:spPr>
          <a:xfrm>
            <a:off x="1921510" y="1791970"/>
            <a:ext cx="2158365" cy="1854200"/>
          </a:xfrm>
          <a:prstGeom prst="rect">
            <a:avLst/>
          </a:prstGeom>
          <a:noFill/>
        </p:spPr>
        <p:txBody>
          <a:bodyPr wrap="square" rtlCol="0">
            <a:spAutoFit/>
          </a:bodyPr>
          <a:lstStyle/>
          <a:p>
            <a:endParaRPr lang="zh-CN" altLang="en-US"/>
          </a:p>
          <a:p>
            <a:endParaRPr lang="zh-CN" altLang="en-US"/>
          </a:p>
          <a:p>
            <a:endParaRPr lang="zh-CN" altLang="en-US"/>
          </a:p>
          <a:p>
            <a:endParaRPr lang="zh-CN" altLang="en-US" sz="2130"/>
          </a:p>
          <a:p>
            <a:r>
              <a:rPr lang="zh-CN" altLang="en-US" sz="2130"/>
              <a:t>第二章 网络应用</a:t>
            </a:r>
            <a:r>
              <a:rPr lang="zh-CN" altLang="en-US"/>
              <a:t>    </a:t>
            </a:r>
          </a:p>
          <a:p>
            <a:r>
              <a:rPr lang="zh-CN" altLang="en-US"/>
              <a:t>                                        </a:t>
            </a:r>
          </a:p>
        </p:txBody>
      </p:sp>
      <p:sp>
        <p:nvSpPr>
          <p:cNvPr id="3" name="文本框 2"/>
          <p:cNvSpPr txBox="1"/>
          <p:nvPr/>
        </p:nvSpPr>
        <p:spPr>
          <a:xfrm>
            <a:off x="4919320" y="612918"/>
            <a:ext cx="3728720" cy="5336846"/>
          </a:xfrm>
          <a:prstGeom prst="rect">
            <a:avLst/>
          </a:prstGeom>
          <a:noFill/>
        </p:spPr>
        <p:txBody>
          <a:bodyPr wrap="square" rtlCol="0">
            <a:spAutoFit/>
          </a:bodyPr>
          <a:lstStyle/>
          <a:p>
            <a:pPr>
              <a:lnSpc>
                <a:spcPct val="200000"/>
              </a:lnSpc>
            </a:pPr>
            <a:r>
              <a:rPr lang="zh-CN" altLang="en-US" sz="2130" dirty="0">
                <a:sym typeface="+mn-ea"/>
              </a:rPr>
              <a:t>计算机网络应用体系结构</a:t>
            </a:r>
          </a:p>
          <a:p>
            <a:pPr>
              <a:lnSpc>
                <a:spcPct val="200000"/>
              </a:lnSpc>
            </a:pPr>
            <a:r>
              <a:rPr lang="zh-CN" altLang="en-US" sz="2130" dirty="0">
                <a:sym typeface="+mn-ea"/>
              </a:rPr>
              <a:t>网络应用通信的基本原理</a:t>
            </a:r>
            <a:endParaRPr lang="en-US" altLang="zh-CN" sz="2130" dirty="0">
              <a:sym typeface="+mn-ea"/>
            </a:endParaRPr>
          </a:p>
          <a:p>
            <a:pPr>
              <a:lnSpc>
                <a:spcPct val="200000"/>
              </a:lnSpc>
            </a:pPr>
            <a:r>
              <a:rPr lang="zh-CN" altLang="en-US" sz="2130" dirty="0">
                <a:sym typeface="+mn-ea"/>
              </a:rPr>
              <a:t>域名系统（</a:t>
            </a:r>
            <a:r>
              <a:rPr lang="en-US" altLang="zh-CN" sz="2130" dirty="0">
                <a:sym typeface="+mn-ea"/>
              </a:rPr>
              <a:t>DNS</a:t>
            </a:r>
            <a:r>
              <a:rPr lang="zh-CN" altLang="en-US" sz="2130" dirty="0">
                <a:sym typeface="+mn-ea"/>
              </a:rPr>
              <a:t>）</a:t>
            </a:r>
          </a:p>
          <a:p>
            <a:pPr>
              <a:lnSpc>
                <a:spcPct val="200000"/>
              </a:lnSpc>
            </a:pPr>
            <a:r>
              <a:rPr lang="zh-CN" altLang="en-US" sz="2130" dirty="0">
                <a:sym typeface="+mn-ea"/>
              </a:rPr>
              <a:t>万维网应用</a:t>
            </a:r>
          </a:p>
          <a:p>
            <a:pPr>
              <a:lnSpc>
                <a:spcPct val="200000"/>
              </a:lnSpc>
            </a:pPr>
            <a:r>
              <a:rPr lang="en-US" altLang="zh-CN" sz="2130" dirty="0">
                <a:solidFill>
                  <a:srgbClr val="FF0000"/>
                </a:solidFill>
                <a:sym typeface="+mn-ea"/>
              </a:rPr>
              <a:t>Internet</a:t>
            </a:r>
            <a:r>
              <a:rPr lang="zh-CN" altLang="en-US" sz="2130" dirty="0">
                <a:solidFill>
                  <a:srgbClr val="FF0000"/>
                </a:solidFill>
                <a:sym typeface="+mn-ea"/>
              </a:rPr>
              <a:t>电子邮件</a:t>
            </a:r>
          </a:p>
          <a:p>
            <a:pPr>
              <a:lnSpc>
                <a:spcPct val="200000"/>
              </a:lnSpc>
            </a:pPr>
            <a:r>
              <a:rPr lang="en-US" altLang="zh-CN" sz="2130" dirty="0">
                <a:sym typeface="+mn-ea"/>
              </a:rPr>
              <a:t>FTP</a:t>
            </a:r>
          </a:p>
          <a:p>
            <a:pPr>
              <a:lnSpc>
                <a:spcPct val="200000"/>
              </a:lnSpc>
            </a:pPr>
            <a:r>
              <a:rPr lang="en-US" altLang="zh-CN" sz="2130" dirty="0">
                <a:sym typeface="+mn-ea"/>
              </a:rPr>
              <a:t>P2P</a:t>
            </a:r>
            <a:r>
              <a:rPr lang="zh-CN" altLang="en-US" sz="2130" dirty="0">
                <a:sym typeface="+mn-ea"/>
              </a:rPr>
              <a:t>应用</a:t>
            </a:r>
          </a:p>
          <a:p>
            <a:pPr>
              <a:lnSpc>
                <a:spcPct val="200000"/>
              </a:lnSpc>
            </a:pPr>
            <a:r>
              <a:rPr lang="en-US" altLang="zh-CN" sz="2130" dirty="0">
                <a:sym typeface="+mn-ea"/>
              </a:rPr>
              <a:t>Socket </a:t>
            </a:r>
            <a:r>
              <a:rPr lang="zh-CN" altLang="en-US" sz="2130" dirty="0">
                <a:sym typeface="+mn-ea"/>
              </a:rPr>
              <a:t>编程基础</a:t>
            </a:r>
          </a:p>
        </p:txBody>
      </p:sp>
      <p:sp>
        <p:nvSpPr>
          <p:cNvPr id="4" name="左大括号 3"/>
          <p:cNvSpPr/>
          <p:nvPr/>
        </p:nvSpPr>
        <p:spPr>
          <a:xfrm>
            <a:off x="4233544" y="1011554"/>
            <a:ext cx="411607" cy="465772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 name="文本框 6"/>
          <p:cNvSpPr txBox="1"/>
          <p:nvPr/>
        </p:nvSpPr>
        <p:spPr>
          <a:xfrm>
            <a:off x="8697595" y="1138555"/>
            <a:ext cx="2462530" cy="746760"/>
          </a:xfrm>
          <a:prstGeom prst="rect">
            <a:avLst/>
          </a:prstGeom>
          <a:noFill/>
        </p:spPr>
        <p:txBody>
          <a:bodyPr wrap="square" rtlCol="0">
            <a:spAutoFit/>
          </a:bodyPr>
          <a:lstStyle/>
          <a:p>
            <a:endParaRPr lang="zh-CN" altLang="en-US" sz="2130"/>
          </a:p>
          <a:p>
            <a:endParaRPr lang="zh-CN" altLang="en-US" sz="2130"/>
          </a:p>
        </p:txBody>
      </p:sp>
    </p:spTree>
    <p:custDataLst>
      <p:tags r:id="rId1"/>
    </p:custDataLst>
    <p:extLst>
      <p:ext uri="{BB962C8B-B14F-4D97-AF65-F5344CB8AC3E}">
        <p14:creationId xmlns:p14="http://schemas.microsoft.com/office/powerpoint/2010/main" val="14815103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圆角矩形 15"/>
          <p:cNvSpPr/>
          <p:nvPr/>
        </p:nvSpPr>
        <p:spPr>
          <a:xfrm>
            <a:off x="1426068" y="-169402"/>
            <a:ext cx="7221972" cy="776605"/>
          </a:xfrm>
          <a:prstGeom prst="roundRect">
            <a:avLst/>
          </a:prstGeom>
          <a:noFill/>
          <a:ln>
            <a:no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just"/>
            <a:endParaRPr lang="zh-CN" altLang="en-US" sz="2800" b="1" dirty="0">
              <a:latin typeface="方正清刻本悦宋简体" panose="02000000000000000000" charset="-122"/>
              <a:ea typeface="方正清刻本悦宋简体" panose="02000000000000000000" charset="-122"/>
              <a:cs typeface="方正清刻本悦宋简体" panose="02000000000000000000" charset="-122"/>
            </a:endParaRPr>
          </a:p>
        </p:txBody>
      </p:sp>
      <p:sp>
        <p:nvSpPr>
          <p:cNvPr id="9" name="左大括号 8"/>
          <p:cNvSpPr/>
          <p:nvPr/>
        </p:nvSpPr>
        <p:spPr>
          <a:xfrm>
            <a:off x="1913032" y="859536"/>
            <a:ext cx="689298" cy="5596127"/>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50000"/>
              </a:lnSpc>
            </a:pPr>
            <a:endParaRPr lang="zh-CN" altLang="en-US">
              <a:latin typeface="+mn-ea"/>
            </a:endParaRPr>
          </a:p>
        </p:txBody>
      </p:sp>
      <p:sp>
        <p:nvSpPr>
          <p:cNvPr id="10" name="矩形 9"/>
          <p:cNvSpPr/>
          <p:nvPr/>
        </p:nvSpPr>
        <p:spPr>
          <a:xfrm>
            <a:off x="2602330" y="647187"/>
            <a:ext cx="3034967" cy="6093976"/>
          </a:xfrm>
          <a:prstGeom prst="rect">
            <a:avLst/>
          </a:prstGeom>
          <a:solidFill>
            <a:schemeClr val="bg1"/>
          </a:solidFill>
        </p:spPr>
        <p:txBody>
          <a:bodyPr wrap="square">
            <a:spAutoFit/>
          </a:bodyPr>
          <a:lstStyle/>
          <a:p>
            <a:pPr>
              <a:lnSpc>
                <a:spcPct val="150000"/>
              </a:lnSpc>
            </a:pPr>
            <a:r>
              <a:rPr lang="zh-CN" altLang="en-US" sz="2000" dirty="0">
                <a:solidFill>
                  <a:srgbClr val="FF0000"/>
                </a:solidFill>
                <a:latin typeface="+mn-ea"/>
                <a:sym typeface="+mn-ea"/>
              </a:rPr>
              <a:t>邮件系统结构</a:t>
            </a:r>
            <a:endParaRPr lang="en-US" altLang="zh-CN" sz="2000" dirty="0">
              <a:solidFill>
                <a:srgbClr val="FF0000"/>
              </a:solidFill>
              <a:latin typeface="+mn-ea"/>
              <a:sym typeface="+mn-ea"/>
            </a:endParaRPr>
          </a:p>
          <a:p>
            <a:pPr>
              <a:lnSpc>
                <a:spcPct val="150000"/>
              </a:lnSpc>
            </a:pPr>
            <a:endParaRPr lang="en-US" altLang="zh-CN" sz="2000" dirty="0">
              <a:solidFill>
                <a:srgbClr val="FF0000"/>
              </a:solidFill>
              <a:latin typeface="+mn-ea"/>
              <a:sym typeface="+mn-ea"/>
            </a:endParaRPr>
          </a:p>
          <a:p>
            <a:pPr>
              <a:lnSpc>
                <a:spcPct val="150000"/>
              </a:lnSpc>
            </a:pPr>
            <a:endParaRPr lang="en-US" altLang="zh-CN" sz="2000" dirty="0">
              <a:solidFill>
                <a:srgbClr val="FF0000"/>
              </a:solidFill>
              <a:latin typeface="+mn-ea"/>
              <a:sym typeface="+mn-ea"/>
            </a:endParaRPr>
          </a:p>
          <a:p>
            <a:pPr>
              <a:lnSpc>
                <a:spcPct val="150000"/>
              </a:lnSpc>
            </a:pPr>
            <a:endParaRPr lang="en-US" altLang="zh-CN" sz="2000" dirty="0">
              <a:solidFill>
                <a:srgbClr val="FF0000"/>
              </a:solidFill>
              <a:latin typeface="+mn-ea"/>
              <a:sym typeface="+mn-ea"/>
            </a:endParaRPr>
          </a:p>
          <a:p>
            <a:pPr>
              <a:lnSpc>
                <a:spcPct val="150000"/>
              </a:lnSpc>
            </a:pPr>
            <a:r>
              <a:rPr lang="en-US" altLang="zh-CN" sz="2000" dirty="0">
                <a:latin typeface="+mn-ea"/>
                <a:sym typeface="+mn-ea"/>
              </a:rPr>
              <a:t>SMTP</a:t>
            </a:r>
          </a:p>
          <a:p>
            <a:pPr>
              <a:lnSpc>
                <a:spcPct val="150000"/>
              </a:lnSpc>
            </a:pPr>
            <a:endParaRPr lang="en-US" altLang="zh-CN" sz="2000" dirty="0">
              <a:latin typeface="+mn-ea"/>
              <a:sym typeface="+mn-ea"/>
            </a:endParaRPr>
          </a:p>
          <a:p>
            <a:pPr>
              <a:lnSpc>
                <a:spcPct val="150000"/>
              </a:lnSpc>
            </a:pPr>
            <a:endParaRPr lang="en-US" altLang="zh-CN" sz="2000" dirty="0">
              <a:latin typeface="+mn-ea"/>
              <a:sym typeface="+mn-ea"/>
            </a:endParaRPr>
          </a:p>
          <a:p>
            <a:pPr>
              <a:lnSpc>
                <a:spcPct val="150000"/>
              </a:lnSpc>
            </a:pPr>
            <a:endParaRPr lang="en-US" altLang="zh-CN" sz="2000" dirty="0">
              <a:latin typeface="+mn-ea"/>
              <a:sym typeface="+mn-ea"/>
            </a:endParaRPr>
          </a:p>
          <a:p>
            <a:pPr>
              <a:lnSpc>
                <a:spcPct val="150000"/>
              </a:lnSpc>
            </a:pPr>
            <a:r>
              <a:rPr lang="zh-CN" altLang="en-US" sz="2000" dirty="0">
                <a:latin typeface="+mn-ea"/>
                <a:sym typeface="+mn-ea"/>
              </a:rPr>
              <a:t>邮件格式与</a:t>
            </a:r>
            <a:r>
              <a:rPr lang="en-US" altLang="zh-CN" sz="2000" dirty="0">
                <a:latin typeface="+mn-ea"/>
                <a:sym typeface="+mn-ea"/>
              </a:rPr>
              <a:t>MIME</a:t>
            </a:r>
          </a:p>
          <a:p>
            <a:pPr>
              <a:lnSpc>
                <a:spcPct val="150000"/>
              </a:lnSpc>
            </a:pPr>
            <a:endParaRPr lang="en-US" altLang="zh-CN" sz="2000" dirty="0">
              <a:latin typeface="+mn-ea"/>
              <a:sym typeface="+mn-ea"/>
            </a:endParaRPr>
          </a:p>
          <a:p>
            <a:pPr>
              <a:lnSpc>
                <a:spcPct val="150000"/>
              </a:lnSpc>
            </a:pPr>
            <a:endParaRPr lang="en-US" altLang="zh-CN" sz="2000" dirty="0">
              <a:latin typeface="+mn-ea"/>
              <a:sym typeface="+mn-ea"/>
            </a:endParaRPr>
          </a:p>
          <a:p>
            <a:pPr>
              <a:lnSpc>
                <a:spcPct val="150000"/>
              </a:lnSpc>
            </a:pPr>
            <a:endParaRPr lang="zh-CN" altLang="en-US" sz="2000" dirty="0">
              <a:latin typeface="+mn-ea"/>
              <a:sym typeface="+mn-ea"/>
            </a:endParaRPr>
          </a:p>
          <a:p>
            <a:pPr>
              <a:lnSpc>
                <a:spcPct val="150000"/>
              </a:lnSpc>
            </a:pPr>
            <a:r>
              <a:rPr lang="zh-CN" altLang="en-US" sz="2000" dirty="0">
                <a:latin typeface="+mn-ea"/>
                <a:sym typeface="+mn-ea"/>
              </a:rPr>
              <a:t>邮件读取协议</a:t>
            </a:r>
          </a:p>
        </p:txBody>
      </p:sp>
      <p:sp>
        <p:nvSpPr>
          <p:cNvPr id="12" name="矩形 11"/>
          <p:cNvSpPr/>
          <p:nvPr/>
        </p:nvSpPr>
        <p:spPr>
          <a:xfrm>
            <a:off x="0" y="3338679"/>
            <a:ext cx="2042097" cy="458908"/>
          </a:xfrm>
          <a:prstGeom prst="rect">
            <a:avLst/>
          </a:prstGeom>
        </p:spPr>
        <p:txBody>
          <a:bodyPr wrap="none">
            <a:spAutoFit/>
          </a:bodyPr>
          <a:lstStyle/>
          <a:p>
            <a:pPr>
              <a:lnSpc>
                <a:spcPct val="150000"/>
              </a:lnSpc>
            </a:pPr>
            <a:r>
              <a:rPr lang="en-US" altLang="zh-CN" dirty="0">
                <a:latin typeface="+mn-ea"/>
                <a:sym typeface="+mn-ea"/>
              </a:rPr>
              <a:t>Internet</a:t>
            </a:r>
            <a:r>
              <a:rPr lang="zh-CN" altLang="en-US" dirty="0">
                <a:latin typeface="+mn-ea"/>
                <a:sym typeface="+mn-ea"/>
              </a:rPr>
              <a:t>电子邮件</a:t>
            </a:r>
            <a:endParaRPr lang="zh-CN" altLang="en-US" dirty="0">
              <a:latin typeface="+mn-ea"/>
            </a:endParaRPr>
          </a:p>
        </p:txBody>
      </p:sp>
      <p:sp>
        <p:nvSpPr>
          <p:cNvPr id="15" name="文本框 14"/>
          <p:cNvSpPr txBox="1"/>
          <p:nvPr/>
        </p:nvSpPr>
        <p:spPr>
          <a:xfrm>
            <a:off x="4895088" y="0"/>
            <a:ext cx="7061835" cy="2308324"/>
          </a:xfrm>
          <a:prstGeom prst="rect">
            <a:avLst/>
          </a:prstGeom>
          <a:noFill/>
          <a:ln>
            <a:solidFill>
              <a:schemeClr val="tx1"/>
            </a:solidFill>
          </a:ln>
        </p:spPr>
        <p:txBody>
          <a:bodyPr wrap="square" rtlCol="0">
            <a:spAutoFit/>
          </a:body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1</a:t>
            </a:r>
            <a:r>
              <a:rPr lang="zh-CN" altLang="en-US" sz="2400" dirty="0">
                <a:latin typeface="微软雅黑" panose="020B0503020204020204" charset="-122"/>
                <a:ea typeface="微软雅黑" panose="020B0503020204020204" charset="-122"/>
                <a:cs typeface="微软雅黑" panose="020B0503020204020204" charset="-122"/>
              </a:rPr>
              <a:t>、邮件服务器</a:t>
            </a:r>
            <a:r>
              <a:rPr lang="zh-CN" altLang="en-US" sz="2400" dirty="0">
                <a:solidFill>
                  <a:schemeClr val="bg1"/>
                </a:solidFill>
                <a:latin typeface="微软雅黑" panose="020B0503020204020204" charset="-122"/>
                <a:ea typeface="微软雅黑" panose="020B0503020204020204" charset="-122"/>
                <a:cs typeface="微软雅黑" panose="020B0503020204020204" charset="-122"/>
              </a:rPr>
              <a:t>：电子邮件体系结构的核心。</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2</a:t>
            </a:r>
            <a:r>
              <a:rPr lang="zh-CN" altLang="en-US" sz="2400" dirty="0">
                <a:latin typeface="微软雅黑" panose="020B0503020204020204" charset="-122"/>
                <a:ea typeface="微软雅黑" panose="020B0503020204020204" charset="-122"/>
                <a:cs typeface="微软雅黑" panose="020B0503020204020204" charset="-122"/>
              </a:rPr>
              <a:t>、用户代理</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3</a:t>
            </a:r>
            <a:r>
              <a:rPr lang="zh-CN" altLang="en-US" sz="2400" dirty="0">
                <a:latin typeface="微软雅黑" panose="020B0503020204020204" charset="-122"/>
                <a:ea typeface="微软雅黑" panose="020B0503020204020204" charset="-122"/>
                <a:cs typeface="微软雅黑" panose="020B0503020204020204" charset="-122"/>
              </a:rPr>
              <a:t>、简单邮件传输协议（</a:t>
            </a:r>
            <a:r>
              <a:rPr lang="en-US" altLang="zh-CN" sz="2400" dirty="0">
                <a:latin typeface="微软雅黑" panose="020B0503020204020204" charset="-122"/>
                <a:ea typeface="微软雅黑" panose="020B0503020204020204" charset="-122"/>
                <a:cs typeface="微软雅黑" panose="020B0503020204020204" charset="-122"/>
              </a:rPr>
              <a:t>SMTP</a:t>
            </a:r>
            <a:r>
              <a:rPr lang="zh-CN" altLang="en-US" sz="2400" dirty="0">
                <a:latin typeface="微软雅黑" panose="020B0503020204020204" charset="-122"/>
                <a:ea typeface="微软雅黑" panose="020B0503020204020204" charset="-122"/>
                <a:cs typeface="微软雅黑" panose="020B0503020204020204" charset="-122"/>
              </a:rPr>
              <a:t>）</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4</a:t>
            </a:r>
            <a:r>
              <a:rPr lang="zh-CN" altLang="en-US" sz="2400" dirty="0">
                <a:latin typeface="微软雅黑" panose="020B0503020204020204" charset="-122"/>
                <a:ea typeface="微软雅黑" panose="020B0503020204020204" charset="-122"/>
                <a:cs typeface="微软雅黑" panose="020B0503020204020204" charset="-122"/>
              </a:rPr>
              <a:t>、邮件读取协议（</a:t>
            </a:r>
            <a:r>
              <a:rPr lang="en-US" altLang="zh-CN" sz="2400" dirty="0">
                <a:latin typeface="微软雅黑" panose="020B0503020204020204" charset="-122"/>
                <a:ea typeface="微软雅黑" panose="020B0503020204020204" charset="-122"/>
                <a:cs typeface="微软雅黑" panose="020B0503020204020204" charset="-122"/>
              </a:rPr>
              <a:t>POP3,IMAP,HTTP</a:t>
            </a:r>
            <a:r>
              <a:rPr lang="zh-CN" altLang="en-US" sz="2400" dirty="0">
                <a:latin typeface="微软雅黑" panose="020B0503020204020204" charset="-122"/>
                <a:ea typeface="微软雅黑" panose="020B0503020204020204" charset="-122"/>
                <a:cs typeface="微软雅黑" panose="020B0503020204020204" charset="-122"/>
              </a:rPr>
              <a:t>）</a:t>
            </a:r>
          </a:p>
        </p:txBody>
      </p:sp>
      <p:sp>
        <p:nvSpPr>
          <p:cNvPr id="17" name="左大括号 16"/>
          <p:cNvSpPr/>
          <p:nvPr/>
        </p:nvSpPr>
        <p:spPr>
          <a:xfrm>
            <a:off x="4353230" y="212052"/>
            <a:ext cx="324263" cy="1884220"/>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50000"/>
              </a:lnSpc>
            </a:pPr>
            <a:endParaRPr lang="zh-CN" altLang="en-US">
              <a:latin typeface="+mn-ea"/>
            </a:endParaRPr>
          </a:p>
        </p:txBody>
      </p:sp>
    </p:spTree>
    <p:custDataLst>
      <p:tags r:id="rId1"/>
    </p:custDataLst>
    <p:extLst>
      <p:ext uri="{BB962C8B-B14F-4D97-AF65-F5344CB8AC3E}">
        <p14:creationId xmlns:p14="http://schemas.microsoft.com/office/powerpoint/2010/main" val="207176626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87308"/>
  <p:tag name="KSO_WM_TEMPLATE_THUMBS_INDEX" val="1、2、3、6、8、10、11、12、15"/>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2.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4.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3.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24.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25.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26.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27.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28.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29.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3.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30.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31.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32.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33.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34.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35.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36.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37.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38.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4.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43.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44.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45.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46.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47.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48.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49.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5.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50.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51.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52.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53.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54.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55.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56.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57.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58.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59.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6.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60.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61.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62.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63.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64.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65.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66.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67.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68.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69.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0.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71.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3.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74.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75.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76.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77.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7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9.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8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heme/theme1.xml><?xml version="1.0" encoding="utf-8"?>
<a:theme xmlns:a="http://schemas.openxmlformats.org/drawingml/2006/main" name="Office 主题​​">
  <a:themeElements>
    <a:clrScheme name="2019空白演示文档">
      <a:dk1>
        <a:srgbClr val="000000"/>
      </a:dk1>
      <a:lt1>
        <a:srgbClr val="FFFFFF"/>
      </a:lt1>
      <a:dk2>
        <a:srgbClr val="E6E4E4"/>
      </a:dk2>
      <a:lt2>
        <a:srgbClr val="FFFFFF"/>
      </a:lt2>
      <a:accent1>
        <a:srgbClr val="477DEA"/>
      </a:accent1>
      <a:accent2>
        <a:srgbClr val="9B9B9B"/>
      </a:accent2>
      <a:accent3>
        <a:srgbClr val="F3B745"/>
      </a:accent3>
      <a:accent4>
        <a:srgbClr val="477EE7"/>
      </a:accent4>
      <a:accent5>
        <a:srgbClr val="4BA151"/>
      </a:accent5>
      <a:accent6>
        <a:srgbClr val="E9403C"/>
      </a:accent6>
      <a:hlink>
        <a:srgbClr val="0563C1"/>
      </a:hlink>
      <a:folHlink>
        <a:srgbClr val="954D72"/>
      </a:folHlink>
    </a:clrScheme>
    <a:fontScheme name="2019空白演示文档">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1304</TotalTime>
  <Words>13718</Words>
  <Application>Microsoft Macintosh PowerPoint</Application>
  <PresentationFormat>宽屏</PresentationFormat>
  <Paragraphs>3160</Paragraphs>
  <Slides>229</Slides>
  <Notes>187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229</vt:i4>
      </vt:variant>
    </vt:vector>
  </HeadingPairs>
  <TitlesOfParts>
    <vt:vector size="238" baseType="lpstr">
      <vt:lpstr>等线</vt:lpstr>
      <vt:lpstr>方正清刻本悦宋简体</vt:lpstr>
      <vt:lpstr>黑体</vt:lpstr>
      <vt:lpstr>Microsoft YaHei</vt:lpstr>
      <vt:lpstr>Microsoft YaHei</vt:lpstr>
      <vt:lpstr>Arial</vt:lpstr>
      <vt:lpstr>Calibri</vt:lpstr>
      <vt:lpstr>Helvetica Neue For Number</vt:lpstr>
      <vt:lpstr>Office 主题​​</vt:lpstr>
      <vt:lpstr>计算机网络原理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kingsoft</dc:creator>
  <cp:lastModifiedBy>178033415@qq.com</cp:lastModifiedBy>
  <cp:revision>497</cp:revision>
  <cp:lastPrinted>2019-08-20T11:05:06Z</cp:lastPrinted>
  <dcterms:created xsi:type="dcterms:W3CDTF">2017-08-03T09:01:00Z</dcterms:created>
  <dcterms:modified xsi:type="dcterms:W3CDTF">2020-09-08T06:11:03Z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2052-11.1.0.7764</vt:lpwstr>
  </property>
</Properties>
</file>